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9C327E3-209D-4482-B645-EAB49A7F4CE5}" type="datetimeFigureOut">
              <a:rPr lang="tr-TR" smtClean="0"/>
              <a:pPr/>
              <a:t>08.03.2012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8B62348-FC0F-49A4-910C-00DAECE47F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42875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Ad  ( </a:t>
            </a:r>
            <a:r>
              <a:rPr lang="tr-TR" dirty="0" smtClean="0">
                <a:solidFill>
                  <a:srgbClr val="00B0F0"/>
                </a:solidFill>
              </a:rPr>
              <a:t>İsim</a:t>
            </a:r>
            <a:r>
              <a:rPr lang="tr-TR" dirty="0" smtClean="0">
                <a:solidFill>
                  <a:srgbClr val="FF0000"/>
                </a:solidFill>
              </a:rPr>
              <a:t> 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85786" y="2214554"/>
            <a:ext cx="7858180" cy="3929090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Çevremizde gördüğümüz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canlı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ve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cansız 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varlıkların   her birinin          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adı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( </a:t>
            </a:r>
            <a:r>
              <a:rPr lang="tr-TR" sz="3200" dirty="0" smtClean="0">
                <a:solidFill>
                  <a:srgbClr val="00B0F0"/>
                </a:solidFill>
                <a:latin typeface="Hand writing Mutlu" pitchFamily="2" charset="0"/>
              </a:rPr>
              <a:t>ismi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 )  vardır.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Örnek :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çatal , kaşık , bıçak , Mehmet ,Hasan , Hatay , Minnoş , gül ,fil ,köpek  gibi.</a:t>
            </a:r>
            <a:endParaRPr lang="tr-TR" sz="32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214445"/>
          </a:xfrm>
        </p:spPr>
        <p:txBody>
          <a:bodyPr/>
          <a:lstStyle/>
          <a:p>
            <a:r>
              <a:rPr lang="tr-TR" dirty="0" smtClean="0"/>
              <a:t>1.Özel  İsimler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85786" y="1857364"/>
            <a:ext cx="7500990" cy="3781436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latin typeface="Hand writing Mutlu" pitchFamily="2" charset="0"/>
              </a:rPr>
              <a:t>Benzeri olmayan  varlıklara   verilen  isimlere </a:t>
            </a:r>
            <a:r>
              <a:rPr lang="tr-TR" sz="3600" dirty="0" smtClean="0">
                <a:latin typeface="Hand writing Mutlu" pitchFamily="2" charset="0"/>
              </a:rPr>
              <a:t>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özel isimler  </a:t>
            </a:r>
            <a:r>
              <a:rPr lang="tr-TR" sz="3600" dirty="0" smtClean="0">
                <a:solidFill>
                  <a:schemeClr val="tx1"/>
                </a:solidFill>
                <a:latin typeface="Hand writing Mutlu" pitchFamily="2" charset="0"/>
              </a:rPr>
              <a:t>diyoruz.</a:t>
            </a:r>
          </a:p>
          <a:p>
            <a:r>
              <a:rPr lang="tr-TR" sz="3600" dirty="0" smtClean="0">
                <a:solidFill>
                  <a:schemeClr val="tx1"/>
                </a:solidFill>
                <a:latin typeface="Hand writing Mutlu" pitchFamily="2" charset="0"/>
              </a:rPr>
              <a:t>Çünkü  bu varlıklardan 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birer tane </a:t>
            </a:r>
            <a:r>
              <a:rPr lang="tr-TR" sz="3600" dirty="0" smtClean="0">
                <a:solidFill>
                  <a:schemeClr val="tx1"/>
                </a:solidFill>
                <a:latin typeface="Hand writing Mutlu" pitchFamily="2" charset="0"/>
              </a:rPr>
              <a:t>vardır.</a:t>
            </a:r>
            <a:endParaRPr lang="tr-TR" sz="3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714379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571612"/>
            <a:ext cx="7786742" cy="4643470"/>
          </a:xfrm>
        </p:spPr>
        <p:txBody>
          <a:bodyPr>
            <a:noAutofit/>
          </a:bodyPr>
          <a:lstStyle/>
          <a:p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İnsan  ve  yer   adları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özeldir.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İl , İlçe , mahalle , köy , okul , dağ , ova , akarsu , hayvan ve bayram adları  da   özel  addır.</a:t>
            </a:r>
          </a:p>
          <a:p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Cümlede  özel isimlerin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ilk harfi 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her zaman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büyük </a:t>
            </a:r>
            <a:r>
              <a:rPr lang="tr-TR" sz="3200" dirty="0" smtClean="0">
                <a:solidFill>
                  <a:schemeClr val="tx1"/>
                </a:solidFill>
                <a:latin typeface="Hand writing Mutlu" pitchFamily="2" charset="0"/>
              </a:rPr>
              <a:t> yazılır.</a:t>
            </a:r>
            <a:endParaRPr lang="tr-TR" sz="32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785817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1643050"/>
            <a:ext cx="8358246" cy="4286280"/>
          </a:xfrm>
        </p:spPr>
        <p:txBody>
          <a:bodyPr/>
          <a:lstStyle/>
          <a:p>
            <a:endParaRPr lang="tr-TR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Köpeğimiz</a:t>
            </a:r>
            <a:r>
              <a:rPr lang="tr-TR" dirty="0" smtClean="0">
                <a:latin typeface="Hand writing Mutlu" pitchFamily="2" charset="0"/>
              </a:rPr>
              <a:t> 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Karabaş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,  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durmadan havlıyor.</a:t>
            </a:r>
          </a:p>
          <a:p>
            <a:endParaRPr lang="tr-TR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Kedimiz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Minnoş ,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  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sütü  içti.</a:t>
            </a:r>
          </a:p>
          <a:p>
            <a:endParaRPr lang="tr-TR" dirty="0" smtClean="0">
              <a:solidFill>
                <a:schemeClr val="tx1"/>
              </a:solidFill>
              <a:latin typeface="Hand writing Mutlu" pitchFamily="2" charset="0"/>
            </a:endParaRPr>
          </a:p>
          <a:p>
            <a:r>
              <a:rPr lang="tr-TR" smtClean="0">
                <a:solidFill>
                  <a:schemeClr val="tx1"/>
                </a:solidFill>
                <a:latin typeface="Hand writing Mutlu" pitchFamily="2" charset="0"/>
              </a:rPr>
              <a:t>Atatürk  </a:t>
            </a:r>
            <a:r>
              <a:rPr lang="tr-TR" smtClean="0">
                <a:solidFill>
                  <a:schemeClr val="tx1"/>
                </a:solidFill>
                <a:latin typeface="Hand writing Mutlu" pitchFamily="2" charset="0"/>
              </a:rPr>
              <a:t>,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Ş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emsi 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fendi 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dirty="0" smtClean="0">
                <a:solidFill>
                  <a:schemeClr val="tx1"/>
                </a:solidFill>
                <a:latin typeface="Hand writing Mutlu" pitchFamily="2" charset="0"/>
              </a:rPr>
              <a:t>kuluna  gitti.</a:t>
            </a: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2030" y="642918"/>
            <a:ext cx="8229600" cy="785818"/>
          </a:xfrm>
        </p:spPr>
        <p:txBody>
          <a:bodyPr>
            <a:normAutofit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00100" y="1643050"/>
            <a:ext cx="7143800" cy="421484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Etkinlik  :</a:t>
            </a:r>
            <a:r>
              <a:rPr lang="tr-TR" dirty="0" smtClean="0"/>
              <a:t> Aşağıda istenen </a:t>
            </a:r>
            <a:r>
              <a:rPr lang="tr-TR" dirty="0" smtClean="0">
                <a:solidFill>
                  <a:srgbClr val="FF0000"/>
                </a:solidFill>
              </a:rPr>
              <a:t>özel adlara </a:t>
            </a:r>
            <a:r>
              <a:rPr lang="tr-TR" dirty="0" smtClean="0"/>
              <a:t>üçer  tane örnek yazınız.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1.Hayvanlara verilen ad</a:t>
            </a:r>
            <a:r>
              <a:rPr lang="tr-TR" dirty="0" smtClean="0"/>
              <a:t> : ………………</a:t>
            </a:r>
          </a:p>
          <a:p>
            <a:endParaRPr lang="tr-TR" dirty="0" smtClean="0">
              <a:solidFill>
                <a:srgbClr val="0070C0"/>
              </a:solidFill>
            </a:endParaRPr>
          </a:p>
          <a:p>
            <a:r>
              <a:rPr lang="tr-TR" dirty="0" smtClean="0">
                <a:solidFill>
                  <a:srgbClr val="0070C0"/>
                </a:solidFill>
              </a:rPr>
              <a:t>2.Kişi adları : </a:t>
            </a:r>
            <a:r>
              <a:rPr lang="tr-TR" dirty="0" smtClean="0"/>
              <a:t>……………………………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rgbClr val="FFFF00"/>
                </a:solidFill>
              </a:rPr>
              <a:t>3. Yer  adı  ( şehir ,köy ) </a:t>
            </a:r>
            <a:r>
              <a:rPr lang="tr-TR" dirty="0" smtClean="0"/>
              <a:t>………………..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214842"/>
          </a:xfrm>
        </p:spPr>
        <p:txBody>
          <a:bodyPr/>
          <a:lstStyle/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2. Tür </a:t>
            </a:r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( Cins  )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Adı </a:t>
            </a:r>
          </a:p>
          <a:p>
            <a:r>
              <a:rPr lang="tr-TR" sz="3200" dirty="0" smtClean="0">
                <a:solidFill>
                  <a:schemeClr val="bg1"/>
                </a:solidFill>
                <a:latin typeface="Hand writing Mutlu" pitchFamily="2" charset="0"/>
              </a:rPr>
              <a:t>Aynı  tür varlıkları belirten sözcüklere  verilen adlara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tür  </a:t>
            </a:r>
            <a:r>
              <a:rPr lang="tr-TR" sz="3200" dirty="0" smtClean="0">
                <a:solidFill>
                  <a:srgbClr val="FFFF00"/>
                </a:solidFill>
                <a:latin typeface="Hand writing Mutlu" pitchFamily="2" charset="0"/>
              </a:rPr>
              <a:t>( cins ) </a:t>
            </a:r>
            <a:r>
              <a:rPr lang="tr-TR" sz="3200" dirty="0" smtClean="0">
                <a:solidFill>
                  <a:schemeClr val="bg1"/>
                </a:solidFill>
                <a:latin typeface="Hand writing Mutlu" pitchFamily="2" charset="0"/>
              </a:rPr>
              <a:t>adı denir .</a:t>
            </a:r>
          </a:p>
          <a:p>
            <a:r>
              <a:rPr lang="tr-TR" sz="3200" dirty="0" smtClean="0">
                <a:solidFill>
                  <a:srgbClr val="C00000"/>
                </a:solidFill>
                <a:latin typeface="Hand writing Mutlu" pitchFamily="2" charset="0"/>
              </a:rPr>
              <a:t>Örnek  :  </a:t>
            </a:r>
            <a:r>
              <a:rPr lang="tr-TR" sz="3200" dirty="0" smtClean="0">
                <a:solidFill>
                  <a:schemeClr val="bg1"/>
                </a:solidFill>
                <a:latin typeface="Hand writing Mutlu" pitchFamily="2" charset="0"/>
              </a:rPr>
              <a:t>lale  , gül ,kuş ,köpek , at ,fil  ,sıra  , masa , pencere  gibi.</a:t>
            </a:r>
          </a:p>
          <a:p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Etkinlik  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  cümlelerin hangisinde  </a:t>
            </a:r>
            <a:r>
              <a:rPr lang="tr-TR" dirty="0" smtClean="0">
                <a:solidFill>
                  <a:srgbClr val="C00000"/>
                </a:solidFill>
              </a:rPr>
              <a:t>özel isim  </a:t>
            </a:r>
            <a:r>
              <a:rPr lang="tr-TR" u="sng" dirty="0" smtClean="0"/>
              <a:t>yoktur  </a:t>
            </a:r>
            <a:r>
              <a:rPr lang="tr-TR" dirty="0" smtClean="0"/>
              <a:t>?</a:t>
            </a:r>
          </a:p>
          <a:p>
            <a:r>
              <a:rPr lang="tr-TR" dirty="0" smtClean="0">
                <a:solidFill>
                  <a:srgbClr val="C00000"/>
                </a:solidFill>
              </a:rPr>
              <a:t>A )</a:t>
            </a:r>
            <a:r>
              <a:rPr lang="tr-TR" dirty="0" smtClean="0"/>
              <a:t> Fino , durmadan havlıyor.</a:t>
            </a:r>
          </a:p>
          <a:p>
            <a:r>
              <a:rPr lang="tr-TR" dirty="0" smtClean="0">
                <a:solidFill>
                  <a:srgbClr val="C00000"/>
                </a:solidFill>
              </a:rPr>
              <a:t>B  )</a:t>
            </a:r>
            <a:r>
              <a:rPr lang="tr-TR" dirty="0" smtClean="0"/>
              <a:t>  Kedimiz  , oyuncakla  oyun  oynadı.</a:t>
            </a:r>
          </a:p>
          <a:p>
            <a:r>
              <a:rPr lang="tr-TR" dirty="0" smtClean="0">
                <a:solidFill>
                  <a:srgbClr val="C00000"/>
                </a:solidFill>
              </a:rPr>
              <a:t>C  )</a:t>
            </a:r>
            <a:r>
              <a:rPr lang="tr-TR" dirty="0" smtClean="0"/>
              <a:t> Fatih  , İstanbul ‘u   fethetti.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Etkinlik :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Aşağıdakilerden  hangisi  </a:t>
            </a:r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tür addır ?</a:t>
            </a:r>
          </a:p>
          <a:p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A )</a:t>
            </a:r>
            <a:r>
              <a:rPr lang="tr-TR" dirty="0" smtClean="0">
                <a:latin typeface="Hand writing Mutlu" pitchFamily="2" charset="0"/>
              </a:rPr>
              <a:t> Uçurtma</a:t>
            </a:r>
          </a:p>
          <a:p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B  )</a:t>
            </a:r>
            <a:r>
              <a:rPr lang="tr-TR" dirty="0" smtClean="0">
                <a:latin typeface="Hand writing Mutlu" pitchFamily="2" charset="0"/>
              </a:rPr>
              <a:t>  Van Gölü </a:t>
            </a:r>
          </a:p>
          <a:p>
            <a:r>
              <a:rPr lang="tr-TR" dirty="0" smtClean="0">
                <a:solidFill>
                  <a:srgbClr val="C00000"/>
                </a:solidFill>
                <a:latin typeface="Hand writing Mutlu" pitchFamily="2" charset="0"/>
              </a:rPr>
              <a:t>C  )</a:t>
            </a:r>
            <a:r>
              <a:rPr lang="tr-TR" dirty="0" smtClean="0">
                <a:latin typeface="Hand writing Mutlu" pitchFamily="2" charset="0"/>
              </a:rPr>
              <a:t>  Ağrı Dağı</a:t>
            </a:r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</TotalTime>
  <Words>246</Words>
  <Application>Microsoft Office PowerPoint</Application>
  <PresentationFormat>Ekran Gösterisi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Güven</vt:lpstr>
      <vt:lpstr>Ad  ( İsim )</vt:lpstr>
      <vt:lpstr>1.Özel  İsimler</vt:lpstr>
      <vt:lpstr>-</vt:lpstr>
      <vt:lpstr>-</vt:lpstr>
      <vt:lpstr>-</vt:lpstr>
      <vt:lpstr>-</vt:lpstr>
      <vt:lpstr>Etkinlik  :</vt:lpstr>
      <vt:lpstr>Etkinlik 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  ( İsim )</dc:title>
  <dc:creator>ziya68</dc:creator>
  <cp:lastModifiedBy>ziya68</cp:lastModifiedBy>
  <cp:revision>10</cp:revision>
  <dcterms:created xsi:type="dcterms:W3CDTF">2012-03-08T11:00:06Z</dcterms:created>
  <dcterms:modified xsi:type="dcterms:W3CDTF">2012-03-08T19:03:23Z</dcterms:modified>
</cp:coreProperties>
</file>