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7"/>
  </p:notesMasterIdLst>
  <p:sldIdLst>
    <p:sldId id="256" r:id="rId2"/>
    <p:sldId id="257" r:id="rId3"/>
    <p:sldId id="258" r:id="rId4"/>
    <p:sldId id="259" r:id="rId5"/>
    <p:sldId id="260" r:id="rId6"/>
    <p:sldId id="277" r:id="rId7"/>
    <p:sldId id="261" r:id="rId8"/>
    <p:sldId id="278" r:id="rId9"/>
    <p:sldId id="282" r:id="rId10"/>
    <p:sldId id="283" r:id="rId11"/>
    <p:sldId id="281" r:id="rId12"/>
    <p:sldId id="279" r:id="rId13"/>
    <p:sldId id="280" r:id="rId14"/>
    <p:sldId id="262" r:id="rId15"/>
    <p:sldId id="263" r:id="rId16"/>
    <p:sldId id="264" r:id="rId17"/>
    <p:sldId id="265" r:id="rId18"/>
    <p:sldId id="266" r:id="rId19"/>
    <p:sldId id="267" r:id="rId20"/>
    <p:sldId id="268" r:id="rId21"/>
    <p:sldId id="269" r:id="rId22"/>
    <p:sldId id="273" r:id="rId23"/>
    <p:sldId id="274" r:id="rId24"/>
    <p:sldId id="275" r:id="rId25"/>
    <p:sldId id="276"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C262E8-CE54-4245-BA78-EAB8F0C17E04}" type="datetimeFigureOut">
              <a:rPr lang="tr-TR" smtClean="0"/>
              <a:pPr/>
              <a:t>24/06/2019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8FF5D1-3747-4CF4-B9A7-92D46E22E1CF}" type="slidenum">
              <a:rPr lang="tr-TR" smtClean="0"/>
              <a:pPr/>
              <a:t>‹#›</a:t>
            </a:fld>
            <a:endParaRPr lang="tr-TR"/>
          </a:p>
        </p:txBody>
      </p:sp>
    </p:spTree>
    <p:extLst>
      <p:ext uri="{BB962C8B-B14F-4D97-AF65-F5344CB8AC3E}">
        <p14:creationId xmlns:p14="http://schemas.microsoft.com/office/powerpoint/2010/main" xmlns="" val="1246870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smtClean="0">
                <a:solidFill>
                  <a:schemeClr val="tx1"/>
                </a:solidFill>
                <a:latin typeface="+mn-lt"/>
                <a:ea typeface="+mn-ea"/>
                <a:cs typeface="+mn-cs"/>
              </a:rPr>
              <a:t>https://www.sorubak.com</a:t>
            </a:r>
            <a:endParaRPr lang="tr-TR" dirty="0"/>
          </a:p>
        </p:txBody>
      </p:sp>
      <p:sp>
        <p:nvSpPr>
          <p:cNvPr id="4" name="Slayt Numarası Yer Tutucusu 3"/>
          <p:cNvSpPr>
            <a:spLocks noGrp="1"/>
          </p:cNvSpPr>
          <p:nvPr>
            <p:ph type="sldNum" sz="quarter" idx="10"/>
          </p:nvPr>
        </p:nvSpPr>
        <p:spPr/>
        <p:txBody>
          <a:bodyPr/>
          <a:lstStyle/>
          <a:p>
            <a:fld id="{CC8FF5D1-3747-4CF4-B9A7-92D46E22E1CF}" type="slidenum">
              <a:rPr lang="tr-TR" smtClean="0"/>
              <a:pPr/>
              <a:t>25</a:t>
            </a:fld>
            <a:endParaRPr lang="tr-TR"/>
          </a:p>
        </p:txBody>
      </p:sp>
    </p:spTree>
    <p:extLst>
      <p:ext uri="{BB962C8B-B14F-4D97-AF65-F5344CB8AC3E}">
        <p14:creationId xmlns:p14="http://schemas.microsoft.com/office/powerpoint/2010/main" xmlns="" val="2506490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24/06/2019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9F75050-0E15-4C5B-92B0-66D068882F1F}" type="datetimeFigureOut">
              <a:rPr lang="tr-TR" smtClean="0"/>
              <a:pPr/>
              <a:t>24/06/2019</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DEFA8C-F947-479F-BE07-76B6B3F80BF1}"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428728" y="-214338"/>
            <a:ext cx="7406640" cy="1472184"/>
          </a:xfrm>
        </p:spPr>
        <p:txBody>
          <a:bodyPr/>
          <a:lstStyle/>
          <a:p>
            <a:r>
              <a:rPr lang="tr-TR" b="1" dirty="0" smtClean="0"/>
              <a:t>ZEKA OYUNLARI NEDİR?</a:t>
            </a:r>
            <a:endParaRPr lang="tr-TR" dirty="0"/>
          </a:p>
        </p:txBody>
      </p:sp>
      <p:sp>
        <p:nvSpPr>
          <p:cNvPr id="3" name="2 Alt Başlık"/>
          <p:cNvSpPr>
            <a:spLocks noGrp="1"/>
          </p:cNvSpPr>
          <p:nvPr>
            <p:ph type="subTitle" idx="1"/>
          </p:nvPr>
        </p:nvSpPr>
        <p:spPr>
          <a:xfrm>
            <a:off x="1428728" y="1142984"/>
            <a:ext cx="7406640" cy="5072098"/>
          </a:xfrm>
        </p:spPr>
        <p:txBody>
          <a:bodyPr>
            <a:normAutofit/>
          </a:bodyPr>
          <a:lstStyle/>
          <a:p>
            <a:r>
              <a:rPr lang="tr-TR" dirty="0" smtClean="0"/>
              <a:t> </a:t>
            </a:r>
            <a:endParaRPr lang="tr-TR" b="1" dirty="0" smtClean="0"/>
          </a:p>
          <a:p>
            <a:r>
              <a:rPr lang="tr-TR" dirty="0" smtClean="0">
                <a:solidFill>
                  <a:schemeClr val="accent5">
                    <a:lumMod val="75000"/>
                  </a:schemeClr>
                </a:solidFill>
                <a:latin typeface="Times New Roman" pitchFamily="18" charset="0"/>
                <a:cs typeface="Times New Roman" pitchFamily="18" charset="0"/>
              </a:rPr>
              <a:t>Zekayı kavram, ilke, algı ve yönergeleri kullanarak soyut ya da somut nesneler arası ilişki ya da ilişkileri kavrayabilme, analiz yapabilme, akıl yürütme ve bu becerileri belli bir amaca ulaşmak için kullanma olarak tanımlayabiliriz. </a:t>
            </a:r>
          </a:p>
          <a:p>
            <a:endParaRPr lang="tr-TR" dirty="0" smtClean="0">
              <a:solidFill>
                <a:schemeClr val="accent5">
                  <a:lumMod val="75000"/>
                </a:schemeClr>
              </a:solidFill>
              <a:latin typeface="Times New Roman" pitchFamily="18" charset="0"/>
              <a:cs typeface="Times New Roman" pitchFamily="18" charset="0"/>
            </a:endParaRPr>
          </a:p>
          <a:p>
            <a:r>
              <a:rPr lang="tr-TR" dirty="0" smtClean="0">
                <a:solidFill>
                  <a:schemeClr val="accent5">
                    <a:lumMod val="75000"/>
                  </a:schemeClr>
                </a:solidFill>
                <a:latin typeface="Times New Roman" pitchFamily="18" charset="0"/>
                <a:cs typeface="Times New Roman" pitchFamily="18" charset="0"/>
              </a:rPr>
              <a:t> Bu tanımdan hareketle zekâ ile ilgili belirtilen becerileri harekete geçirecek her türlü etkinliği zeka oyunu olarak algılayabiliriz. </a:t>
            </a:r>
          </a:p>
          <a:p>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nn.png"/>
          <p:cNvPicPr>
            <a:picLocks noGrp="1" noChangeAspect="1"/>
          </p:cNvPicPr>
          <p:nvPr>
            <p:ph idx="1"/>
          </p:nvPr>
        </p:nvPicPr>
        <p:blipFill>
          <a:blip r:embed="rId2" cstate="print"/>
          <a:stretch>
            <a:fillRect/>
          </a:stretch>
        </p:blipFill>
        <p:spPr>
          <a:xfrm>
            <a:off x="0" y="0"/>
            <a:ext cx="9144000" cy="6858016"/>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mnjnü.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jhj.png"/>
          <p:cNvPicPr>
            <a:picLocks noGrp="1" noChangeAspect="1"/>
          </p:cNvPicPr>
          <p:nvPr>
            <p:ph idx="1"/>
          </p:nvPr>
        </p:nvPicPr>
        <p:blipFill>
          <a:blip r:embed="rId2" cstate="print"/>
          <a:stretch>
            <a:fillRect/>
          </a:stretch>
        </p:blipFill>
        <p:spPr>
          <a:xfrm>
            <a:off x="-243493" y="-1"/>
            <a:ext cx="9387493" cy="6858001"/>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 name="5 İçerik Yer Tutucusu" descr="nnknnk.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1538" y="714356"/>
            <a:ext cx="2286016" cy="4800600"/>
          </a:xfrm>
        </p:spPr>
        <p:txBody>
          <a:bodyPr>
            <a:noAutofit/>
          </a:bodyPr>
          <a:lstStyle/>
          <a:p>
            <a:pPr>
              <a:buClr>
                <a:schemeClr val="accent5">
                  <a:lumMod val="75000"/>
                </a:schemeClr>
              </a:buCl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Mangala          </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Abalone</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Koridor</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Reversi</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Katamino</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Dokuztaş</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Surakarta</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Hanoi</a:t>
            </a:r>
            <a:r>
              <a:rPr lang="tr-TR" sz="2000" b="1" dirty="0" smtClean="0">
                <a:solidFill>
                  <a:schemeClr val="accent5">
                    <a:lumMod val="75000"/>
                  </a:schemeClr>
                </a:solidFill>
                <a:latin typeface="Times New Roman" pitchFamily="18" charset="0"/>
                <a:cs typeface="Times New Roman" pitchFamily="18" charset="0"/>
              </a:rPr>
              <a:t> Kulesi</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Tangram</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Sudoku</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Hedef 5</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Meta </a:t>
            </a:r>
            <a:r>
              <a:rPr lang="tr-TR" sz="2000" b="1" dirty="0" err="1" smtClean="0">
                <a:solidFill>
                  <a:schemeClr val="accent5">
                    <a:lumMod val="75000"/>
                  </a:schemeClr>
                </a:solidFill>
                <a:latin typeface="Times New Roman" pitchFamily="18" charset="0"/>
                <a:cs typeface="Times New Roman" pitchFamily="18" charset="0"/>
              </a:rPr>
              <a:t>Forms</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Denge</a:t>
            </a:r>
            <a:endParaRPr lang="tr-TR" sz="2000" dirty="0" smtClean="0">
              <a:solidFill>
                <a:schemeClr val="accent5">
                  <a:lumMod val="75000"/>
                </a:schemeClr>
              </a:solidFill>
              <a:latin typeface="Times New Roman" pitchFamily="18" charset="0"/>
              <a:cs typeface="Times New Roman" pitchFamily="18" charset="0"/>
            </a:endParaRPr>
          </a:p>
          <a:p>
            <a:pPr>
              <a:buClr>
                <a:schemeClr val="accent5">
                  <a:lumMod val="75000"/>
                </a:schemeClr>
              </a:buCl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Magic</a:t>
            </a:r>
            <a:r>
              <a:rPr lang="tr-TR" sz="2000" b="1" dirty="0" smtClean="0">
                <a:solidFill>
                  <a:schemeClr val="accent5">
                    <a:lumMod val="75000"/>
                  </a:schemeClr>
                </a:solidFill>
                <a:latin typeface="Times New Roman" pitchFamily="18" charset="0"/>
                <a:cs typeface="Times New Roman" pitchFamily="18" charset="0"/>
              </a:rPr>
              <a:t> </a:t>
            </a:r>
            <a:r>
              <a:rPr lang="tr-TR" sz="2000" b="1" dirty="0" err="1" smtClean="0">
                <a:solidFill>
                  <a:schemeClr val="accent5">
                    <a:lumMod val="75000"/>
                  </a:schemeClr>
                </a:solidFill>
                <a:latin typeface="Times New Roman" pitchFamily="18" charset="0"/>
                <a:cs typeface="Times New Roman" pitchFamily="18" charset="0"/>
              </a:rPr>
              <a:t>cups</a:t>
            </a:r>
            <a:endParaRPr lang="tr-TR" sz="2000" dirty="0" smtClean="0">
              <a:solidFill>
                <a:schemeClr val="accent5">
                  <a:lumMod val="75000"/>
                </a:schemeClr>
              </a:solidFill>
              <a:latin typeface="Times New Roman" pitchFamily="18" charset="0"/>
              <a:cs typeface="Times New Roman" pitchFamily="18" charset="0"/>
            </a:endParaRPr>
          </a:p>
        </p:txBody>
      </p:sp>
      <p:sp>
        <p:nvSpPr>
          <p:cNvPr id="4" name="3 Metin kutusu"/>
          <p:cNvSpPr txBox="1"/>
          <p:nvPr/>
        </p:nvSpPr>
        <p:spPr>
          <a:xfrm>
            <a:off x="3286116" y="714356"/>
            <a:ext cx="3500462" cy="4955203"/>
          </a:xfrm>
          <a:prstGeom prst="rect">
            <a:avLst/>
          </a:prstGeom>
          <a:noFill/>
        </p:spPr>
        <p:txBody>
          <a:bodyPr wrap="square" rtlCol="0">
            <a:spAutoFit/>
          </a:bodyPr>
          <a:lstStyle/>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Apartmanlar</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Jenga</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Nim</a:t>
            </a: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Tik-Tak </a:t>
            </a:r>
            <a:r>
              <a:rPr lang="tr-TR" sz="2000" b="1" dirty="0" err="1" smtClean="0">
                <a:solidFill>
                  <a:schemeClr val="accent5">
                    <a:lumMod val="75000"/>
                  </a:schemeClr>
                </a:solidFill>
                <a:latin typeface="Times New Roman" pitchFamily="18" charset="0"/>
                <a:cs typeface="Times New Roman" pitchFamily="18" charset="0"/>
              </a:rPr>
              <a:t>Boom</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Kelime Tamamlama</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Hızlı Bardaklar</a:t>
            </a: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Pentago</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Becerikli Yapılar</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Qwirkle</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Haydi Anlat</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Whatzizz</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Legolino</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Shappy</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Dans Eden Tavuklar</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endParaRPr lang="tr-TR" dirty="0" smtClean="0"/>
          </a:p>
          <a:p>
            <a:endParaRPr lang="tr-TR" dirty="0"/>
          </a:p>
        </p:txBody>
      </p:sp>
      <p:sp>
        <p:nvSpPr>
          <p:cNvPr id="6" name="5 Metin kutusu"/>
          <p:cNvSpPr txBox="1"/>
          <p:nvPr/>
        </p:nvSpPr>
        <p:spPr>
          <a:xfrm>
            <a:off x="6500826" y="642918"/>
            <a:ext cx="3571900" cy="4616648"/>
          </a:xfrm>
          <a:prstGeom prst="rect">
            <a:avLst/>
          </a:prstGeom>
          <a:noFill/>
        </p:spPr>
        <p:txBody>
          <a:bodyPr wrap="square" rtlCol="0">
            <a:spAutoFit/>
          </a:bodyPr>
          <a:lstStyle/>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Qbitz</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Block</a:t>
            </a:r>
            <a:r>
              <a:rPr lang="tr-TR" sz="2000" b="1" dirty="0" smtClean="0">
                <a:solidFill>
                  <a:schemeClr val="accent5">
                    <a:lumMod val="75000"/>
                  </a:schemeClr>
                </a:solidFill>
                <a:latin typeface="Times New Roman" pitchFamily="18" charset="0"/>
                <a:cs typeface="Times New Roman" pitchFamily="18" charset="0"/>
              </a:rPr>
              <a:t> </a:t>
            </a:r>
            <a:r>
              <a:rPr lang="tr-TR" sz="2000" b="1" dirty="0" err="1" smtClean="0">
                <a:solidFill>
                  <a:schemeClr val="accent5">
                    <a:lumMod val="75000"/>
                  </a:schemeClr>
                </a:solidFill>
                <a:latin typeface="Times New Roman" pitchFamily="18" charset="0"/>
                <a:cs typeface="Times New Roman" pitchFamily="18" charset="0"/>
              </a:rPr>
              <a:t>Buddies</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Blick</a:t>
            </a:r>
            <a:r>
              <a:rPr lang="tr-TR" sz="2000" b="1" dirty="0" smtClean="0">
                <a:solidFill>
                  <a:schemeClr val="accent5">
                    <a:lumMod val="75000"/>
                  </a:schemeClr>
                </a:solidFill>
                <a:latin typeface="Times New Roman" pitchFamily="18" charset="0"/>
                <a:cs typeface="Times New Roman" pitchFamily="18" charset="0"/>
              </a:rPr>
              <a:t> </a:t>
            </a:r>
            <a:r>
              <a:rPr lang="tr-TR" sz="2000" b="1" dirty="0" err="1" smtClean="0">
                <a:solidFill>
                  <a:schemeClr val="accent5">
                    <a:lumMod val="75000"/>
                  </a:schemeClr>
                </a:solidFill>
                <a:latin typeface="Times New Roman" pitchFamily="18" charset="0"/>
                <a:cs typeface="Times New Roman" pitchFamily="18" charset="0"/>
              </a:rPr>
              <a:t>Block</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İşlem</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Mats</a:t>
            </a:r>
            <a:r>
              <a:rPr lang="tr-TR" sz="2000" b="1" dirty="0" smtClean="0">
                <a:solidFill>
                  <a:schemeClr val="accent5">
                    <a:lumMod val="75000"/>
                  </a:schemeClr>
                </a:solidFill>
                <a:latin typeface="Times New Roman" pitchFamily="18" charset="0"/>
                <a:cs typeface="Times New Roman" pitchFamily="18" charset="0"/>
              </a:rPr>
              <a:t> 1</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Pratik Zeka 1, 2</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Farkı Bul</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err="1" smtClean="0">
                <a:solidFill>
                  <a:schemeClr val="accent5">
                    <a:lumMod val="75000"/>
                  </a:schemeClr>
                </a:solidFill>
                <a:latin typeface="Times New Roman" pitchFamily="18" charset="0"/>
                <a:cs typeface="Times New Roman" pitchFamily="18" charset="0"/>
              </a:rPr>
              <a:t>Look</a:t>
            </a:r>
            <a:r>
              <a:rPr lang="tr-TR" sz="2000" b="1" dirty="0" smtClean="0">
                <a:solidFill>
                  <a:schemeClr val="accent5">
                    <a:lumMod val="75000"/>
                  </a:schemeClr>
                </a:solidFill>
                <a:latin typeface="Times New Roman" pitchFamily="18" charset="0"/>
                <a:cs typeface="Times New Roman" pitchFamily="18" charset="0"/>
              </a:rPr>
              <a:t> </a:t>
            </a:r>
            <a:r>
              <a:rPr lang="tr-TR" sz="2000" b="1" dirty="0" err="1" smtClean="0">
                <a:solidFill>
                  <a:schemeClr val="accent5">
                    <a:lumMod val="75000"/>
                  </a:schemeClr>
                </a:solidFill>
                <a:latin typeface="Times New Roman" pitchFamily="18" charset="0"/>
                <a:cs typeface="Times New Roman" pitchFamily="18" charset="0"/>
              </a:rPr>
              <a:t>Look</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Dedektif</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ABC Bağlama</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ABC Kadar Kolay</a:t>
            </a:r>
            <a:endParaRPr lang="tr-TR" sz="2000" dirty="0" smtClean="0">
              <a:solidFill>
                <a:schemeClr val="accent5">
                  <a:lumMod val="75000"/>
                </a:schemeClr>
              </a:solidFill>
              <a:latin typeface="Times New Roman" pitchFamily="18" charset="0"/>
              <a:cs typeface="Times New Roman" pitchFamily="18" charset="0"/>
            </a:endParaRPr>
          </a:p>
          <a:p>
            <a:pPr>
              <a:buFont typeface="Wingdings" pitchFamily="2" charset="2"/>
              <a:buChar char="§"/>
            </a:pPr>
            <a:r>
              <a:rPr lang="tr-TR" sz="2000" b="1" dirty="0" smtClean="0">
                <a:solidFill>
                  <a:schemeClr val="accent5">
                    <a:lumMod val="75000"/>
                  </a:schemeClr>
                </a:solidFill>
                <a:latin typeface="Times New Roman" pitchFamily="18" charset="0"/>
                <a:cs typeface="Times New Roman" pitchFamily="18" charset="0"/>
              </a:rPr>
              <a:t>Altıgen</a:t>
            </a:r>
            <a:endParaRPr lang="tr-TR" sz="2000" dirty="0" smtClean="0">
              <a:solidFill>
                <a:schemeClr val="accent5">
                  <a:lumMod val="75000"/>
                </a:schemeClr>
              </a:solidFill>
              <a:latin typeface="Times New Roman" pitchFamily="18" charset="0"/>
              <a:cs typeface="Times New Roman" pitchFamily="18" charset="0"/>
            </a:endParaRPr>
          </a:p>
          <a:p>
            <a:r>
              <a:rPr lang="tr-TR" b="1" dirty="0" smtClean="0"/>
              <a:t> </a:t>
            </a:r>
            <a:endParaRPr lang="tr-TR" dirty="0" smtClean="0"/>
          </a:p>
          <a:p>
            <a:endParaRPr lang="tr-TR" dirty="0" smtClean="0"/>
          </a:p>
          <a:p>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031" name="Picture 7" descr="C:\Users\PC\Desktop\surakarta.jpg"/>
          <p:cNvPicPr>
            <a:picLocks noChangeAspect="1" noChangeArrowheads="1"/>
          </p:cNvPicPr>
          <p:nvPr/>
        </p:nvPicPr>
        <p:blipFill>
          <a:blip r:embed="rId2" cstate="print"/>
          <a:srcRect/>
          <a:stretch>
            <a:fillRect/>
          </a:stretch>
        </p:blipFill>
        <p:spPr bwMode="auto">
          <a:xfrm>
            <a:off x="43163" y="0"/>
            <a:ext cx="9100837" cy="6747172"/>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mangala-02cf.jpg"/>
          <p:cNvPicPr>
            <a:picLocks noGrp="1" noChangeAspect="1"/>
          </p:cNvPicPr>
          <p:nvPr>
            <p:ph idx="1"/>
          </p:nvPr>
        </p:nvPicPr>
        <p:blipFill>
          <a:blip r:embed="rId2" cstate="print"/>
          <a:stretch>
            <a:fillRect/>
          </a:stretch>
        </p:blipFill>
        <p:spPr>
          <a:xfrm>
            <a:off x="0" y="-500090"/>
            <a:ext cx="8513737" cy="7585075"/>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reversi2-1024x796.jpg"/>
          <p:cNvPicPr>
            <a:picLocks noGrp="1" noChangeAspect="1"/>
          </p:cNvPicPr>
          <p:nvPr>
            <p:ph idx="1"/>
          </p:nvPr>
        </p:nvPicPr>
        <p:blipFill>
          <a:blip r:embed="rId2" cstate="print"/>
          <a:stretch>
            <a:fillRect/>
          </a:stretch>
        </p:blipFill>
        <p:spPr>
          <a:xfrm>
            <a:off x="0" y="-16932"/>
            <a:ext cx="8844134" cy="6874932"/>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whatzizz-0c05.jpg"/>
          <p:cNvPicPr>
            <a:picLocks noGrp="1" noChangeAspect="1"/>
          </p:cNvPicPr>
          <p:nvPr>
            <p:ph idx="1"/>
          </p:nvPr>
        </p:nvPicPr>
        <p:blipFill>
          <a:blip r:embed="rId2" cstate="print"/>
          <a:stretch>
            <a:fillRect/>
          </a:stretch>
        </p:blipFill>
        <p:spPr>
          <a:xfrm>
            <a:off x="0" y="-512793"/>
            <a:ext cx="7370793" cy="737079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xdokuz-tas-2.jpg.pagespeed.ic.vwT5xl8-za.jpg"/>
          <p:cNvPicPr>
            <a:picLocks noGrp="1" noChangeAspect="1"/>
          </p:cNvPicPr>
          <p:nvPr>
            <p:ph idx="1"/>
          </p:nvPr>
        </p:nvPicPr>
        <p:blipFill>
          <a:blip r:embed="rId2" cstate="print"/>
          <a:stretch>
            <a:fillRect/>
          </a:stretch>
        </p:blipFill>
        <p:spPr>
          <a:xfrm>
            <a:off x="-142908" y="71461"/>
            <a:ext cx="9144000" cy="6858001"/>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000232" y="857232"/>
            <a:ext cx="6004762" cy="488968"/>
          </a:xfrm>
        </p:spPr>
        <p:txBody>
          <a:bodyPr>
            <a:normAutofit fontScale="90000"/>
          </a:bodyPr>
          <a:lstStyle/>
          <a:p>
            <a:pPr algn="ctr"/>
            <a:r>
              <a:rPr lang="tr-TR" sz="2700" b="1" dirty="0" smtClean="0"/>
              <a:t>ZEKÂ OYUNLARI EĞİTİMİNİN GENEL AMACI</a:t>
            </a:r>
            <a:r>
              <a:rPr lang="tr-TR" b="1" dirty="0" smtClean="0"/>
              <a:t/>
            </a:r>
            <a:br>
              <a:rPr lang="tr-TR" b="1" dirty="0" smtClean="0"/>
            </a:br>
            <a:endParaRPr lang="tr-TR" dirty="0"/>
          </a:p>
        </p:txBody>
      </p:sp>
      <p:sp>
        <p:nvSpPr>
          <p:cNvPr id="3" name="2 İçerik Yer Tutucusu"/>
          <p:cNvSpPr>
            <a:spLocks noGrp="1"/>
          </p:cNvSpPr>
          <p:nvPr>
            <p:ph idx="1"/>
          </p:nvPr>
        </p:nvSpPr>
        <p:spPr>
          <a:xfrm>
            <a:off x="642878" y="1500174"/>
            <a:ext cx="8501122" cy="4800600"/>
          </a:xfrm>
        </p:spPr>
        <p:txBody>
          <a:bodyPr>
            <a:normAutofit fontScale="92500"/>
          </a:bodyPr>
          <a:lstStyle/>
          <a:p>
            <a:pPr>
              <a:buNone/>
            </a:pPr>
            <a:r>
              <a:rPr lang="tr-TR" dirty="0" smtClean="0"/>
              <a:t>   </a:t>
            </a:r>
            <a:r>
              <a:rPr lang="tr-TR" dirty="0" smtClean="0">
                <a:solidFill>
                  <a:schemeClr val="accent5">
                    <a:lumMod val="75000"/>
                  </a:schemeClr>
                </a:solidFill>
                <a:latin typeface="Times New Roman" pitchFamily="18" charset="0"/>
                <a:cs typeface="Times New Roman" pitchFamily="18" charset="0"/>
              </a:rPr>
              <a:t>Milli Eğitim Temel Kanununda belirtilen genel amaçlar çerçevesinde, Zekâ oyunları dersinde öğrencilerin zekâ potansiyellerini tanıması ve geliştirmesi, problemler karşısında farklı ve özgün stratejiler geliştirmesi, hızlı ve doğru karar vermesi, sistematik bir düşünce yapısı geliştirmesi, zekâ oyunları kapsamında bireysel, takım halinde ve rekabet ortamında çalışma becerileri geliştirmesi ve problem çözmeye yönelik olumlu bir tutum geliştirmesi amaçlanmaktadır. </a:t>
            </a:r>
          </a:p>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danseden-tavuklar-akil-zeka-oyunu-1.jpg"/>
          <p:cNvPicPr>
            <a:picLocks noGrp="1" noChangeAspect="1"/>
          </p:cNvPicPr>
          <p:nvPr>
            <p:ph idx="1"/>
          </p:nvPr>
        </p:nvPicPr>
        <p:blipFill>
          <a:blip r:embed="rId2" cstate="print"/>
          <a:stretch>
            <a:fillRect/>
          </a:stretch>
        </p:blipFill>
        <p:spPr>
          <a:xfrm>
            <a:off x="0" y="-207991"/>
            <a:ext cx="7065991" cy="7065991"/>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9749683568690-500x381.jpg"/>
          <p:cNvPicPr>
            <a:picLocks noGrp="1" noChangeAspect="1"/>
          </p:cNvPicPr>
          <p:nvPr>
            <p:ph idx="1"/>
          </p:nvPr>
        </p:nvPicPr>
        <p:blipFill>
          <a:blip r:embed="rId2" cstate="print"/>
          <a:stretch>
            <a:fillRect/>
          </a:stretch>
        </p:blipFill>
        <p:spPr>
          <a:xfrm>
            <a:off x="0" y="0"/>
            <a:ext cx="8269844" cy="6715148"/>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08a95c93-2568-49ed-99d9-d26c86075b9e-400x400.jpg"/>
          <p:cNvPicPr>
            <a:picLocks noGrp="1" noChangeAspect="1"/>
          </p:cNvPicPr>
          <p:nvPr>
            <p:ph idx="1"/>
          </p:nvPr>
        </p:nvPicPr>
        <p:blipFill>
          <a:blip r:embed="rId2" cstate="print"/>
          <a:stretch>
            <a:fillRect/>
          </a:stretch>
        </p:blipFill>
        <p:spPr>
          <a:xfrm>
            <a:off x="0" y="0"/>
            <a:ext cx="7215206" cy="68580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Hanoi-Kuleleri-resim-2375.jpg"/>
          <p:cNvPicPr>
            <a:picLocks noGrp="1" noChangeAspect="1"/>
          </p:cNvPicPr>
          <p:nvPr>
            <p:ph idx="1"/>
          </p:nvPr>
        </p:nvPicPr>
        <p:blipFill>
          <a:blip r:embed="rId2" cstate="print"/>
          <a:stretch>
            <a:fillRect/>
          </a:stretch>
        </p:blipFill>
        <p:spPr>
          <a:xfrm>
            <a:off x="0" y="0"/>
            <a:ext cx="7988331" cy="6929462"/>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katamino-classic-5.jpg"/>
          <p:cNvPicPr>
            <a:picLocks noGrp="1" noChangeAspect="1"/>
          </p:cNvPicPr>
          <p:nvPr>
            <p:ph idx="1"/>
          </p:nvPr>
        </p:nvPicPr>
        <p:blipFill>
          <a:blip r:embed="rId2" cstate="print"/>
          <a:stretch>
            <a:fillRect/>
          </a:stretch>
        </p:blipFill>
        <p:spPr>
          <a:xfrm>
            <a:off x="0" y="0"/>
            <a:ext cx="7572396" cy="6858000"/>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785794"/>
            <a:ext cx="7498080" cy="1143000"/>
          </a:xfrm>
        </p:spPr>
        <p:txBody>
          <a:bodyPr>
            <a:normAutofit fontScale="90000"/>
          </a:bodyPr>
          <a:lstStyle/>
          <a:p>
            <a:pPr algn="ctr"/>
            <a:r>
              <a:rPr lang="tr-TR" sz="3600" b="1" dirty="0" smtClean="0"/>
              <a:t>ZEKA OYUNLARI ÖĞRETİM AŞAMALARI</a:t>
            </a:r>
            <a:r>
              <a:rPr lang="tr-TR" b="1" dirty="0" smtClean="0"/>
              <a:t/>
            </a:r>
            <a:br>
              <a:rPr lang="tr-TR" b="1" dirty="0" smtClean="0"/>
            </a:br>
            <a:endParaRPr lang="tr-TR" dirty="0"/>
          </a:p>
        </p:txBody>
      </p:sp>
      <p:sp>
        <p:nvSpPr>
          <p:cNvPr id="3" name="2 İçerik Yer Tutucusu"/>
          <p:cNvSpPr>
            <a:spLocks noGrp="1"/>
          </p:cNvSpPr>
          <p:nvPr>
            <p:ph idx="1"/>
          </p:nvPr>
        </p:nvSpPr>
        <p:spPr>
          <a:xfrm>
            <a:off x="1285852" y="2057400"/>
            <a:ext cx="7498080" cy="4800600"/>
          </a:xfrm>
        </p:spPr>
        <p:txBody>
          <a:bodyPr/>
          <a:lstStyle/>
          <a:p>
            <a:pPr>
              <a:buNone/>
            </a:pPr>
            <a:r>
              <a:rPr lang="tr-TR" dirty="0" smtClean="0"/>
              <a:t>   </a:t>
            </a:r>
            <a:r>
              <a:rPr lang="tr-TR" dirty="0" smtClean="0">
                <a:solidFill>
                  <a:schemeClr val="accent5">
                    <a:lumMod val="75000"/>
                  </a:schemeClr>
                </a:solidFill>
                <a:latin typeface="Times New Roman" pitchFamily="18" charset="0"/>
                <a:cs typeface="Times New Roman" pitchFamily="18" charset="0"/>
              </a:rPr>
              <a:t>Basamaklı öğretim programının aşamalık ilkesi aşağıdaki şekilde de gösterildiği gibi hiyerarşik bir yapı öngörmektedir. Basamaklı öğretim programı üç temel aşamayı içermektedir:</a:t>
            </a:r>
            <a:endParaRPr lang="tr-TR" dirty="0">
              <a:solidFill>
                <a:schemeClr val="accent5">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1.BASAMAK- Başlangıç Düzeyi </a:t>
            </a:r>
            <a:endParaRPr lang="tr-TR" dirty="0"/>
          </a:p>
        </p:txBody>
      </p:sp>
      <p:sp>
        <p:nvSpPr>
          <p:cNvPr id="3" name="2 İçerik Yer Tutucusu"/>
          <p:cNvSpPr>
            <a:spLocks noGrp="1"/>
          </p:cNvSpPr>
          <p:nvPr>
            <p:ph idx="1"/>
          </p:nvPr>
        </p:nvSpPr>
        <p:spPr>
          <a:xfrm>
            <a:off x="1285852" y="1571612"/>
            <a:ext cx="7498080" cy="4800600"/>
          </a:xfrm>
        </p:spPr>
        <p:txBody>
          <a:bodyPr/>
          <a:lstStyle/>
          <a:p>
            <a:pPr>
              <a:buNone/>
            </a:pPr>
            <a:r>
              <a:rPr lang="tr-TR" dirty="0" smtClean="0"/>
              <a:t> </a:t>
            </a:r>
            <a:r>
              <a:rPr lang="tr-TR" dirty="0" smtClean="0">
                <a:solidFill>
                  <a:schemeClr val="accent5">
                    <a:lumMod val="75000"/>
                  </a:schemeClr>
                </a:solidFill>
              </a:rPr>
              <a:t> Oyunların kurallarını öğrenmeyi, temel bilgi ve becerileri ka­zanmayı, başlangıç düzeyi oyunları oynamayı ve bulmacaları çözmeyi içerir.</a:t>
            </a:r>
          </a:p>
          <a:p>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28728" y="571480"/>
            <a:ext cx="7498080" cy="1143000"/>
          </a:xfrm>
        </p:spPr>
        <p:txBody>
          <a:bodyPr>
            <a:normAutofit fontScale="90000"/>
          </a:bodyPr>
          <a:lstStyle/>
          <a:p>
            <a:pPr lvl="0"/>
            <a:r>
              <a:rPr lang="tr-TR" b="1" dirty="0" smtClean="0"/>
              <a:t>2.BASAMAK- Orta Düzey :</a:t>
            </a:r>
            <a:r>
              <a:rPr lang="tr-TR" dirty="0" smtClean="0"/>
              <a:t> </a:t>
            </a:r>
            <a:br>
              <a:rPr lang="tr-TR" dirty="0" smtClean="0"/>
            </a:br>
            <a:endParaRPr lang="tr-TR" dirty="0"/>
          </a:p>
        </p:txBody>
      </p:sp>
      <p:sp>
        <p:nvSpPr>
          <p:cNvPr id="3" name="2 İçerik Yer Tutucusu"/>
          <p:cNvSpPr>
            <a:spLocks noGrp="1"/>
          </p:cNvSpPr>
          <p:nvPr>
            <p:ph idx="1"/>
          </p:nvPr>
        </p:nvSpPr>
        <p:spPr>
          <a:xfrm>
            <a:off x="1357290" y="1285860"/>
            <a:ext cx="7498080" cy="4800600"/>
          </a:xfrm>
        </p:spPr>
        <p:txBody>
          <a:bodyPr>
            <a:normAutofit/>
          </a:bodyPr>
          <a:lstStyle/>
          <a:p>
            <a:pPr lvl="0">
              <a:buNone/>
            </a:pPr>
            <a:r>
              <a:rPr lang="tr-TR" dirty="0" smtClean="0">
                <a:solidFill>
                  <a:schemeClr val="accent5">
                    <a:lumMod val="75000"/>
                  </a:schemeClr>
                </a:solidFill>
                <a:latin typeface="Times New Roman" pitchFamily="18" charset="0"/>
                <a:cs typeface="Times New Roman" pitchFamily="18" charset="0"/>
              </a:rPr>
              <a:t>   Mantıksal çıkarımlarda bulunmayı, bulmacalarda doğru yerden başlamayı, strateji oyunlarında temel stratejileri uygulamayı, orta düzey oyunları oynamayı ve bul­macaları çözmeyi içerir.</a:t>
            </a:r>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645920" y="642918"/>
            <a:ext cx="7498080" cy="1143000"/>
          </a:xfrm>
        </p:spPr>
        <p:txBody>
          <a:bodyPr>
            <a:normAutofit fontScale="90000"/>
          </a:bodyPr>
          <a:lstStyle/>
          <a:p>
            <a:pPr lvl="0"/>
            <a:r>
              <a:rPr lang="tr-TR" b="1" dirty="0" smtClean="0">
                <a:solidFill>
                  <a:schemeClr val="accent5">
                    <a:lumMod val="75000"/>
                  </a:schemeClr>
                </a:solidFill>
                <a:latin typeface="Times New Roman" pitchFamily="18" charset="0"/>
                <a:cs typeface="Times New Roman" pitchFamily="18" charset="0"/>
              </a:rPr>
              <a:t>3.BASAMAK- İleri Düzey </a:t>
            </a:r>
            <a:r>
              <a:rPr lang="tr-TR" dirty="0" smtClean="0">
                <a:solidFill>
                  <a:schemeClr val="accent5">
                    <a:lumMod val="75000"/>
                  </a:schemeClr>
                </a:solidFill>
                <a:latin typeface="Times New Roman" pitchFamily="18" charset="0"/>
                <a:cs typeface="Times New Roman" pitchFamily="18" charset="0"/>
              </a:rPr>
              <a:t/>
            </a:r>
            <a:br>
              <a:rPr lang="tr-TR" dirty="0" smtClean="0">
                <a:solidFill>
                  <a:schemeClr val="accent5">
                    <a:lumMod val="75000"/>
                  </a:schemeClr>
                </a:solidFill>
                <a:latin typeface="Times New Roman" pitchFamily="18" charset="0"/>
                <a:cs typeface="Times New Roman" pitchFamily="18" charset="0"/>
              </a:rPr>
            </a:br>
            <a:endParaRPr lang="tr-TR" dirty="0"/>
          </a:p>
        </p:txBody>
      </p:sp>
      <p:sp>
        <p:nvSpPr>
          <p:cNvPr id="3" name="2 İçerik Yer Tutucusu"/>
          <p:cNvSpPr>
            <a:spLocks noGrp="1"/>
          </p:cNvSpPr>
          <p:nvPr>
            <p:ph idx="1"/>
          </p:nvPr>
        </p:nvSpPr>
        <p:spPr>
          <a:xfrm>
            <a:off x="1142976" y="1428736"/>
            <a:ext cx="7498080" cy="4800600"/>
          </a:xfrm>
        </p:spPr>
        <p:txBody>
          <a:bodyPr/>
          <a:lstStyle/>
          <a:p>
            <a:pPr>
              <a:buNone/>
            </a:pPr>
            <a:r>
              <a:rPr lang="tr-TR" dirty="0" smtClean="0">
                <a:solidFill>
                  <a:schemeClr val="accent5">
                    <a:lumMod val="75000"/>
                  </a:schemeClr>
                </a:solidFill>
                <a:latin typeface="Times New Roman" pitchFamily="18" charset="0"/>
                <a:cs typeface="Times New Roman" pitchFamily="18" charset="0"/>
              </a:rPr>
              <a:t>   Yaratıcı düşünme, analiz etme, özgün stratejiler ortaya koyma, de­ğerlendirme, genelleme yapma gibi üst düzey bilgi ve becerileri içerir. İleri düzey oyunlar oynama, bulmacaları çözme ve başkalarının deneyimlerinden yararlanma bu basamak içinde yer alır.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dirty="0" smtClean="0"/>
              <a:t>Zeka Oyunları’nın Faydaları Nelerdir?</a:t>
            </a:r>
            <a:r>
              <a:rPr lang="tr-TR" sz="3200" dirty="0" smtClean="0"/>
              <a:t/>
            </a:r>
            <a:br>
              <a:rPr lang="tr-TR" sz="3200" dirty="0" smtClean="0"/>
            </a:br>
            <a:endParaRPr lang="tr-TR" sz="3200" dirty="0" smtClean="0"/>
          </a:p>
        </p:txBody>
      </p:sp>
      <p:sp>
        <p:nvSpPr>
          <p:cNvPr id="3" name="2 İçerik Yer Tutucusu"/>
          <p:cNvSpPr>
            <a:spLocks noGrp="1"/>
          </p:cNvSpPr>
          <p:nvPr>
            <p:ph idx="1"/>
          </p:nvPr>
        </p:nvSpPr>
        <p:spPr>
          <a:xfrm>
            <a:off x="1071538" y="928670"/>
            <a:ext cx="7640956" cy="5929330"/>
          </a:xfrm>
        </p:spPr>
        <p:txBody>
          <a:bodyPr>
            <a:normAutofit fontScale="62500" lnSpcReduction="20000"/>
          </a:bodyPr>
          <a:lstStyle/>
          <a:p>
            <a:pPr>
              <a:buNone/>
            </a:pPr>
            <a:r>
              <a:rPr lang="tr-TR" dirty="0" smtClean="0"/>
              <a:t>    </a:t>
            </a:r>
            <a:r>
              <a:rPr lang="tr-TR" sz="3500" dirty="0" smtClean="0">
                <a:solidFill>
                  <a:schemeClr val="accent5">
                    <a:lumMod val="75000"/>
                  </a:schemeClr>
                </a:solidFill>
                <a:latin typeface="Times New Roman" pitchFamily="18" charset="0"/>
                <a:cs typeface="Times New Roman" pitchFamily="18" charset="0"/>
              </a:rPr>
              <a:t>Çağımız değişim çağıdır, bu değişime ayak uydurmak için kendimizi sürekli yenilemek durumundayız. Kendimizi yenilemenin yolu da zihnimizi sürekli aktif tutmaktan geçmektedir. </a:t>
            </a:r>
          </a:p>
          <a:p>
            <a:pPr>
              <a:buNone/>
            </a:pPr>
            <a:r>
              <a:rPr lang="tr-TR" sz="3500" dirty="0" smtClean="0">
                <a:solidFill>
                  <a:schemeClr val="accent5">
                    <a:lumMod val="75000"/>
                  </a:schemeClr>
                </a:solidFill>
                <a:latin typeface="Times New Roman" pitchFamily="18" charset="0"/>
                <a:cs typeface="Times New Roman" pitchFamily="18" charset="0"/>
              </a:rPr>
              <a:t>    Kendimizi yenilediğimizde değişimin nesnesi değil öznesi oluruz. Zekâ oyunları günümüzde tüm eğitim sistemlerinin hedefi olan aşağıdaki becerileri kazandırmanın etkili ve eğlenceli en yaygın yoludur:</a:t>
            </a:r>
          </a:p>
          <a:p>
            <a:pPr lvl="0"/>
            <a:r>
              <a:rPr lang="tr-TR" sz="3500" dirty="0" smtClean="0">
                <a:solidFill>
                  <a:schemeClr val="accent5">
                    <a:lumMod val="75000"/>
                  </a:schemeClr>
                </a:solidFill>
                <a:latin typeface="Times New Roman" pitchFamily="18" charset="0"/>
                <a:cs typeface="Times New Roman" pitchFamily="18" charset="0"/>
              </a:rPr>
              <a:t>Akıl yürütme</a:t>
            </a:r>
          </a:p>
          <a:p>
            <a:pPr lvl="0"/>
            <a:r>
              <a:rPr lang="tr-TR" sz="3500" dirty="0" smtClean="0">
                <a:solidFill>
                  <a:schemeClr val="accent5">
                    <a:lumMod val="75000"/>
                  </a:schemeClr>
                </a:solidFill>
                <a:latin typeface="Times New Roman" pitchFamily="18" charset="0"/>
                <a:cs typeface="Times New Roman" pitchFamily="18" charset="0"/>
              </a:rPr>
              <a:t>Problem çözme</a:t>
            </a:r>
          </a:p>
          <a:p>
            <a:pPr lvl="0"/>
            <a:r>
              <a:rPr lang="tr-TR" sz="3500" dirty="0" smtClean="0">
                <a:solidFill>
                  <a:schemeClr val="accent5">
                    <a:lumMod val="75000"/>
                  </a:schemeClr>
                </a:solidFill>
                <a:latin typeface="Times New Roman" pitchFamily="18" charset="0"/>
                <a:cs typeface="Times New Roman" pitchFamily="18" charset="0"/>
              </a:rPr>
              <a:t>İletişim</a:t>
            </a:r>
          </a:p>
          <a:p>
            <a:pPr lvl="0"/>
            <a:r>
              <a:rPr lang="tr-TR" sz="3500" dirty="0" smtClean="0">
                <a:solidFill>
                  <a:schemeClr val="accent5">
                    <a:lumMod val="75000"/>
                  </a:schemeClr>
                </a:solidFill>
                <a:latin typeface="Times New Roman" pitchFamily="18" charset="0"/>
                <a:cs typeface="Times New Roman" pitchFamily="18" charset="0"/>
              </a:rPr>
              <a:t>Yaratıcı düşünme</a:t>
            </a:r>
          </a:p>
          <a:p>
            <a:pPr lvl="0"/>
            <a:r>
              <a:rPr lang="tr-TR" sz="3500" dirty="0" smtClean="0">
                <a:solidFill>
                  <a:schemeClr val="accent5">
                    <a:lumMod val="75000"/>
                  </a:schemeClr>
                </a:solidFill>
                <a:latin typeface="Times New Roman" pitchFamily="18" charset="0"/>
                <a:cs typeface="Times New Roman" pitchFamily="18" charset="0"/>
              </a:rPr>
              <a:t>Strateji oluşturma</a:t>
            </a:r>
          </a:p>
          <a:p>
            <a:pPr lvl="0"/>
            <a:r>
              <a:rPr lang="tr-TR" sz="3500" dirty="0" smtClean="0">
                <a:solidFill>
                  <a:schemeClr val="accent5">
                    <a:lumMod val="75000"/>
                  </a:schemeClr>
                </a:solidFill>
                <a:latin typeface="Times New Roman" pitchFamily="18" charset="0"/>
                <a:cs typeface="Times New Roman" pitchFamily="18" charset="0"/>
              </a:rPr>
              <a:t>Bilgi teknolojilerini kullanma</a:t>
            </a:r>
          </a:p>
          <a:p>
            <a:pPr lvl="0"/>
            <a:r>
              <a:rPr lang="tr-TR" sz="3500" dirty="0" smtClean="0">
                <a:solidFill>
                  <a:schemeClr val="accent5">
                    <a:lumMod val="75000"/>
                  </a:schemeClr>
                </a:solidFill>
                <a:latin typeface="Times New Roman" pitchFamily="18" charset="0"/>
                <a:cs typeface="Times New Roman" pitchFamily="18" charset="0"/>
              </a:rPr>
              <a:t>Karar verme</a:t>
            </a:r>
          </a:p>
          <a:p>
            <a:pPr lvl="0"/>
            <a:r>
              <a:rPr lang="tr-TR" sz="3500" dirty="0" smtClean="0">
                <a:solidFill>
                  <a:schemeClr val="accent5">
                    <a:lumMod val="75000"/>
                  </a:schemeClr>
                </a:solidFill>
                <a:latin typeface="Times New Roman" pitchFamily="18" charset="0"/>
                <a:cs typeface="Times New Roman" pitchFamily="18" charset="0"/>
              </a:rPr>
              <a:t>Dili etkili kullanma</a:t>
            </a:r>
          </a:p>
          <a:p>
            <a:pPr lvl="0"/>
            <a:r>
              <a:rPr lang="tr-TR" sz="3500" dirty="0" smtClean="0">
                <a:solidFill>
                  <a:schemeClr val="accent5">
                    <a:lumMod val="75000"/>
                  </a:schemeClr>
                </a:solidFill>
                <a:latin typeface="Times New Roman" pitchFamily="18" charset="0"/>
                <a:cs typeface="Times New Roman" pitchFamily="18" charset="0"/>
              </a:rPr>
              <a:t>Girişimcilik</a:t>
            </a:r>
          </a:p>
          <a:p>
            <a:endParaRPr lang="tr-TR"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 name="5 İçerik Yer Tutucusu" descr="Adsız.png"/>
          <p:cNvPicPr>
            <a:picLocks noGrp="1" noChangeAspect="1"/>
          </p:cNvPicPr>
          <p:nvPr>
            <p:ph idx="1"/>
          </p:nvPr>
        </p:nvPicPr>
        <p:blipFill>
          <a:blip r:embed="rId2" cstate="print"/>
          <a:stretch>
            <a:fillRect/>
          </a:stretch>
        </p:blipFill>
        <p:spPr>
          <a:xfrm>
            <a:off x="-335074" y="-1"/>
            <a:ext cx="9836296" cy="7372693"/>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mk.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1578</TotalTime>
  <Words>396</Words>
  <PresentationFormat>Ekran Gösterisi (4:3)</PresentationFormat>
  <Paragraphs>70</Paragraphs>
  <Slides>25</Slides>
  <Notes>1</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Gündönümü</vt:lpstr>
      <vt:lpstr>ZEKA OYUNLARI NEDİR?</vt:lpstr>
      <vt:lpstr>ZEKÂ OYUNLARI EĞİTİMİNİN GENEL AMACI </vt:lpstr>
      <vt:lpstr>ZEKA OYUNLARI ÖĞRETİM AŞAMALARI </vt:lpstr>
      <vt:lpstr>1.BASAMAK- Başlangıç Düzeyi </vt:lpstr>
      <vt:lpstr>2.BASAMAK- Orta Düzey :  </vt:lpstr>
      <vt:lpstr>3.BASAMAK- İleri Düzey  </vt:lpstr>
      <vt:lpstr>Zeka Oyunları’nın Faydaları Nelerdir? </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2019-06-19T18:11:22Z</dcterms:created>
  <dcterms:modified xsi:type="dcterms:W3CDTF">2019-06-24T13:24:54Z</dcterms:modified>
  <cp:category>https://www.sorubak.com</cp:category>
</cp:coreProperties>
</file>