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Override5.xml" ContentType="application/vnd.openxmlformats-officedocument.themeOverr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Override6.xml" ContentType="application/vnd.openxmlformats-officedocument.themeOverride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Override4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</p:sldMasterIdLst>
  <p:notesMasterIdLst>
    <p:notesMasterId r:id="rId32"/>
  </p:notesMasterIdLst>
  <p:sldIdLst>
    <p:sldId id="256" r:id="rId6"/>
    <p:sldId id="471" r:id="rId7"/>
    <p:sldId id="257" r:id="rId8"/>
    <p:sldId id="263" r:id="rId9"/>
    <p:sldId id="472" r:id="rId10"/>
    <p:sldId id="497" r:id="rId11"/>
    <p:sldId id="498" r:id="rId12"/>
    <p:sldId id="475" r:id="rId13"/>
    <p:sldId id="473" r:id="rId14"/>
    <p:sldId id="488" r:id="rId15"/>
    <p:sldId id="483" r:id="rId16"/>
    <p:sldId id="484" r:id="rId17"/>
    <p:sldId id="485" r:id="rId18"/>
    <p:sldId id="486" r:id="rId19"/>
    <p:sldId id="474" r:id="rId20"/>
    <p:sldId id="480" r:id="rId21"/>
    <p:sldId id="479" r:id="rId22"/>
    <p:sldId id="478" r:id="rId23"/>
    <p:sldId id="477" r:id="rId24"/>
    <p:sldId id="490" r:id="rId25"/>
    <p:sldId id="494" r:id="rId26"/>
    <p:sldId id="493" r:id="rId27"/>
    <p:sldId id="492" r:id="rId28"/>
    <p:sldId id="491" r:id="rId29"/>
    <p:sldId id="496" r:id="rId30"/>
    <p:sldId id="489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1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783F5-451D-4AC7-AF2C-B5AC1F8F47C8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2944A-8E80-4FB2-BCF8-BA8581C553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6734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2944A-8E80-4FB2-BCF8-BA8581C55376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1474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2944A-8E80-4FB2-BCF8-BA8581C55376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55047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2944A-8E80-4FB2-BCF8-BA8581C55376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4270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2944A-8E80-4FB2-BCF8-BA8581C55376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7319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2944A-8E80-4FB2-BCF8-BA8581C55376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46229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2944A-8E80-4FB2-BCF8-BA8581C55376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1067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2944A-8E80-4FB2-BCF8-BA8581C55376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44451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DD86D-D394-490B-8DEE-96B93EF2A47B}" type="datetime1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2701A-DDC9-4703-B034-4E0D923FCD94}" type="slidenum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5378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669D5-D6AB-4667-86F0-D853AE15F94F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E4FA6-51D1-4CAA-B2CC-C7A84BBF7E01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4505337"/>
      </p:ext>
    </p:extLst>
  </p:cSld>
  <p:clrMapOvr>
    <a:masterClrMapping/>
  </p:clrMapOvr>
  <p:transition spd="med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E39DB-38D0-498E-9492-9F227EE1C2C2}" type="datetime1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2BAD2-54AC-4035-9578-52FB801D7864}" type="slidenum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9761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97882-9D62-4CAE-B503-F5097851B90D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A8423-D13D-4B2D-A84D-3F895F051B65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913740"/>
      </p:ext>
    </p:extLst>
  </p:cSld>
  <p:clrMapOvr>
    <a:masterClrMapping/>
  </p:clrMapOvr>
  <p:transition spd="med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B99F6-A702-4BB9-936E-D3A4F5624BC9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D740B-2D0F-496F-8D56-93CEF2FA9504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162909"/>
      </p:ext>
    </p:extLst>
  </p:cSld>
  <p:clrMapOvr>
    <a:masterClrMapping/>
  </p:clrMapOvr>
  <p:transition spd="med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23BB7-EEEE-4043-8AD8-A96CE09EE378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49CFE-B782-4C00-8E80-F5AEB9F80757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239165"/>
      </p:ext>
    </p:extLst>
  </p:cSld>
  <p:clrMapOvr>
    <a:masterClrMapping/>
  </p:clrMapOvr>
  <p:transition spd="med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7194C-6638-4F44-A2D5-EE4431202CC3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B89C4-B7BF-4D03-BCCA-1111F00938F0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823249"/>
      </p:ext>
    </p:extLst>
  </p:cSld>
  <p:clrMapOvr>
    <a:masterClrMapping/>
  </p:clrMapOvr>
  <p:transition spd="med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06636-ED57-4B23-A025-A691B4E5CC31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B1FA-88DF-4289-818B-F37D07F1362C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025583"/>
      </p:ext>
    </p:extLst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DAF0B-1F2D-486C-AD92-3203323F126B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6831F-7EF2-48C7-978A-A0FDFF1041CE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8548038"/>
      </p:ext>
    </p:extLst>
  </p:cSld>
  <p:clrMapOvr>
    <a:masterClrMapping/>
  </p:clrMapOvr>
  <p:transition spd="med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83A80-94D8-4F65-B3AB-BCF6157F825E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2520A-CD11-44A4-82F2-A542193B6141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435767"/>
      </p:ext>
    </p:extLst>
  </p:cSld>
  <p:clrMapOvr>
    <a:masterClrMapping/>
  </p:clrMapOvr>
  <p:transition spd="med"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80F90-7754-408B-AE30-1FFA04F6EEE8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CCD37-D898-4B51-8F28-F0428FD56033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3847036"/>
      </p:ext>
    </p:extLst>
  </p:cSld>
  <p:clrMapOvr>
    <a:masterClrMapping/>
  </p:clrMapOvr>
  <p:transition spd="med"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DD86D-D394-490B-8DEE-96B93EF2A47B}" type="datetime1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2701A-DDC9-4703-B034-4E0D923FCD94}" type="slidenum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14163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669D5-D6AB-4667-86F0-D853AE15F94F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E4FA6-51D1-4CAA-B2CC-C7A84BBF7E01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8601696"/>
      </p:ext>
    </p:extLst>
  </p:cSld>
  <p:clrMapOvr>
    <a:masterClrMapping/>
  </p:clrMapOvr>
  <p:transition spd="med"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E39DB-38D0-498E-9492-9F227EE1C2C2}" type="datetime1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2BAD2-54AC-4035-9578-52FB801D7864}" type="slidenum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7267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97882-9D62-4CAE-B503-F5097851B90D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A8423-D13D-4B2D-A84D-3F895F051B65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4985102"/>
      </p:ext>
    </p:extLst>
  </p:cSld>
  <p:clrMapOvr>
    <a:masterClrMapping/>
  </p:clrMapOvr>
  <p:transition spd="med"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B99F6-A702-4BB9-936E-D3A4F5624BC9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D740B-2D0F-496F-8D56-93CEF2FA9504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6628650"/>
      </p:ext>
    </p:extLst>
  </p:cSld>
  <p:clrMapOvr>
    <a:masterClrMapping/>
  </p:clrMapOvr>
  <p:transition spd="med"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23BB7-EEEE-4043-8AD8-A96CE09EE378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49CFE-B782-4C00-8E80-F5AEB9F80757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785611"/>
      </p:ext>
    </p:extLst>
  </p:cSld>
  <p:clrMapOvr>
    <a:masterClrMapping/>
  </p:clrMapOvr>
  <p:transition spd="med"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7194C-6638-4F44-A2D5-EE4431202CC3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B89C4-B7BF-4D03-BCCA-1111F00938F0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4034281"/>
      </p:ext>
    </p:extLst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06636-ED57-4B23-A025-A691B4E5CC31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B1FA-88DF-4289-818B-F37D07F1362C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729539"/>
      </p:ext>
    </p:extLst>
  </p:cSld>
  <p:clrMapOvr>
    <a:masterClrMapping/>
  </p:clrMapOvr>
  <p:transition spd="med"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DAF0B-1F2D-486C-AD92-3203323F126B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6831F-7EF2-48C7-978A-A0FDFF1041CE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509674"/>
      </p:ext>
    </p:extLst>
  </p:cSld>
  <p:clrMapOvr>
    <a:masterClrMapping/>
  </p:clrMapOvr>
  <p:transition spd="med"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83A80-94D8-4F65-B3AB-BCF6157F825E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2520A-CD11-44A4-82F2-A542193B6141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970948"/>
      </p:ext>
    </p:extLst>
  </p:cSld>
  <p:clrMapOvr>
    <a:masterClrMapping/>
  </p:clrMapOvr>
  <p:transition spd="med"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80F90-7754-408B-AE30-1FFA04F6EEE8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CCD37-D898-4B51-8F28-F0428FD56033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2514"/>
      </p:ext>
    </p:extLst>
  </p:cSld>
  <p:clrMapOvr>
    <a:masterClrMapping/>
  </p:clrMapOvr>
  <p:transition spd="med"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DD86D-D394-490B-8DEE-96B93EF2A47B}" type="datetime1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2701A-DDC9-4703-B034-4E0D923FCD94}" type="slidenum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52032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669D5-D6AB-4667-86F0-D853AE15F94F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E4FA6-51D1-4CAA-B2CC-C7A84BBF7E01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161731"/>
      </p:ext>
    </p:extLst>
  </p:cSld>
  <p:clrMapOvr>
    <a:masterClrMapping/>
  </p:clrMapOvr>
  <p:transition spd="med"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E39DB-38D0-498E-9492-9F227EE1C2C2}" type="datetime1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2BAD2-54AC-4035-9578-52FB801D7864}" type="slidenum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7998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97882-9D62-4CAE-B503-F5097851B90D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A8423-D13D-4B2D-A84D-3F895F051B65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422248"/>
      </p:ext>
    </p:extLst>
  </p:cSld>
  <p:clrMapOvr>
    <a:masterClrMapping/>
  </p:clrMapOvr>
  <p:transition spd="med"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B99F6-A702-4BB9-936E-D3A4F5624BC9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D740B-2D0F-496F-8D56-93CEF2FA9504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8308464"/>
      </p:ext>
    </p:extLst>
  </p:cSld>
  <p:clrMapOvr>
    <a:masterClrMapping/>
  </p:clrMapOvr>
  <p:transition spd="med"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23BB7-EEEE-4043-8AD8-A96CE09EE378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49CFE-B782-4C00-8E80-F5AEB9F80757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6129575"/>
      </p:ext>
    </p:extLst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7194C-6638-4F44-A2D5-EE4431202CC3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B89C4-B7BF-4D03-BCCA-1111F00938F0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4831351"/>
      </p:ext>
    </p:extLst>
  </p:cSld>
  <p:clrMapOvr>
    <a:masterClrMapping/>
  </p:clrMapOvr>
  <p:transition spd="med"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06636-ED57-4B23-A025-A691B4E5CC31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B1FA-88DF-4289-818B-F37D07F1362C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0382528"/>
      </p:ext>
    </p:extLst>
  </p:cSld>
  <p:clrMapOvr>
    <a:masterClrMapping/>
  </p:clrMapOvr>
  <p:transition spd="med"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DAF0B-1F2D-486C-AD92-3203323F126B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6831F-7EF2-48C7-978A-A0FDFF1041CE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061826"/>
      </p:ext>
    </p:extLst>
  </p:cSld>
  <p:clrMapOvr>
    <a:masterClrMapping/>
  </p:clrMapOvr>
  <p:transition spd="med">
    <p:zo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83A80-94D8-4F65-B3AB-BCF6157F825E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2520A-CD11-44A4-82F2-A542193B6141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072395"/>
      </p:ext>
    </p:extLst>
  </p:cSld>
  <p:clrMapOvr>
    <a:masterClrMapping/>
  </p:clrMapOvr>
  <p:transition spd="med"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80F90-7754-408B-AE30-1FFA04F6EEE8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CCD37-D898-4B51-8F28-F0428FD56033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22300"/>
      </p:ext>
    </p:extLst>
  </p:cSld>
  <p:clrMapOvr>
    <a:masterClrMapping/>
  </p:clrMapOvr>
  <p:transition spd="med"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DD86D-D394-490B-8DEE-96B93EF2A47B}" type="datetime1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2701A-DDC9-4703-B034-4E0D923FCD94}" type="slidenum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3504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669D5-D6AB-4667-86F0-D853AE15F94F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E4FA6-51D1-4CAA-B2CC-C7A84BBF7E01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1583059"/>
      </p:ext>
    </p:extLst>
  </p:cSld>
  <p:clrMapOvr>
    <a:masterClrMapping/>
  </p:clrMapOvr>
  <p:transition spd="med">
    <p:zo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E39DB-38D0-498E-9492-9F227EE1C2C2}" type="datetime1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2BAD2-54AC-4035-9578-52FB801D7864}" type="slidenum">
              <a:rPr lang="tr-TR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1930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97882-9D62-4CAE-B503-F5097851B90D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A8423-D13D-4B2D-A84D-3F895F051B65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944350"/>
      </p:ext>
    </p:extLst>
  </p:cSld>
  <p:clrMapOvr>
    <a:masterClrMapping/>
  </p:clrMapOvr>
  <p:transition spd="med">
    <p:zo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B99F6-A702-4BB9-936E-D3A4F5624BC9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D740B-2D0F-496F-8D56-93CEF2FA9504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23014"/>
      </p:ext>
    </p:extLst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23BB7-EEEE-4043-8AD8-A96CE09EE378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49CFE-B782-4C00-8E80-F5AEB9F80757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559115"/>
      </p:ext>
    </p:extLst>
  </p:cSld>
  <p:clrMapOvr>
    <a:masterClrMapping/>
  </p:clrMapOvr>
  <p:transition spd="med">
    <p:zo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7194C-6638-4F44-A2D5-EE4431202CC3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B89C4-B7BF-4D03-BCCA-1111F00938F0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230283"/>
      </p:ext>
    </p:extLst>
  </p:cSld>
  <p:clrMapOvr>
    <a:masterClrMapping/>
  </p:clrMapOvr>
  <p:transition spd="med"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06636-ED57-4B23-A025-A691B4E5CC31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B1FA-88DF-4289-818B-F37D07F1362C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4560085"/>
      </p:ext>
    </p:extLst>
  </p:cSld>
  <p:clrMapOvr>
    <a:masterClrMapping/>
  </p:clrMapOvr>
  <p:transition spd="med"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DAF0B-1F2D-486C-AD92-3203323F126B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6831F-7EF2-48C7-978A-A0FDFF1041CE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699773"/>
      </p:ext>
    </p:extLst>
  </p:cSld>
  <p:clrMapOvr>
    <a:masterClrMapping/>
  </p:clrMapOvr>
  <p:transition spd="med"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83A80-94D8-4F65-B3AB-BCF6157F825E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2520A-CD11-44A4-82F2-A542193B6141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769213"/>
      </p:ext>
    </p:extLst>
  </p:cSld>
  <p:clrMapOvr>
    <a:masterClrMapping/>
  </p:clrMapOvr>
  <p:transition spd="med">
    <p:zo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80F90-7754-408B-AE30-1FFA04F6EEE8}" type="datetime1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CCD37-D898-4B51-8F28-F0428FD56033}" type="slidenum">
              <a:rPr lang="tr-T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4383916"/>
      </p:ext>
    </p:extLst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C788096-2002-4318-8C2D-C88E5FA6CF4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C1F9661-7D90-4DE3-8456-2210CF1FFC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  <a:endParaRPr lang="en-US" altLang="tr-TR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  <a:endParaRPr lang="en-US" altLang="tr-TR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928A33-8ADB-4108-A34E-085F0DA2A90D}" type="datetime1">
              <a:rPr lang="tr-TR">
                <a:solidFill>
                  <a:srgbClr val="04617B">
                    <a:shade val="90000"/>
                  </a:srgbClr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686633-5495-4F5D-9163-434E78708B32}" type="slidenum">
              <a:rPr lang="tr-TR">
                <a:solidFill>
                  <a:srgbClr val="04617B">
                    <a:shade val="90000"/>
                  </a:srgbClr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Verdana" pitchFamily="34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Verdana" pitchFamily="34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27444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  <a:endParaRPr lang="en-US" altLang="tr-TR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  <a:endParaRPr lang="en-US" altLang="tr-TR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928A33-8ADB-4108-A34E-085F0DA2A90D}" type="datetime1">
              <a:rPr lang="tr-TR">
                <a:solidFill>
                  <a:srgbClr val="04617B">
                    <a:shade val="90000"/>
                  </a:srgbClr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686633-5495-4F5D-9163-434E78708B32}" type="slidenum">
              <a:rPr lang="tr-TR">
                <a:solidFill>
                  <a:srgbClr val="04617B">
                    <a:shade val="90000"/>
                  </a:srgbClr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Verdana" pitchFamily="34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Verdana" pitchFamily="34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68879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  <a:endParaRPr lang="en-US" altLang="tr-TR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  <a:endParaRPr lang="en-US" altLang="tr-TR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928A33-8ADB-4108-A34E-085F0DA2A90D}" type="datetime1">
              <a:rPr lang="tr-TR">
                <a:solidFill>
                  <a:srgbClr val="04617B">
                    <a:shade val="90000"/>
                  </a:srgbClr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686633-5495-4F5D-9163-434E78708B32}" type="slidenum">
              <a:rPr lang="tr-TR">
                <a:solidFill>
                  <a:srgbClr val="04617B">
                    <a:shade val="90000"/>
                  </a:srgbClr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Verdana" pitchFamily="34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Verdana" pitchFamily="34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50744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  <a:endParaRPr lang="en-US" altLang="tr-TR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  <a:endParaRPr lang="en-US" altLang="tr-TR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928A33-8ADB-4108-A34E-085F0DA2A90D}" type="datetime1">
              <a:rPr lang="tr-TR">
                <a:solidFill>
                  <a:srgbClr val="04617B">
                    <a:shade val="90000"/>
                  </a:srgbClr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25/06/2019</a:t>
            </a:fld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686633-5495-4F5D-9163-434E78708B32}" type="slidenum">
              <a:rPr lang="tr-TR">
                <a:solidFill>
                  <a:srgbClr val="04617B">
                    <a:shade val="90000"/>
                  </a:srgbClr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4617B">
                  <a:shade val="90000"/>
                </a:srgbClr>
              </a:solidFill>
              <a:latin typeface="Verdana" pitchFamily="34" charset="0"/>
              <a:cs typeface="Arial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Verdana" pitchFamily="34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Verdana" pitchFamily="34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691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03648" y="1268760"/>
            <a:ext cx="7406640" cy="4176464"/>
          </a:xfrm>
        </p:spPr>
        <p:txBody>
          <a:bodyPr>
            <a:noAutofit/>
          </a:bodyPr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TEMEL EĞİTİMDE ZEKA   OYUNLARININ ÖNEMİ</a:t>
            </a:r>
            <a:endParaRPr lang="tr-TR" sz="7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084765" y="3244334"/>
            <a:ext cx="3038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https://www.sorubak.com </a:t>
            </a:r>
            <a:r>
              <a:rPr lang="tr-TR" b="1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gurKoysuren\Desktop\TEML EĞİTİMDE ZEKA OYUNLARININ ÖNEMİ\FB_IMG_15142345160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550"/>
            <a:ext cx="9144000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5700159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Metin kutusu"/>
          <p:cNvSpPr txBox="1">
            <a:spLocks noChangeArrowheads="1"/>
          </p:cNvSpPr>
          <p:nvPr/>
        </p:nvSpPr>
        <p:spPr bwMode="auto">
          <a:xfrm>
            <a:off x="642938" y="1960563"/>
            <a:ext cx="4357687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2800" b="1" dirty="0" smtClean="0">
                <a:solidFill>
                  <a:prstClr val="black"/>
                </a:solidFill>
                <a:latin typeface="Calibri" pitchFamily="34" charset="0"/>
              </a:rPr>
              <a:t>Zekâ oyunları dendiğinde pek çoklarının aklına </a:t>
            </a:r>
            <a:r>
              <a:rPr lang="tr-TR" altLang="tr-TR" sz="2800" b="1" dirty="0" err="1" smtClean="0">
                <a:solidFill>
                  <a:prstClr val="black"/>
                </a:solidFill>
                <a:latin typeface="Calibri" pitchFamily="34" charset="0"/>
              </a:rPr>
              <a:t>lego</a:t>
            </a:r>
            <a:r>
              <a:rPr lang="tr-TR" altLang="tr-TR" sz="2800" b="1" dirty="0" smtClean="0">
                <a:solidFill>
                  <a:prstClr val="black"/>
                </a:solidFill>
                <a:latin typeface="Calibri" pitchFamily="34" charset="0"/>
              </a:rPr>
              <a:t>, </a:t>
            </a:r>
            <a:r>
              <a:rPr lang="tr-TR" altLang="tr-TR" sz="2800" b="1" dirty="0" err="1" smtClean="0">
                <a:solidFill>
                  <a:prstClr val="black"/>
                </a:solidFill>
                <a:latin typeface="Calibri" pitchFamily="34" charset="0"/>
              </a:rPr>
              <a:t>puzzle</a:t>
            </a:r>
            <a:r>
              <a:rPr lang="tr-TR" altLang="tr-TR" sz="2800" b="1" dirty="0" smtClean="0">
                <a:solidFill>
                  <a:prstClr val="black"/>
                </a:solidFill>
                <a:latin typeface="Calibri" pitchFamily="34" charset="0"/>
              </a:rPr>
              <a:t> ve satranç gelse de aslında özellikle akademisyenler tarafından geliştirilmiş, </a:t>
            </a:r>
            <a:r>
              <a:rPr lang="tr-TR" altLang="tr-TR" sz="3200" b="1" dirty="0" smtClean="0">
                <a:solidFill>
                  <a:srgbClr val="FF0000"/>
                </a:solidFill>
                <a:latin typeface="Calibri" pitchFamily="34" charset="0"/>
              </a:rPr>
              <a:t>beynin farklı bölgelerinin çalışmasını sağlayan oyunlar </a:t>
            </a:r>
            <a:r>
              <a:rPr lang="tr-TR" altLang="tr-TR" sz="2800" b="1" dirty="0" smtClean="0">
                <a:solidFill>
                  <a:prstClr val="black"/>
                </a:solidFill>
                <a:latin typeface="Calibri" pitchFamily="34" charset="0"/>
              </a:rPr>
              <a:t>mevcuttur. </a:t>
            </a:r>
          </a:p>
        </p:txBody>
      </p:sp>
      <p:pic>
        <p:nvPicPr>
          <p:cNvPr id="6147" name="Picture 2" descr="C:\Users\fb\Pictures\zeka_oyunlar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2214563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3 Metin kutusu"/>
          <p:cNvSpPr txBox="1">
            <a:spLocks noChangeArrowheads="1"/>
          </p:cNvSpPr>
          <p:nvPr/>
        </p:nvSpPr>
        <p:spPr bwMode="auto">
          <a:xfrm>
            <a:off x="642938" y="639763"/>
            <a:ext cx="7429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3600" b="1" smtClean="0">
                <a:solidFill>
                  <a:srgbClr val="0070C0"/>
                </a:solidFill>
              </a:rPr>
              <a:t>Zekâ Oyunlarının Yararları </a:t>
            </a:r>
          </a:p>
        </p:txBody>
      </p:sp>
    </p:spTree>
    <p:extLst>
      <p:ext uri="{BB962C8B-B14F-4D97-AF65-F5344CB8AC3E}">
        <p14:creationId xmlns:p14="http://schemas.microsoft.com/office/powerpoint/2010/main" xmlns="" val="527020299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Metin kutusu"/>
          <p:cNvSpPr txBox="1">
            <a:spLocks noChangeArrowheads="1"/>
          </p:cNvSpPr>
          <p:nvPr/>
        </p:nvSpPr>
        <p:spPr bwMode="auto">
          <a:xfrm>
            <a:off x="671910" y="1340768"/>
            <a:ext cx="5357812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2800" dirty="0" smtClean="0">
                <a:solidFill>
                  <a:prstClr val="black"/>
                </a:solidFill>
              </a:rPr>
              <a:t>  Zekâ ve akıl oyunlarının çocukların zekâ gelişimine olan etkisi üzerinde yapılan çeşitli araştırmaların da gösterdiği üzere bu tip oyunlar </a:t>
            </a:r>
            <a:r>
              <a:rPr lang="tr-TR" altLang="tr-TR" sz="2800" dirty="0" smtClean="0">
                <a:solidFill>
                  <a:srgbClr val="FF0000"/>
                </a:solidFill>
              </a:rPr>
              <a:t>yalnızca çocukların zekâ gelişimini değil, aynı zamanda düşünsel gelişimini</a:t>
            </a:r>
            <a:r>
              <a:rPr lang="tr-TR" altLang="tr-TR" sz="2800" dirty="0" smtClean="0">
                <a:solidFill>
                  <a:prstClr val="black"/>
                </a:solidFill>
              </a:rPr>
              <a:t> de sağlamaktadır. </a:t>
            </a:r>
          </a:p>
        </p:txBody>
      </p:sp>
      <p:pic>
        <p:nvPicPr>
          <p:cNvPr id="7171" name="Picture 2" descr="C:\Users\fb\Desktop\zeka-oyunları-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1347" y="2143125"/>
            <a:ext cx="2654027" cy="2654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3 Metin kutusu"/>
          <p:cNvSpPr txBox="1">
            <a:spLocks noChangeArrowheads="1"/>
          </p:cNvSpPr>
          <p:nvPr/>
        </p:nvSpPr>
        <p:spPr bwMode="auto">
          <a:xfrm>
            <a:off x="642938" y="547688"/>
            <a:ext cx="6072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2800" b="1" smtClean="0">
                <a:solidFill>
                  <a:srgbClr val="0070C0"/>
                </a:solidFill>
              </a:rPr>
              <a:t>Zekâ Oyunlarının Yararları </a:t>
            </a:r>
          </a:p>
        </p:txBody>
      </p:sp>
    </p:spTree>
    <p:extLst>
      <p:ext uri="{BB962C8B-B14F-4D97-AF65-F5344CB8AC3E}">
        <p14:creationId xmlns:p14="http://schemas.microsoft.com/office/powerpoint/2010/main" xmlns="" val="3690371807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Metin kutusu"/>
          <p:cNvSpPr txBox="1">
            <a:spLocks noChangeArrowheads="1"/>
          </p:cNvSpPr>
          <p:nvPr/>
        </p:nvSpPr>
        <p:spPr bwMode="auto">
          <a:xfrm>
            <a:off x="345034" y="1093788"/>
            <a:ext cx="564356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3600" dirty="0" smtClean="0">
                <a:latin typeface="TTKB Dik Temel Abece" pitchFamily="2" charset="-94"/>
              </a:rPr>
              <a:t>Zeka oyunları çocuklara;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3600" dirty="0" smtClean="0">
                <a:solidFill>
                  <a:prstClr val="black"/>
                </a:solidFill>
                <a:latin typeface="TTKB Dik Temel Abece" pitchFamily="2" charset="-94"/>
              </a:rPr>
              <a:t>- </a:t>
            </a:r>
            <a:r>
              <a:rPr lang="tr-TR" altLang="tr-TR" sz="3600" b="1" dirty="0" smtClean="0">
                <a:solidFill>
                  <a:srgbClr val="FF0000"/>
                </a:solidFill>
                <a:latin typeface="TTKB Dik Temel Abece" pitchFamily="2" charset="-94"/>
              </a:rPr>
              <a:t>çabuk karar verme,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3600" b="1" dirty="0" smtClean="0">
                <a:solidFill>
                  <a:srgbClr val="FF0000"/>
                </a:solidFill>
                <a:latin typeface="TTKB Dik Temel Abece" pitchFamily="2" charset="-94"/>
              </a:rPr>
              <a:t>- sonraki aşamaları düşünme ve öngörme,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tr-TR" altLang="tr-TR" sz="3600" b="1" dirty="0" smtClean="0">
                <a:solidFill>
                  <a:srgbClr val="FF0000"/>
                </a:solidFill>
                <a:latin typeface="TTKB Dik Temel Abece" pitchFamily="2" charset="-94"/>
              </a:rPr>
              <a:t> olasılıkları hesaplama,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tr-TR" altLang="tr-TR" sz="3600" b="1" dirty="0" smtClean="0">
                <a:solidFill>
                  <a:srgbClr val="FF0000"/>
                </a:solidFill>
                <a:latin typeface="TTKB Dik Temel Abece" pitchFamily="2" charset="-94"/>
              </a:rPr>
              <a:t>mantığını etkili ve yetkin bir şekilde kullanma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3600" dirty="0" smtClean="0">
                <a:latin typeface="TTKB Dik Temel Abece" pitchFamily="2" charset="-94"/>
              </a:rPr>
              <a:t>yeteneği kazandırır</a:t>
            </a:r>
            <a:r>
              <a:rPr lang="tr-TR" altLang="tr-TR" sz="3600" b="1" dirty="0" smtClean="0">
                <a:latin typeface="TTKB Dik Temel Abece" pitchFamily="2" charset="-94"/>
              </a:rPr>
              <a:t>.</a:t>
            </a:r>
            <a:endParaRPr lang="tr-TR" altLang="tr-TR" sz="2800" b="1" dirty="0" smtClean="0"/>
          </a:p>
        </p:txBody>
      </p:sp>
      <p:sp>
        <p:nvSpPr>
          <p:cNvPr id="8195" name="3 Metin kutusu"/>
          <p:cNvSpPr txBox="1">
            <a:spLocks noChangeArrowheads="1"/>
          </p:cNvSpPr>
          <p:nvPr/>
        </p:nvSpPr>
        <p:spPr bwMode="auto">
          <a:xfrm>
            <a:off x="642938" y="547688"/>
            <a:ext cx="6072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2800" b="1" smtClean="0">
                <a:solidFill>
                  <a:srgbClr val="0070C0"/>
                </a:solidFill>
              </a:rPr>
              <a:t>Zekâ Oyunlarının Yararları </a:t>
            </a:r>
          </a:p>
        </p:txBody>
      </p:sp>
      <p:pic>
        <p:nvPicPr>
          <p:cNvPr id="8196" name="Picture 2" descr="C:\Users\fb\Desktop\ihlas-koleji-zeka-oyunlari-etkinlikleri-2013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500313"/>
            <a:ext cx="33337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69175397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Metin kutusu"/>
          <p:cNvSpPr txBox="1">
            <a:spLocks noChangeArrowheads="1"/>
          </p:cNvSpPr>
          <p:nvPr/>
        </p:nvSpPr>
        <p:spPr bwMode="auto">
          <a:xfrm>
            <a:off x="428625" y="2182813"/>
            <a:ext cx="50006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4000" dirty="0" smtClean="0">
                <a:solidFill>
                  <a:prstClr val="black"/>
                </a:solidFill>
                <a:latin typeface="TTKB Dik Temel Abece" pitchFamily="2" charset="-94"/>
              </a:rPr>
              <a:t>Bu oyunlar çocukların yalnızca yeteneklerini geliştirmekle kalmaz, </a:t>
            </a:r>
            <a:r>
              <a:rPr lang="tr-TR" altLang="tr-TR" sz="4000" b="1" dirty="0" smtClean="0">
                <a:solidFill>
                  <a:srgbClr val="FF0000"/>
                </a:solidFill>
                <a:latin typeface="TTKB Dik Temel Abece" pitchFamily="2" charset="-94"/>
              </a:rPr>
              <a:t>kötü alışkanlıklar edinmelerine de engel olur.</a:t>
            </a:r>
          </a:p>
        </p:txBody>
      </p:sp>
      <p:sp>
        <p:nvSpPr>
          <p:cNvPr id="9219" name="3 Metin kutusu"/>
          <p:cNvSpPr txBox="1">
            <a:spLocks noChangeArrowheads="1"/>
          </p:cNvSpPr>
          <p:nvPr/>
        </p:nvSpPr>
        <p:spPr bwMode="auto">
          <a:xfrm>
            <a:off x="642938" y="547688"/>
            <a:ext cx="6072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r-TR" altLang="tr-TR" sz="2800" b="1" smtClean="0">
                <a:solidFill>
                  <a:srgbClr val="0070C0"/>
                </a:solidFill>
              </a:rPr>
              <a:t>Zekâ Oyunlarının Yararları </a:t>
            </a:r>
          </a:p>
        </p:txBody>
      </p:sp>
      <p:pic>
        <p:nvPicPr>
          <p:cNvPr id="9220" name="Picture 2" descr="C:\Users\fb\Desktop\IMG_11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438" y="1833563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25091280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gurKoysuren\Desktop\TEML EĞİTİMDE ZEKA OYUNLARININ ÖNEMİ\ZEKA OYUNLARININ ÖĞRENCİLERE ÖĞRETMENLERE KURUMARA KATKIS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568952" cy="604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546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5-Nokta Yıldız"/>
          <p:cNvSpPr/>
          <p:nvPr/>
        </p:nvSpPr>
        <p:spPr>
          <a:xfrm>
            <a:off x="5666014" y="1143001"/>
            <a:ext cx="3477986" cy="4397828"/>
          </a:xfrm>
          <a:prstGeom prst="star5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0070C0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tr-TR" sz="2700" dirty="0" smtClean="0">
                <a:solidFill>
                  <a:srgbClr val="0070C0"/>
                </a:solidFill>
              </a:rPr>
              <a:t>Onlar bir takım</a:t>
            </a:r>
            <a:endParaRPr lang="tr-TR" sz="2700" dirty="0">
              <a:solidFill>
                <a:srgbClr val="0070C0"/>
              </a:solidFill>
            </a:endParaRPr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UgurKoysuren\Desktop\TEML EĞİTİMDE ZEKA OYUNLARININ ÖNEMİ\ÖĞRENCİ FOTOĞRAFLARI\20171014_1156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600" y="1030211"/>
            <a:ext cx="5300940" cy="48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0115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106135" y="2558144"/>
            <a:ext cx="3722915" cy="29536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tr-TR" sz="3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YENİ KEŞİFLERE ULAŞIRLAR.</a:t>
            </a:r>
            <a:endParaRPr lang="tr-TR" sz="3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C:\Users\UgurKoysuren\Desktop\TEML EĞİTİMDE ZEKA OYUNLARININ ÖNEMİ\ÖĞRENCİ FOTOĞRAFLARI\20170506_1151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7" b="14925"/>
          <a:stretch/>
        </p:blipFill>
        <p:spPr bwMode="auto">
          <a:xfrm>
            <a:off x="4463499" y="179615"/>
            <a:ext cx="3409678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4844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060575" y="388462"/>
            <a:ext cx="2727905" cy="12008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68580" tIns="34290" rIns="68580" bIns="34290" anchor="t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Arial" pitchFamily="34" charset="0"/>
              </a:rPr>
              <a:t>DÜŞÜNME</a:t>
            </a:r>
            <a:r>
              <a:rPr lang="tr-TR" sz="2000" b="1" dirty="0" smtClean="0">
                <a:ln w="1905"/>
                <a:solidFill>
                  <a:srgbClr val="B536B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anose="030F0702030302020204" pitchFamily="66" charset="0"/>
                <a:ea typeface="+mj-ea"/>
                <a:cs typeface="Arial" pitchFamily="34" charset="0"/>
              </a:rPr>
              <a:t> </a:t>
            </a:r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Arial" pitchFamily="34" charset="0"/>
              </a:rPr>
              <a:t>BECERİLERİ GELİŞİR</a:t>
            </a:r>
            <a:endParaRPr lang="tr-TR" sz="2000" b="1" dirty="0">
              <a:ln w="1905"/>
              <a:solidFill>
                <a:srgbClr val="B536B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anose="030F0702030302020204" pitchFamily="66" charset="0"/>
              <a:ea typeface="+mj-ea"/>
              <a:cs typeface="Arial" pitchFamily="34" charset="0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348174" y="2530701"/>
            <a:ext cx="2721599" cy="14900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68580" tIns="34290" rIns="68580" bIns="34290" anchor="t">
            <a:noAutofit/>
          </a:bodyPr>
          <a:lstStyle/>
          <a:p>
            <a:pPr marL="200025" indent="-200025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tr-TR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  <a:ea typeface="+mj-ea"/>
                <a:cs typeface="David" pitchFamily="34" charset="-79"/>
              </a:rPr>
              <a:t>SONUÇ ODAKLI ÇALIŞABİLİR</a:t>
            </a:r>
          </a:p>
        </p:txBody>
      </p:sp>
      <p:pic>
        <p:nvPicPr>
          <p:cNvPr id="7" name="Picture 2" descr="C:\Users\SAMSUNG\Desktop\AKOS\2- AKIL OYUNLARI  İLKOKUL\META-FORMS\20131216_1434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9895" y="1906969"/>
            <a:ext cx="2667788" cy="2667788"/>
          </a:xfrm>
          <a:prstGeom prst="rect">
            <a:avLst/>
          </a:prstGeom>
          <a:noFill/>
        </p:spPr>
      </p:pic>
      <p:pic>
        <p:nvPicPr>
          <p:cNvPr id="4098" name="Picture 2" descr="C:\Users\SAMSUNG\Desktop\AKOS\2- AKIL OYUNLARI  İLKOKUL\MANGALA\20131021_105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8915" y="3200402"/>
            <a:ext cx="3135086" cy="3135087"/>
          </a:xfrm>
          <a:prstGeom prst="rect">
            <a:avLst/>
          </a:prstGeom>
          <a:noFill/>
        </p:spPr>
      </p:pic>
      <p:pic>
        <p:nvPicPr>
          <p:cNvPr id="4100" name="Picture 4" descr="C:\Users\SAMSUNG\Desktop\AKOS\2- AKIL OYUNLARI  İLKOKUL\ZIP ZIP\20131212_1413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1" y="0"/>
            <a:ext cx="3124200" cy="312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20005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 Belirtme Çizgisi"/>
          <p:cNvSpPr/>
          <p:nvPr/>
        </p:nvSpPr>
        <p:spPr>
          <a:xfrm>
            <a:off x="3555318" y="789856"/>
            <a:ext cx="2484276" cy="2448272"/>
          </a:xfrm>
          <a:prstGeom prst="wedgeRectCallou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551465" y="1156590"/>
            <a:ext cx="2404610" cy="1754327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lvl="0" algn="ctr"/>
            <a:r>
              <a:rPr lang="tr-TR" sz="2700" b="1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Dosis" pitchFamily="2" charset="-94"/>
                <a:cs typeface="Arial" pitchFamily="34" charset="0"/>
              </a:rPr>
              <a:t>Çocukların Hayal Gücünü  Ortaya Çıkarır.</a:t>
            </a:r>
            <a:endParaRPr lang="tr-TR" sz="2700" dirty="0">
              <a:ln w="18415" cmpd="sng">
                <a:noFill/>
                <a:prstDash val="solid"/>
              </a:ln>
            </a:endParaRPr>
          </a:p>
        </p:txBody>
      </p:sp>
      <p:pic>
        <p:nvPicPr>
          <p:cNvPr id="8" name="Picture 4" descr="C:\Users\SAMSUNG\Desktop\20140415_1055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632" y="2"/>
            <a:ext cx="2672190" cy="3439631"/>
          </a:xfrm>
          <a:prstGeom prst="rect">
            <a:avLst/>
          </a:prstGeom>
          <a:noFill/>
        </p:spPr>
      </p:pic>
      <p:pic>
        <p:nvPicPr>
          <p:cNvPr id="10" name="Picture 5" descr="C:\Users\SAMSUNG\Desktop\YİĞİ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9176" y="2"/>
            <a:ext cx="2384814" cy="3396343"/>
          </a:xfrm>
          <a:prstGeom prst="rect">
            <a:avLst/>
          </a:prstGeom>
          <a:noFill/>
        </p:spPr>
      </p:pic>
      <p:pic>
        <p:nvPicPr>
          <p:cNvPr id="11" name="Picture 2" descr="C:\Users\SAMSUNG\Desktop\AKOS\1- AKIL OYUNLARI OKUL ÖNCESİ\EQUİLİBRİO\20140325_1015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4573" y="3578865"/>
            <a:ext cx="3104963" cy="3104963"/>
          </a:xfrm>
          <a:prstGeom prst="rect">
            <a:avLst/>
          </a:prstGeom>
          <a:noFill/>
        </p:spPr>
      </p:pic>
      <p:pic>
        <p:nvPicPr>
          <p:cNvPr id="12" name="Picture 3" descr="C:\Users\SAMSUNG\Desktop\AKOS\1- AKIL OYUNLARI OKUL ÖNCESİ\EQUİLİBRİO\20140415_1051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3600637"/>
            <a:ext cx="3104964" cy="3104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04668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OYUN NEDİR?</a:t>
            </a:r>
            <a:br>
              <a:rPr lang="tr-TR" dirty="0" smtClean="0"/>
            </a:br>
            <a:r>
              <a:rPr lang="tr-TR" dirty="0" smtClean="0"/>
              <a:t> </a:t>
            </a:r>
            <a:r>
              <a:rPr lang="tr-TR" sz="3200" dirty="0" smtClean="0"/>
              <a:t>“Oyun; çocuğun işidir.”</a:t>
            </a:r>
            <a:endParaRPr lang="tr-TR" sz="3200" dirty="0"/>
          </a:p>
        </p:txBody>
      </p:sp>
      <p:pic>
        <p:nvPicPr>
          <p:cNvPr id="2050" name="Picture 2" descr="C:\Users\UgurKoysuren\Desktop\TEML EĞİTİMDE ZEKA OYUNLARININ ÖNEMİ\ÖĞRENCİ FOTOĞRAFLARI\YKB ÖĞRENCİ ETK.  FOTOLARI\ZEKA OYUNLAR FOTO 26 KASIM\20161126_104830.jpg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126" r="6126" b="20529"/>
          <a:stretch/>
        </p:blipFill>
        <p:spPr bwMode="auto">
          <a:xfrm>
            <a:off x="987529" y="1952971"/>
            <a:ext cx="3800495" cy="421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gurKoysuren\Desktop\TEML EĞİTİMDE ZEKA OYUNLARININ ÖNEMİ\ÖĞRENCİ FOTOĞRAFLARI\YKB ÖĞRENCİ ETK.  FOTOLARI\TACTİX\20170325_11182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9" b="13257"/>
          <a:stretch/>
        </p:blipFill>
        <p:spPr bwMode="auto">
          <a:xfrm>
            <a:off x="4788024" y="1952971"/>
            <a:ext cx="3502174" cy="421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OKULUMUZDA VERİLEN ZEKA OYUNLARI DERSİNDEN KARELER</a:t>
            </a:r>
            <a:endParaRPr lang="tr-TR" sz="3600" dirty="0"/>
          </a:p>
        </p:txBody>
      </p:sp>
      <p:pic>
        <p:nvPicPr>
          <p:cNvPr id="1027" name="Picture 3" descr="C:\Users\UgurKoysuren\Desktop\TEML EĞİTİMDE ZEKA OYUNLARININ ÖNEMİ\ÖĞRENCİ FOTOĞRAFLARI\IMG-20171028-WA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628" y="1844675"/>
            <a:ext cx="7828844" cy="440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582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75656" y="548680"/>
            <a:ext cx="7498080" cy="1143000"/>
          </a:xfrm>
        </p:spPr>
        <p:txBody>
          <a:bodyPr>
            <a:noAutofit/>
          </a:bodyPr>
          <a:lstStyle/>
          <a:p>
            <a:r>
              <a:rPr lang="tr-TR" sz="3600" dirty="0" smtClean="0"/>
              <a:t>OKULUMUZDA VERİLEN ZEKA OYUNLARI DERSİNDEN KARELER</a:t>
            </a:r>
            <a:endParaRPr lang="tr-TR" sz="3600" dirty="0"/>
          </a:p>
        </p:txBody>
      </p:sp>
      <p:pic>
        <p:nvPicPr>
          <p:cNvPr id="2050" name="Picture 2" descr="C:\Users\UgurKoysuren\Desktop\TEML EĞİTİMDE ZEKA OYUNLARININ ÖNEMİ\ÖĞRENCİ FOTOĞRAFLARI\20171223_115206.jpg">
            <a:hlinkClick r:id="rId3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628" y="1844675"/>
            <a:ext cx="7828844" cy="440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21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OKULUMUZDA VERİLEN ZEKA OYUNLARI DERSİNDEN KARELER</a:t>
            </a:r>
            <a:endParaRPr lang="tr-TR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628" y="1844675"/>
            <a:ext cx="7828844" cy="440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4785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OKULUMUZDA VERİLEN ZEKA OYUNLARI DERSİNDEN KARELER</a:t>
            </a:r>
            <a:endParaRPr lang="tr-TR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628" y="1844675"/>
            <a:ext cx="7828844" cy="440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5991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OKULUMUZDA VERİLEN ZEKA OYUNLARI DERSİNDEN KARELER</a:t>
            </a:r>
            <a:endParaRPr lang="tr-TR" sz="3600" dirty="0"/>
          </a:p>
        </p:txBody>
      </p:sp>
      <p:pic>
        <p:nvPicPr>
          <p:cNvPr id="6146" name="Picture 2" descr="C:\Users\UgurKoysuren\Desktop\TEML EĞİTİMDE ZEKA OYUNLARININ ÖNEMİ\ÖĞRENCİ FOTOĞRAFLARI\YKB ÖĞRENCİ ETK.  FOTOLARI\ZEKA OYUNLAR FOTO 26 KASIM\20170121_1321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628" y="1844675"/>
            <a:ext cx="7828844" cy="440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862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OKULUMUZDA VERİLEN ZEKA OYUNLARI DERSİNDEN KARELER</a:t>
            </a:r>
            <a:endParaRPr lang="tr-TR" sz="3200" dirty="0"/>
          </a:p>
        </p:txBody>
      </p:sp>
      <p:pic>
        <p:nvPicPr>
          <p:cNvPr id="5122" name="Picture 2" descr="C:\Users\UgurKoysuren\Desktop\TEML EĞİTİMDE ZEKA OYUNLARININ ÖNEMİ\ÖĞRENCİ FOTOĞRAFLARI\YKB ÖĞRENCİ ETK.  FOTOLARI\TACTİX\20170325_0958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628" y="1844675"/>
            <a:ext cx="7828844" cy="440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165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488360" y="5805264"/>
            <a:ext cx="2088232" cy="756084"/>
          </a:xfrm>
        </p:spPr>
        <p:txBody>
          <a:bodyPr>
            <a:normAutofit/>
          </a:bodyPr>
          <a:lstStyle/>
          <a:p>
            <a:r>
              <a:rPr lang="tr-TR" sz="1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MEHMET KÖYSÜREN </a:t>
            </a:r>
            <a:br>
              <a:rPr lang="tr-TR" sz="1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sz="1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2-A SINIFI ÖĞRETMENİ</a:t>
            </a:r>
            <a:endParaRPr lang="tr-TR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C:\Users\UgurKoysuren\Desktop\TEML EĞİTİMDE ZEKA OYUNLARININ ÖNEMİ\d118775d3c21a27ab029abecd1493b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64087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1979712" y="332656"/>
            <a:ext cx="6264696" cy="10801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BAKALIM SONUCU EN KISA SÜREDE KİM BULACAK ?</a:t>
            </a:r>
            <a:endParaRPr lang="tr-TR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1403648" y="4797152"/>
            <a:ext cx="7200800" cy="792088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KATILIMINIZDAN DOLAYI ÇOK TEŞEKKÜR EDERİZ.</a:t>
            </a:r>
            <a:endParaRPr lang="tr-TR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83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03648" y="476672"/>
            <a:ext cx="7498080" cy="59046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>
                <a:latin typeface="Comic Sans MS" panose="030F0702030302020204" pitchFamily="66" charset="0"/>
              </a:rPr>
              <a:t> </a:t>
            </a:r>
            <a:r>
              <a:rPr lang="tr-TR" sz="4000" dirty="0" smtClean="0">
                <a:latin typeface="Comic Sans MS" panose="030F0702030302020204" pitchFamily="66" charset="0"/>
              </a:rPr>
              <a:t>  ‘’Çocuklar niçin oyun oynar,  yapacak başka işleri olmadığı için mi? </a:t>
            </a:r>
          </a:p>
          <a:p>
            <a:pPr>
              <a:buNone/>
            </a:pPr>
            <a:endParaRPr lang="tr-TR" sz="4000" dirty="0" smtClean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tr-TR" sz="4000" dirty="0" smtClean="0">
                <a:latin typeface="Comic Sans MS" panose="030F0702030302020204" pitchFamily="66" charset="0"/>
              </a:rPr>
              <a:t>	Elbette hayır! Oyun çocuk için gerçek bir ihtiyaçtır ve onun bedensel, psikolojik, sosyal ve zihinsel gelişimi açısından çok önemlidir.</a:t>
            </a:r>
            <a:endParaRPr lang="tr-TR" sz="4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Oyunun Faydaları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2800" dirty="0">
                <a:latin typeface="Comic Sans MS" panose="030F0702030302020204" pitchFamily="66" charset="0"/>
              </a:rPr>
              <a:t>Çocuk oyun sırasında kendisini ve çevresiyle ilgili bilgileri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ifade etme</a:t>
            </a:r>
            <a:r>
              <a:rPr lang="tr-TR" sz="2800" dirty="0">
                <a:latin typeface="Comic Sans MS" panose="030F0702030302020204" pitchFamily="66" charset="0"/>
              </a:rPr>
              <a:t> olanağı bulur. </a:t>
            </a:r>
            <a:endParaRPr lang="tr-TR" sz="2800" dirty="0" smtClean="0">
              <a:latin typeface="Comic Sans MS" panose="030F0702030302020204" pitchFamily="66" charset="0"/>
            </a:endParaRPr>
          </a:p>
          <a:p>
            <a:r>
              <a:rPr lang="tr-TR" sz="2800" dirty="0" smtClean="0">
                <a:latin typeface="Comic Sans MS" panose="030F0702030302020204" pitchFamily="66" charset="0"/>
              </a:rPr>
              <a:t>Oyun</a:t>
            </a:r>
            <a:r>
              <a:rPr lang="tr-TR" sz="2800" dirty="0">
                <a:latin typeface="Comic Sans MS" panose="030F0702030302020204" pitchFamily="66" charset="0"/>
              </a:rPr>
              <a:t>, çocuğa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kurallara uymayı</a:t>
            </a:r>
            <a:r>
              <a:rPr lang="tr-TR" sz="2800" dirty="0">
                <a:latin typeface="Comic Sans MS" panose="030F0702030302020204" pitchFamily="66" charset="0"/>
              </a:rPr>
              <a:t>,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sorumluluk almayı, işbirliğini </a:t>
            </a:r>
            <a:r>
              <a:rPr lang="tr-TR" sz="2800" dirty="0">
                <a:latin typeface="Comic Sans MS" panose="030F0702030302020204" pitchFamily="66" charset="0"/>
              </a:rPr>
              <a:t>ve diğer insanlara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saygılı</a:t>
            </a:r>
            <a:r>
              <a:rPr lang="tr-TR" sz="2800" dirty="0">
                <a:latin typeface="Comic Sans MS" panose="030F0702030302020204" pitchFamily="66" charset="0"/>
              </a:rPr>
              <a:t> olmayı </a:t>
            </a:r>
            <a:r>
              <a:rPr lang="tr-TR" sz="2800" dirty="0" smtClean="0">
                <a:latin typeface="Comic Sans MS" panose="030F0702030302020204" pitchFamily="66" charset="0"/>
              </a:rPr>
              <a:t>öğretir.</a:t>
            </a:r>
          </a:p>
          <a:p>
            <a:r>
              <a:rPr lang="tr-TR" sz="2800" dirty="0">
                <a:latin typeface="Comic Sans MS" panose="030F0702030302020204" pitchFamily="66" charset="0"/>
              </a:rPr>
              <a:t>Çocuklar oynadıkları nesneler yoluyla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zihinsel gelişimlerini</a:t>
            </a:r>
            <a:r>
              <a:rPr lang="tr-TR" sz="2800" dirty="0">
                <a:latin typeface="Comic Sans MS" panose="030F0702030302020204" pitchFamily="66" charset="0"/>
              </a:rPr>
              <a:t> ilerletirler. </a:t>
            </a:r>
            <a:endParaRPr lang="tr-TR" sz="2800" dirty="0" smtClean="0">
              <a:latin typeface="Comic Sans MS" panose="030F0702030302020204" pitchFamily="66" charset="0"/>
            </a:endParaRPr>
          </a:p>
          <a:p>
            <a:r>
              <a:rPr lang="tr-TR" sz="2800" dirty="0" smtClean="0">
                <a:latin typeface="Comic Sans MS" panose="030F0702030302020204" pitchFamily="66" charset="0"/>
              </a:rPr>
              <a:t>Ayrıca </a:t>
            </a:r>
            <a:r>
              <a:rPr lang="tr-TR" sz="2800" dirty="0">
                <a:latin typeface="Comic Sans MS" panose="030F0702030302020204" pitchFamily="66" charset="0"/>
              </a:rPr>
              <a:t>çocuk oyun sırasında mutluluk, acıma, korku, kaygı, sevmek, sevilmek, dostluk, düşmanlık, güven duymak, ayrılık, bağımlılık, bağımsızlık, kin, nefret gibi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birçok duygusal tepkiyi de öğrenebilir. </a:t>
            </a:r>
            <a:endParaRPr lang="tr-TR" sz="28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 Oyunlar Nedir?	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197224"/>
          </a:xfrm>
        </p:spPr>
        <p:txBody>
          <a:bodyPr>
            <a:normAutofit/>
          </a:bodyPr>
          <a:lstStyle/>
          <a:p>
            <a:r>
              <a:rPr lang="tr-TR" altLang="tr-TR" sz="2400" b="1" dirty="0">
                <a:solidFill>
                  <a:srgbClr val="7030A0"/>
                </a:solidFill>
              </a:rPr>
              <a:t>Zeka oyunları, çocukların eğlenirken </a:t>
            </a:r>
          </a:p>
          <a:p>
            <a:r>
              <a:rPr lang="tr-TR" altLang="tr-TR" sz="2400" b="1" dirty="0" smtClean="0">
                <a:solidFill>
                  <a:srgbClr val="0070C0"/>
                </a:solidFill>
              </a:rPr>
              <a:t>zekasını </a:t>
            </a:r>
            <a:r>
              <a:rPr lang="tr-TR" altLang="tr-TR" sz="2400" b="1" dirty="0">
                <a:solidFill>
                  <a:srgbClr val="0070C0"/>
                </a:solidFill>
              </a:rPr>
              <a:t>geliştirmesi, </a:t>
            </a:r>
          </a:p>
          <a:p>
            <a:r>
              <a:rPr lang="tr-TR" altLang="tr-TR" sz="2400" b="1" dirty="0" smtClean="0">
                <a:solidFill>
                  <a:srgbClr val="0070C0"/>
                </a:solidFill>
              </a:rPr>
              <a:t>zihnini </a:t>
            </a:r>
            <a:r>
              <a:rPr lang="tr-TR" altLang="tr-TR" sz="2400" b="1" dirty="0">
                <a:solidFill>
                  <a:srgbClr val="0070C0"/>
                </a:solidFill>
              </a:rPr>
              <a:t>açması ve </a:t>
            </a:r>
          </a:p>
          <a:p>
            <a:r>
              <a:rPr lang="tr-TR" altLang="tr-TR" sz="2400" b="1" dirty="0" smtClean="0">
                <a:solidFill>
                  <a:srgbClr val="0070C0"/>
                </a:solidFill>
              </a:rPr>
              <a:t>yeni </a:t>
            </a:r>
            <a:r>
              <a:rPr lang="tr-TR" altLang="tr-TR" sz="2400" b="1" dirty="0">
                <a:solidFill>
                  <a:srgbClr val="0070C0"/>
                </a:solidFill>
              </a:rPr>
              <a:t>bir şeyler öğrenmesi için hazırlanmış oyunlardır. </a:t>
            </a:r>
            <a:r>
              <a:rPr lang="tr-TR" sz="2400" b="1" dirty="0" smtClean="0"/>
              <a:t>https://www.sorubak.com </a:t>
            </a:r>
            <a:r>
              <a:rPr lang="tr-TR" sz="2400" b="1" dirty="0" smtClean="0"/>
              <a:t> </a:t>
            </a:r>
            <a:endParaRPr lang="tr-TR" altLang="tr-TR" sz="2400" b="1" dirty="0">
              <a:solidFill>
                <a:srgbClr val="0070C0"/>
              </a:solidFill>
            </a:endParaRPr>
          </a:p>
          <a:p>
            <a:endParaRPr lang="tr-TR" dirty="0" smtClean="0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1335832" y="3701430"/>
            <a:ext cx="7210760" cy="313332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tr-TR" sz="2400" dirty="0" smtClean="0"/>
              <a:t>       </a:t>
            </a:r>
            <a:r>
              <a:rPr lang="tr-TR" sz="3600" dirty="0" smtClean="0">
                <a:solidFill>
                  <a:srgbClr val="FF0000"/>
                </a:solidFill>
              </a:rPr>
              <a:t>ZEKA OYUNLARI ÇEŞİTLERİ</a:t>
            </a:r>
            <a:endParaRPr lang="tr-TR" sz="36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596646" indent="-514350">
              <a:buFont typeface="Wingdings 2"/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Strateji Oyunları</a:t>
            </a:r>
          </a:p>
          <a:p>
            <a:pPr marL="596646" indent="-514350">
              <a:buFont typeface="Wingdings 2"/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Mantık Yürütme Oyunları</a:t>
            </a:r>
          </a:p>
          <a:p>
            <a:pPr marL="596646" indent="-514350">
              <a:buFont typeface="Wingdings 2"/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Görsel Beceri Geliştiren Oyunlar</a:t>
            </a:r>
          </a:p>
          <a:p>
            <a:pPr marL="596646" indent="-514350">
              <a:buFont typeface="Wingdings 2"/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Dikkat ve Görsel Zeka Geliştirici Oyunlar </a:t>
            </a:r>
          </a:p>
          <a:p>
            <a:pPr marL="596646" indent="-514350">
              <a:buFont typeface="Wingdings 2"/>
              <a:buAutoNum type="arabicPeriod"/>
            </a:pPr>
            <a:r>
              <a:rPr lang="tr-TR" sz="2400" dirty="0" err="1" smtClean="0">
                <a:latin typeface="Comic Sans MS" panose="030F0702030302020204" pitchFamily="66" charset="0"/>
              </a:rPr>
              <a:t>Sıradışı</a:t>
            </a:r>
            <a:r>
              <a:rPr lang="tr-TR" sz="2400" dirty="0" smtClean="0">
                <a:latin typeface="Comic Sans MS" panose="030F0702030302020204" pitchFamily="66" charset="0"/>
              </a:rPr>
              <a:t> Düşünme Geliştirici Oyunlar</a:t>
            </a:r>
            <a:endParaRPr lang="tr-TR" sz="2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>
            <a:spLocks noGrp="1"/>
          </p:cNvSpPr>
          <p:nvPr>
            <p:ph idx="1"/>
          </p:nvPr>
        </p:nvSpPr>
        <p:spPr>
          <a:xfrm>
            <a:off x="1403648" y="404664"/>
            <a:ext cx="7498080" cy="5448672"/>
          </a:xfrm>
        </p:spPr>
        <p:txBody>
          <a:bodyPr>
            <a:normAutofit lnSpcReduction="10000"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ZEKA OYUNLARI ÖĞRETİM AŞAMALARI</a:t>
            </a:r>
          </a:p>
          <a:p>
            <a:pPr marL="82296" lvl="0" indent="0">
              <a:buNone/>
            </a:pPr>
            <a:endParaRPr lang="tr-TR" sz="1800" b="1" dirty="0" smtClean="0">
              <a:solidFill>
                <a:srgbClr val="FF0000"/>
              </a:solidFill>
            </a:endParaRPr>
          </a:p>
          <a:p>
            <a:pPr marL="82296" lvl="0" indent="0">
              <a:buNone/>
            </a:pPr>
            <a:r>
              <a:rPr lang="tr-TR" sz="1800" b="1" dirty="0" smtClean="0">
                <a:solidFill>
                  <a:srgbClr val="FF0000"/>
                </a:solidFill>
              </a:rPr>
              <a:t>1. </a:t>
            </a:r>
            <a:r>
              <a:rPr lang="tr-TR" sz="1800" b="1" dirty="0">
                <a:solidFill>
                  <a:srgbClr val="FF0000"/>
                </a:solidFill>
              </a:rPr>
              <a:t>BASAMAK- Başlangıç Düzeyi </a:t>
            </a:r>
            <a:r>
              <a:rPr lang="tr-TR" sz="1800" b="1" dirty="0" smtClean="0">
                <a:solidFill>
                  <a:srgbClr val="FF0000"/>
                </a:solidFill>
              </a:rPr>
              <a:t>:</a:t>
            </a:r>
            <a:r>
              <a:rPr lang="tr-TR" sz="1800" dirty="0"/>
              <a:t>Oyunların kurallarını öğrenmeyi, temel bilgi ve becerileri ka­zanmayı, başlangıç düzeyi oyunları oynamayı ve bulmacaları çözmeyi içerir</a:t>
            </a:r>
            <a:r>
              <a:rPr lang="tr-TR" sz="1800" dirty="0" smtClean="0"/>
              <a:t>.</a:t>
            </a:r>
          </a:p>
          <a:p>
            <a:pPr marL="0" lvl="0" indent="0">
              <a:buNone/>
            </a:pPr>
            <a:endParaRPr lang="tr-TR" sz="1800" b="1" dirty="0" smtClean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tr-TR" sz="1800" b="1" dirty="0" smtClean="0">
                <a:solidFill>
                  <a:srgbClr val="FF0000"/>
                </a:solidFill>
              </a:rPr>
              <a:t>2</a:t>
            </a:r>
            <a:r>
              <a:rPr lang="tr-TR" sz="1800" b="1" dirty="0">
                <a:solidFill>
                  <a:srgbClr val="FF0000"/>
                </a:solidFill>
              </a:rPr>
              <a:t>. BASAMAK- Orta Düzey :</a:t>
            </a:r>
            <a:r>
              <a:rPr lang="tr-TR" sz="1800" dirty="0">
                <a:solidFill>
                  <a:srgbClr val="FF0000"/>
                </a:solidFill>
              </a:rPr>
              <a:t> </a:t>
            </a:r>
          </a:p>
          <a:p>
            <a:r>
              <a:rPr lang="tr-TR" sz="1800" dirty="0"/>
              <a:t> </a:t>
            </a:r>
            <a:r>
              <a:rPr lang="tr-TR" sz="1800" dirty="0" smtClean="0"/>
              <a:t>Mantıksal </a:t>
            </a:r>
            <a:r>
              <a:rPr lang="tr-TR" sz="1800" dirty="0"/>
              <a:t>çıkarımlarda bulunmayı, bulmacalarda doğru yerden başlamayı, strateji oyunlarında temel stratejileri uygulamayı, orta düzey oyunları oynamayı ve bul­macaları çözmeyi içerir.</a:t>
            </a:r>
          </a:p>
          <a:p>
            <a:pPr marL="0" indent="0">
              <a:buNone/>
            </a:pPr>
            <a:r>
              <a:rPr lang="tr-TR" sz="1800" dirty="0"/>
              <a:t> </a:t>
            </a:r>
          </a:p>
          <a:p>
            <a:pPr marL="0" lvl="0" indent="0">
              <a:buNone/>
            </a:pPr>
            <a:r>
              <a:rPr lang="tr-TR" sz="1800" b="1" dirty="0">
                <a:solidFill>
                  <a:srgbClr val="FF0000"/>
                </a:solidFill>
              </a:rPr>
              <a:t>  </a:t>
            </a:r>
            <a:r>
              <a:rPr lang="tr-TR" sz="1800" b="1" dirty="0" smtClean="0">
                <a:solidFill>
                  <a:srgbClr val="FF0000"/>
                </a:solidFill>
              </a:rPr>
              <a:t>3.BASAMAK- </a:t>
            </a:r>
            <a:r>
              <a:rPr lang="tr-TR" sz="1800" b="1" dirty="0">
                <a:solidFill>
                  <a:srgbClr val="FF0000"/>
                </a:solidFill>
              </a:rPr>
              <a:t>İleri Düzey :</a:t>
            </a:r>
            <a:r>
              <a:rPr lang="tr-TR" sz="1800" dirty="0">
                <a:solidFill>
                  <a:srgbClr val="FF0000"/>
                </a:solidFill>
              </a:rPr>
              <a:t> </a:t>
            </a:r>
          </a:p>
          <a:p>
            <a:r>
              <a:rPr lang="tr-TR" sz="1800" dirty="0" smtClean="0"/>
              <a:t> </a:t>
            </a:r>
            <a:r>
              <a:rPr lang="tr-TR" sz="1800" dirty="0"/>
              <a:t>Yaratıcı düşünme, analiz etme, özgün stratejiler ortaya koyma, de­ğerlendirme, genelleme yapma gibi üst düzey bilgi ve becerileri içerir. İleri düzey oyunlar oynama, bulmacaları çözme ve başkalarının deneyimlerinden yararlanma bu basamak içinde yer alır.</a:t>
            </a:r>
          </a:p>
          <a:p>
            <a:pPr lvl="0"/>
            <a:endParaRPr lang="tr-TR" sz="18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75276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35608" y="548680"/>
            <a:ext cx="7498080" cy="569972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tr-TR" sz="4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Zeka Oyunları’nın </a:t>
            </a:r>
            <a:r>
              <a:rPr lang="tr-TR" sz="4600" b="1">
                <a:solidFill>
                  <a:srgbClr val="FF0000"/>
                </a:solidFill>
                <a:latin typeface="Comic Sans MS" panose="030F0702030302020204" pitchFamily="66" charset="0"/>
              </a:rPr>
              <a:t>Faydaları </a:t>
            </a:r>
            <a:r>
              <a:rPr lang="tr-TR" sz="46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Nelerdir ?</a:t>
            </a:r>
            <a:endParaRPr lang="tr-TR" sz="4600" dirty="0" smtClean="0">
              <a:latin typeface="Comic Sans MS" panose="030F0702030302020204" pitchFamily="66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r>
              <a:rPr lang="tr-TR" dirty="0" smtClean="0">
                <a:latin typeface="Comic Sans MS" panose="030F0702030302020204" pitchFamily="66" charset="0"/>
              </a:rPr>
              <a:t>Öğrencide :</a:t>
            </a:r>
          </a:p>
          <a:p>
            <a:pPr lvl="0">
              <a:lnSpc>
                <a:spcPct val="120000"/>
              </a:lnSpc>
            </a:pPr>
            <a:r>
              <a:rPr lang="tr-TR" dirty="0" smtClean="0">
                <a:latin typeface="Comic Sans MS" panose="030F0702030302020204" pitchFamily="66" charset="0"/>
              </a:rPr>
              <a:t>Akıl </a:t>
            </a:r>
            <a:r>
              <a:rPr lang="tr-TR" dirty="0">
                <a:latin typeface="Comic Sans MS" panose="030F0702030302020204" pitchFamily="66" charset="0"/>
              </a:rPr>
              <a:t>yürütme</a:t>
            </a:r>
          </a:p>
          <a:p>
            <a:pPr lvl="0">
              <a:lnSpc>
                <a:spcPct val="120000"/>
              </a:lnSpc>
            </a:pPr>
            <a:r>
              <a:rPr lang="tr-TR" dirty="0">
                <a:latin typeface="Comic Sans MS" panose="030F0702030302020204" pitchFamily="66" charset="0"/>
              </a:rPr>
              <a:t>Problem çözme</a:t>
            </a:r>
          </a:p>
          <a:p>
            <a:pPr lvl="0">
              <a:lnSpc>
                <a:spcPct val="120000"/>
              </a:lnSpc>
            </a:pPr>
            <a:r>
              <a:rPr lang="tr-TR" dirty="0">
                <a:latin typeface="Comic Sans MS" panose="030F0702030302020204" pitchFamily="66" charset="0"/>
              </a:rPr>
              <a:t>İletişim</a:t>
            </a:r>
          </a:p>
          <a:p>
            <a:pPr lvl="0">
              <a:lnSpc>
                <a:spcPct val="120000"/>
              </a:lnSpc>
            </a:pPr>
            <a:r>
              <a:rPr lang="tr-TR" dirty="0">
                <a:latin typeface="Comic Sans MS" panose="030F0702030302020204" pitchFamily="66" charset="0"/>
              </a:rPr>
              <a:t>Yaratıcı düşünme</a:t>
            </a:r>
          </a:p>
          <a:p>
            <a:pPr lvl="0">
              <a:lnSpc>
                <a:spcPct val="120000"/>
              </a:lnSpc>
            </a:pPr>
            <a:r>
              <a:rPr lang="tr-TR" dirty="0">
                <a:latin typeface="Comic Sans MS" panose="030F0702030302020204" pitchFamily="66" charset="0"/>
              </a:rPr>
              <a:t>Strateji oluşturma</a:t>
            </a:r>
          </a:p>
          <a:p>
            <a:pPr lvl="0">
              <a:lnSpc>
                <a:spcPct val="120000"/>
              </a:lnSpc>
            </a:pPr>
            <a:r>
              <a:rPr lang="tr-TR" dirty="0">
                <a:latin typeface="Comic Sans MS" panose="030F0702030302020204" pitchFamily="66" charset="0"/>
              </a:rPr>
              <a:t>Bilgi teknolojilerini kullanma</a:t>
            </a:r>
          </a:p>
          <a:p>
            <a:pPr lvl="0">
              <a:lnSpc>
                <a:spcPct val="120000"/>
              </a:lnSpc>
            </a:pPr>
            <a:r>
              <a:rPr lang="tr-TR" dirty="0">
                <a:latin typeface="Comic Sans MS" panose="030F0702030302020204" pitchFamily="66" charset="0"/>
              </a:rPr>
              <a:t>Karar verme</a:t>
            </a:r>
          </a:p>
          <a:p>
            <a:pPr lvl="0">
              <a:lnSpc>
                <a:spcPct val="120000"/>
              </a:lnSpc>
            </a:pPr>
            <a:r>
              <a:rPr lang="tr-TR" dirty="0">
                <a:latin typeface="Comic Sans MS" panose="030F0702030302020204" pitchFamily="66" charset="0"/>
              </a:rPr>
              <a:t>Dili etkili kullanma</a:t>
            </a:r>
          </a:p>
          <a:p>
            <a:pPr lvl="0">
              <a:lnSpc>
                <a:spcPct val="120000"/>
              </a:lnSpc>
            </a:pPr>
            <a:r>
              <a:rPr lang="tr-TR" dirty="0" smtClean="0">
                <a:latin typeface="Comic Sans MS" panose="030F0702030302020204" pitchFamily="66" charset="0"/>
              </a:rPr>
              <a:t>Girişimcilik gelişir.</a:t>
            </a:r>
            <a:endParaRPr lang="tr-T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6333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430" y="26064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3553288" y="937668"/>
            <a:ext cx="190180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tr-TR" sz="2100" b="1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Dosis" pitchFamily="2" charset="-94"/>
                <a:cs typeface="Arial" pitchFamily="34" charset="0"/>
              </a:rPr>
              <a:t>FARKINDALIK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7056672" y="3448083"/>
            <a:ext cx="181684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tr-TR" sz="2100" b="1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Dosis" pitchFamily="2" charset="-94"/>
                <a:cs typeface="Arial" pitchFamily="34" charset="0"/>
              </a:rPr>
              <a:t>GÖRSEL ALGI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3463332" y="5877272"/>
            <a:ext cx="192053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tr-TR" sz="2100" b="1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latin typeface="Dosis" pitchFamily="2" charset="-94"/>
                <a:cs typeface="Arial" pitchFamily="34" charset="0"/>
              </a:rPr>
              <a:t>DÜŞÜNME BECERİLERİ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97847" y="3397588"/>
            <a:ext cx="226348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tr-TR" sz="2100" b="1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Dosis" pitchFamily="2" charset="-94"/>
                <a:cs typeface="Arial" pitchFamily="34" charset="0"/>
              </a:rPr>
              <a:t>ÜRETKENLİK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749696" y="3282172"/>
            <a:ext cx="150898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tr-TR" sz="18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Dosis" pitchFamily="2" charset="-94"/>
                <a:cs typeface="Arial" pitchFamily="34" charset="0"/>
              </a:rPr>
              <a:t>ZEKA</a:t>
            </a:r>
          </a:p>
          <a:p>
            <a:pPr algn="ctr"/>
            <a:r>
              <a:rPr lang="tr-TR" sz="18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Dosis" pitchFamily="2" charset="-94"/>
                <a:cs typeface="Arial" pitchFamily="34" charset="0"/>
              </a:rPr>
              <a:t>OYUNLARI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5890636" y="1981846"/>
            <a:ext cx="116603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tr-TR" sz="1500" b="1" dirty="0" smtClean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latin typeface="Dosis" pitchFamily="2" charset="-94"/>
                <a:cs typeface="Arial" pitchFamily="34" charset="0"/>
              </a:rPr>
              <a:t>AYIRT ETME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1784506" y="2018218"/>
            <a:ext cx="116603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tr-TR" sz="1800" b="1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Dosis" pitchFamily="2" charset="-94"/>
                <a:cs typeface="Arial" pitchFamily="34" charset="0"/>
              </a:rPr>
              <a:t>EKİP RUHU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1920351" y="4879133"/>
            <a:ext cx="116603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tr-TR" sz="1500" b="1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Dosis" pitchFamily="2" charset="-94"/>
                <a:cs typeface="Arial" pitchFamily="34" charset="0"/>
              </a:rPr>
              <a:t>AKIL YÜRÜTME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5890636" y="4780763"/>
            <a:ext cx="116603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tr-TR" sz="1800" b="1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Dosis" pitchFamily="2" charset="-94"/>
                <a:cs typeface="Arial" pitchFamily="34" charset="0"/>
              </a:rPr>
              <a:t>ANALİZ</a:t>
            </a:r>
          </a:p>
          <a:p>
            <a:pPr algn="ctr"/>
            <a:r>
              <a:rPr lang="tr-TR" sz="1800" b="1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Dosis" pitchFamily="2" charset="-94"/>
                <a:cs typeface="Arial" pitchFamily="34" charset="0"/>
              </a:rPr>
              <a:t>SENTEZ</a:t>
            </a:r>
          </a:p>
        </p:txBody>
      </p:sp>
    </p:spTree>
    <p:extLst>
      <p:ext uri="{BB962C8B-B14F-4D97-AF65-F5344CB8AC3E}">
        <p14:creationId xmlns:p14="http://schemas.microsoft.com/office/powerpoint/2010/main" xmlns="" val="171786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3465306" y="2433464"/>
            <a:ext cx="2834885" cy="16436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9999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>
            <a:normAutofit fontScale="92500"/>
          </a:bodyPr>
          <a:lstStyle/>
          <a:p>
            <a:pPr marL="82296" indent="0" algn="ctr">
              <a:buNone/>
            </a:pPr>
            <a:r>
              <a:rPr lang="tr-TR" sz="27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ZEKA OYUNLARI</a:t>
            </a:r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3312368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>
            <a:normAutofit fontScale="90000"/>
          </a:bodyPr>
          <a:lstStyle/>
          <a:p>
            <a:pPr algn="ctr"/>
            <a:r>
              <a:rPr lang="tr-TR" sz="1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BİREYSEL OYUNLAR</a:t>
            </a:r>
          </a:p>
          <a:p>
            <a:pPr lvl="0">
              <a:buFont typeface="Wingdings" pitchFamily="2" charset="2"/>
              <a:buChar char="ü"/>
            </a:pPr>
            <a:r>
              <a:rPr lang="tr-TR" sz="1800" b="1" dirty="0" smtClean="0">
                <a:latin typeface="Comic Sans MS" panose="030F0702030302020204" pitchFamily="66" charset="0"/>
              </a:rPr>
              <a:t>Çocuğu tanıma</a:t>
            </a:r>
          </a:p>
          <a:p>
            <a:pPr lvl="0">
              <a:buFont typeface="Wingdings" pitchFamily="2" charset="2"/>
              <a:buChar char="ü"/>
            </a:pPr>
            <a:r>
              <a:rPr lang="tr-TR" sz="1800" b="1" dirty="0" smtClean="0">
                <a:latin typeface="Comic Sans MS" panose="030F0702030302020204" pitchFamily="66" charset="0"/>
              </a:rPr>
              <a:t>İlgi alanlarını ve becerilerini keşfetme</a:t>
            </a:r>
          </a:p>
          <a:p>
            <a:pPr lvl="0">
              <a:buFont typeface="Wingdings" pitchFamily="2" charset="2"/>
              <a:buChar char="ü"/>
            </a:pPr>
            <a:r>
              <a:rPr lang="tr-TR" sz="1800" b="1" dirty="0" smtClean="0">
                <a:latin typeface="Comic Sans MS" panose="030F0702030302020204" pitchFamily="66" charset="0"/>
              </a:rPr>
              <a:t>Oyun ortamında kural uygulama</a:t>
            </a:r>
          </a:p>
          <a:p>
            <a:pPr lvl="0">
              <a:buFont typeface="Wingdings" pitchFamily="2" charset="2"/>
              <a:buChar char="ü"/>
            </a:pPr>
            <a:r>
              <a:rPr lang="tr-TR" sz="1800" b="1" dirty="0" smtClean="0">
                <a:latin typeface="Comic Sans MS" panose="030F0702030302020204" pitchFamily="66" charset="0"/>
              </a:rPr>
              <a:t>Planlı ve düzenli çalışma eğitimi</a:t>
            </a:r>
          </a:p>
          <a:p>
            <a:pPr lvl="0">
              <a:buFont typeface="Wingdings" pitchFamily="2" charset="2"/>
              <a:buChar char="ü"/>
            </a:pPr>
            <a:r>
              <a:rPr lang="tr-TR" sz="1800" b="1" dirty="0" smtClean="0">
                <a:latin typeface="Comic Sans MS" panose="030F0702030302020204" pitchFamily="66" charset="0"/>
              </a:rPr>
              <a:t>Farkındalık oluşturma </a:t>
            </a:r>
          </a:p>
          <a:p>
            <a:pPr algn="ctr"/>
            <a:endParaRPr lang="tr-TR" sz="1300" b="1" dirty="0"/>
          </a:p>
        </p:txBody>
      </p:sp>
      <p:sp>
        <p:nvSpPr>
          <p:cNvPr id="9" name="7 Yuvarlatılmış Dikdörtgen"/>
          <p:cNvSpPr/>
          <p:nvPr/>
        </p:nvSpPr>
        <p:spPr>
          <a:xfrm>
            <a:off x="5652120" y="548680"/>
            <a:ext cx="3233057" cy="1872208"/>
          </a:xfrm>
          <a:prstGeom prst="roundRect">
            <a:avLst/>
          </a:prstGeom>
          <a:solidFill>
            <a:srgbClr val="F2760D"/>
          </a:solidFill>
          <a:ln w="12700" cap="flat" cmpd="sng" algn="ctr">
            <a:solidFill>
              <a:srgbClr val="F2760D">
                <a:shade val="50000"/>
              </a:srgbClr>
            </a:solidFill>
            <a:prstDash val="solid"/>
            <a:miter lim="800000"/>
          </a:ln>
          <a:effectLst/>
        </p:spPr>
        <p:txBody>
          <a:bodyPr lIns="68580" tIns="34290" rIns="68580" bIns="34290" rtlCol="0" anchor="t" anchorCtr="0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GRUP OYUNLARI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Birlikte  çalışabilme </a:t>
            </a:r>
            <a:r>
              <a:rPr kumimoji="0" lang="tr-TR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fısratı</a:t>
            </a:r>
            <a:endParaRPr kumimoji="0" lang="tr-TR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Grup içi etkileşim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Kurallara uyma.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Aktif görev alma. </a:t>
            </a:r>
          </a:p>
        </p:txBody>
      </p:sp>
      <p:sp>
        <p:nvSpPr>
          <p:cNvPr id="10" name="8 Yuvarlatılmış Dikdörtgen"/>
          <p:cNvSpPr/>
          <p:nvPr/>
        </p:nvSpPr>
        <p:spPr>
          <a:xfrm>
            <a:off x="5436096" y="4077072"/>
            <a:ext cx="3312368" cy="2304256"/>
          </a:xfrm>
          <a:prstGeom prst="roundRect">
            <a:avLst/>
          </a:prstGeom>
          <a:solidFill>
            <a:srgbClr val="6C3CA2">
              <a:lumMod val="60000"/>
              <a:lumOff val="40000"/>
            </a:srgbClr>
          </a:solidFill>
          <a:ln w="6350" cap="flat" cmpd="sng" algn="ctr">
            <a:solidFill>
              <a:srgbClr val="6C3CA2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ÜRETKENLİK- MÜKEMMELLİK OYUNLARI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Hayal kurma ve geliştirme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Aktif sabır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Ayrıntıyı fark etme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Yeni eserler oluşturma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Tekrar etme ve mükemmelliği öğrenme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Proje üretme.</a:t>
            </a:r>
          </a:p>
        </p:txBody>
      </p:sp>
      <p:sp>
        <p:nvSpPr>
          <p:cNvPr id="11" name="9 Yuvarlatılmış Dikdörtgen"/>
          <p:cNvSpPr/>
          <p:nvPr/>
        </p:nvSpPr>
        <p:spPr>
          <a:xfrm>
            <a:off x="395536" y="4077072"/>
            <a:ext cx="3069771" cy="2160240"/>
          </a:xfrm>
          <a:prstGeom prst="roundRect">
            <a:avLst/>
          </a:prstGeom>
          <a:solidFill>
            <a:srgbClr val="45AE22"/>
          </a:solidFill>
          <a:ln w="12700" cap="flat" cmpd="sng" algn="ctr">
            <a:solidFill>
              <a:srgbClr val="45AE22">
                <a:shade val="50000"/>
              </a:srgbClr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STRATEJİ OYUNLARI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Problemi fark etme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Düşünme üzerinde yoğunlaşma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Farklı çözüm yolları bulma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Problem çözme teknikleri geliştirme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Akıl yürütme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tr-TR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</a:rPr>
              <a:t>Yenme ve yenilgiyi kabullenme</a:t>
            </a:r>
          </a:p>
        </p:txBody>
      </p:sp>
    </p:spTree>
    <p:extLst>
      <p:ext uri="{BB962C8B-B14F-4D97-AF65-F5344CB8AC3E}">
        <p14:creationId xmlns:p14="http://schemas.microsoft.com/office/powerpoint/2010/main" xmlns="" val="327815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6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7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8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4768</TotalTime>
  <Words>478</Words>
  <PresentationFormat>Ekran Gösterisi (4:3)</PresentationFormat>
  <Paragraphs>122</Paragraphs>
  <Slides>26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5</vt:i4>
      </vt:variant>
      <vt:variant>
        <vt:lpstr>Slayt Başlıkları</vt:lpstr>
      </vt:variant>
      <vt:variant>
        <vt:i4>26</vt:i4>
      </vt:variant>
    </vt:vector>
  </HeadingPairs>
  <TitlesOfParts>
    <vt:vector size="31" baseType="lpstr">
      <vt:lpstr>Gündönümü</vt:lpstr>
      <vt:lpstr>Akış</vt:lpstr>
      <vt:lpstr>1_Akış</vt:lpstr>
      <vt:lpstr>2_Akış</vt:lpstr>
      <vt:lpstr>3_Akış</vt:lpstr>
      <vt:lpstr>TEMEL EĞİTİMDE ZEKA   OYUNLARININ ÖNEMİ</vt:lpstr>
      <vt:lpstr>OYUN NEDİR?  “Oyun; çocuğun işidir.”</vt:lpstr>
      <vt:lpstr>Slayt 3</vt:lpstr>
      <vt:lpstr>Oyunun Faydaları</vt:lpstr>
      <vt:lpstr>Zeka Oyunlar Nedir? </vt:lpstr>
      <vt:lpstr>Slayt 6</vt:lpstr>
      <vt:lpstr>Slayt 7</vt:lpstr>
      <vt:lpstr>Slayt 8</vt:lpstr>
      <vt:lpstr>BİREYSEL OYUNLAR Çocuğu tanıma İlgi alanlarını ve becerilerini keşfetme Oyun ortamında kural uygulama Planlı ve düzenli çalışma eğitimi Farkındalık oluşturma  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OKULUMUZDA VERİLEN ZEKA OYUNLARI DERSİNDEN KARELER</vt:lpstr>
      <vt:lpstr>OKULUMUZDA VERİLEN ZEKA OYUNLARI DERSİNDEN KARELER</vt:lpstr>
      <vt:lpstr>OKULUMUZDA VERİLEN ZEKA OYUNLARI DERSİNDEN KARELER</vt:lpstr>
      <vt:lpstr>OKULUMUZDA VERİLEN ZEKA OYUNLARI DERSİNDEN KARELER</vt:lpstr>
      <vt:lpstr>OKULUMUZDA VERİLEN ZEKA OYUNLARI DERSİNDEN KARELER</vt:lpstr>
      <vt:lpstr>OKULUMUZDA VERİLEN ZEKA OYUNLARI DERSİNDEN KARELER</vt:lpstr>
      <vt:lpstr>MEHMET KÖYSÜREN  2-A SINIFI ÖĞRETMENİ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2012-07-05T20:39:14Z</dcterms:created>
  <dcterms:modified xsi:type="dcterms:W3CDTF">2019-06-25T09:47:12Z</dcterms:modified>
  <cp:category>https://www.sorubak.com</cp:category>
</cp:coreProperties>
</file>