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8" r:id="rId3"/>
    <p:sldId id="256"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BEB9E2-9919-4E7F-B54F-4C0FE6374441}" type="datetimeFigureOut">
              <a:rPr lang="tr-TR" smtClean="0"/>
              <a:pPr/>
              <a:t>18/06/2019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092B05-971B-4349-AF7B-1DBC5B660BC4}" type="slidenum">
              <a:rPr lang="tr-TR" smtClean="0"/>
              <a:pPr/>
              <a:t>‹#›</a:t>
            </a:fld>
            <a:endParaRPr lang="tr-TR"/>
          </a:p>
        </p:txBody>
      </p:sp>
    </p:spTree>
    <p:extLst>
      <p:ext uri="{BB962C8B-B14F-4D97-AF65-F5344CB8AC3E}">
        <p14:creationId xmlns:p14="http://schemas.microsoft.com/office/powerpoint/2010/main" xmlns="" val="2666111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CA092B05-971B-4349-AF7B-1DBC5B660BC4}" type="slidenum">
              <a:rPr lang="tr-TR" smtClean="0"/>
              <a:pPr/>
              <a:t>19</a:t>
            </a:fld>
            <a:endParaRPr lang="tr-TR"/>
          </a:p>
        </p:txBody>
      </p:sp>
    </p:spTree>
    <p:extLst>
      <p:ext uri="{BB962C8B-B14F-4D97-AF65-F5344CB8AC3E}">
        <p14:creationId xmlns:p14="http://schemas.microsoft.com/office/powerpoint/2010/main" xmlns="" val="9358969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advClick="0" advTm="4000">
    <p:blinds/>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18/06/2019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4000">
    <p:blinds/>
    <p:sndAc>
      <p:stSnd>
        <p:snd r:embed="rId13" name="chimes.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297502"/>
          </a:xfrm>
        </p:spPr>
        <p:txBody>
          <a:bodyPr>
            <a:normAutofit/>
          </a:bodyPr>
          <a:lstStyle/>
          <a:p>
            <a:r>
              <a:rPr lang="tr-TR" b="1" dirty="0" smtClean="0">
                <a:solidFill>
                  <a:srgbClr val="FF0000"/>
                </a:solidFill>
              </a:rPr>
              <a:t>YENİ UYGULANMAYA BAŞLANILAN SATRANÇ ÖĞRETİM PROGRAMI</a:t>
            </a:r>
            <a:br>
              <a:rPr lang="tr-TR" b="1" dirty="0" smtClean="0">
                <a:solidFill>
                  <a:srgbClr val="FF0000"/>
                </a:solidFill>
              </a:rPr>
            </a:br>
            <a:r>
              <a:rPr lang="tr-TR" b="1" dirty="0" smtClean="0">
                <a:solidFill>
                  <a:schemeClr val="accent3"/>
                </a:solidFill>
              </a:rPr>
              <a:t>Değişen Maddeler</a:t>
            </a:r>
            <a:endParaRPr lang="tr-TR" b="1" dirty="0">
              <a:solidFill>
                <a:schemeClr val="accent3"/>
              </a:solidFill>
            </a:endParaRPr>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6072230"/>
          </a:xfrm>
        </p:spPr>
        <p:txBody>
          <a:bodyPr>
            <a:normAutofit fontScale="85000" lnSpcReduction="20000"/>
          </a:bodyPr>
          <a:lstStyle/>
          <a:p>
            <a:r>
              <a:rPr lang="tr-TR" b="1" dirty="0" smtClean="0"/>
              <a:t>Madde 9 : Oyunun berabere olması</a:t>
            </a:r>
            <a:endParaRPr lang="tr-TR" dirty="0" smtClean="0"/>
          </a:p>
          <a:p>
            <a:r>
              <a:rPr lang="tr-TR" b="1" dirty="0" smtClean="0"/>
              <a:t>9.1.1</a:t>
            </a:r>
            <a:r>
              <a:rPr lang="tr-TR" dirty="0" smtClean="0"/>
              <a:t> Oyuncuların, bir oyunun tümü boyunca, ya da belli sayıda hamleyi gerçekleştirmeden, anlaşma yoluyla (hakemin iznine gerek kalmaksızın) berabere </a:t>
            </a:r>
            <a:r>
              <a:rPr lang="tr-TR" b="1" dirty="0" smtClean="0"/>
              <a:t>yapamayacaklarını veya teklif edemeyeceklerini, yarışmanın özel yönergesi</a:t>
            </a:r>
            <a:r>
              <a:rPr lang="tr-TR" dirty="0" smtClean="0"/>
              <a:t> aracılığıyla hükme bağlamak mümkündür.</a:t>
            </a:r>
          </a:p>
          <a:p>
            <a:r>
              <a:rPr lang="tr-TR" b="1" dirty="0" smtClean="0"/>
              <a:t>9.2.2.2</a:t>
            </a:r>
            <a:r>
              <a:rPr lang="tr-TR" dirty="0" smtClean="0"/>
              <a:t> Bir şahın </a:t>
            </a:r>
            <a:r>
              <a:rPr lang="tr-TR" b="1" dirty="0" smtClean="0"/>
              <a:t>henüz hamle yapmamış olan bir kale ile</a:t>
            </a:r>
            <a:r>
              <a:rPr lang="tr-TR" dirty="0" smtClean="0"/>
              <a:t> </a:t>
            </a:r>
            <a:r>
              <a:rPr lang="tr-TR" dirty="0" err="1" smtClean="0"/>
              <a:t>rok</a:t>
            </a:r>
            <a:r>
              <a:rPr lang="tr-TR" dirty="0" smtClean="0"/>
              <a:t> yapma hakkı vardır fakat hamle yaptıktan sonra bu hakkını kaybeder. </a:t>
            </a:r>
            <a:r>
              <a:rPr lang="tr-TR" dirty="0" err="1" smtClean="0"/>
              <a:t>Rok</a:t>
            </a:r>
            <a:r>
              <a:rPr lang="tr-TR" dirty="0" smtClean="0"/>
              <a:t> yapma hakkı, şah ya da </a:t>
            </a:r>
            <a:r>
              <a:rPr lang="tr-TR" dirty="0" err="1" smtClean="0"/>
              <a:t>rok</a:t>
            </a:r>
            <a:r>
              <a:rPr lang="tr-TR" dirty="0" smtClean="0"/>
              <a:t> yapılacak kale hamle yaptıktan sonra kaybedilir.</a:t>
            </a:r>
          </a:p>
          <a:p>
            <a:r>
              <a:rPr lang="tr-TR" b="1" dirty="0" smtClean="0"/>
              <a:t>9.6.1 </a:t>
            </a:r>
            <a:r>
              <a:rPr lang="tr-TR" dirty="0" smtClean="0"/>
              <a:t>Aynı konum Madde 9.2.2'de belirtildiği gibi beş </a:t>
            </a:r>
            <a:r>
              <a:rPr lang="tr-TR" b="1" dirty="0" smtClean="0"/>
              <a:t>kez </a:t>
            </a:r>
            <a:r>
              <a:rPr lang="tr-TR" dirty="0" smtClean="0"/>
              <a:t>oluşmuş ise; </a:t>
            </a:r>
          </a:p>
          <a:p>
            <a:r>
              <a:rPr lang="tr-TR" dirty="0" smtClean="0"/>
              <a:t>9.6.2 </a:t>
            </a:r>
            <a:r>
              <a:rPr lang="tr-TR" b="1" dirty="0" smtClean="0"/>
              <a:t>En az</a:t>
            </a:r>
            <a:r>
              <a:rPr lang="tr-TR" dirty="0" smtClean="0"/>
              <a:t> 75 hamlelik herhangi bir seri hiçbir taş almadan ve hiçbir piyon hareketi olmaksızın her iki oyuncu tarafından </a:t>
            </a:r>
            <a:r>
              <a:rPr lang="tr-TR" b="1" dirty="0" smtClean="0"/>
              <a:t>tamamlanmışsa.</a:t>
            </a:r>
            <a:r>
              <a:rPr lang="tr-TR" dirty="0" smtClean="0"/>
              <a:t> Son hamle ile mat yapılmışsa mat geçerlidir.</a:t>
            </a:r>
          </a:p>
          <a:p>
            <a:endParaRPr lang="tr-TR" dirty="0" smtClean="0"/>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6072230"/>
          </a:xfrm>
        </p:spPr>
        <p:txBody>
          <a:bodyPr/>
          <a:lstStyle/>
          <a:p>
            <a:r>
              <a:rPr lang="tr-TR" b="1" dirty="0" smtClean="0"/>
              <a:t>Madde 10: Puanlar</a:t>
            </a:r>
            <a:endParaRPr lang="tr-TR" dirty="0" smtClean="0"/>
          </a:p>
          <a:p>
            <a:r>
              <a:rPr lang="tr-TR" b="1" dirty="0" smtClean="0"/>
              <a:t>10.1</a:t>
            </a:r>
            <a:r>
              <a:rPr lang="tr-TR" dirty="0" smtClean="0"/>
              <a:t> </a:t>
            </a:r>
            <a:r>
              <a:rPr lang="tr-TR" dirty="0" smtClean="0">
                <a:solidFill>
                  <a:srgbClr val="FF0000"/>
                </a:solidFill>
              </a:rPr>
              <a:t>Yarışma yönergesi ile aksi belirlenmedikçe, oyunu kazanan (hükmen kazanç da dahil) oyuncu bir (1) puan alır, kaybeden oyuncu (hükmen kayıp da dahil) puan alamaz (0) ve oyunu berabere olan oyuncu yarım (1/2) puan alır.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6215106"/>
          </a:xfrm>
        </p:spPr>
        <p:txBody>
          <a:bodyPr>
            <a:normAutofit fontScale="77500" lnSpcReduction="20000"/>
          </a:bodyPr>
          <a:lstStyle/>
          <a:p>
            <a:r>
              <a:rPr lang="tr-TR" b="1" dirty="0" smtClean="0"/>
              <a:t>Madde 11: Oyuncuların yönetilmesi</a:t>
            </a:r>
            <a:endParaRPr lang="tr-TR" dirty="0" smtClean="0"/>
          </a:p>
          <a:p>
            <a:r>
              <a:rPr lang="tr-TR" b="1" dirty="0" smtClean="0"/>
              <a:t>11.2.4</a:t>
            </a:r>
            <a:r>
              <a:rPr lang="tr-TR" dirty="0" smtClean="0"/>
              <a:t>  </a:t>
            </a:r>
            <a:r>
              <a:rPr lang="tr-TR" b="1" dirty="0" smtClean="0">
                <a:solidFill>
                  <a:srgbClr val="FF0000"/>
                </a:solidFill>
              </a:rPr>
              <a:t>Bir yarışmanın özel yönergesi ile hamlede olan bir oyuncunun rakibi oyun salonunu terk etmek istediğinde hakeme bilgi vermek zorunda olduğunu belirtilebilir.</a:t>
            </a:r>
            <a:endParaRPr lang="tr-TR" dirty="0" smtClean="0">
              <a:solidFill>
                <a:srgbClr val="FF0000"/>
              </a:solidFill>
            </a:endParaRPr>
          </a:p>
          <a:p>
            <a:r>
              <a:rPr lang="tr-TR" b="1" dirty="0" smtClean="0"/>
              <a:t>11.3.2.</a:t>
            </a:r>
            <a:r>
              <a:rPr lang="tr-TR" dirty="0" smtClean="0"/>
              <a:t>1  Bir oyun sırasında bir oyuncunun oyun sahasında </a:t>
            </a:r>
            <a:r>
              <a:rPr lang="tr-TR" b="1" dirty="0" smtClean="0"/>
              <a:t>hakem tarafından onaylanmayan herhangi bir elektronik cihaz bulundurması  yasaktır. Bununla birlikte, yarışmanın özel yönergesi bu türden cihazların tümüyle kapalı olmak şartıyla oyuncuya ait bir çantada bulundurulmasına izin verebilir. Bu çanta hakemin rıza gösterdiği şekilde yerleştirilecektir. Her iki oyuncunun da hakemin izni olmaksızın bu çantayı kullanması yasaktır.</a:t>
            </a:r>
            <a:endParaRPr lang="tr-TR" dirty="0" smtClean="0"/>
          </a:p>
          <a:p>
            <a:r>
              <a:rPr lang="tr-TR" b="1" dirty="0" smtClean="0"/>
              <a:t>11.3.2.2    </a:t>
            </a:r>
            <a:r>
              <a:rPr lang="tr-TR" dirty="0" smtClean="0"/>
              <a:t>Eğer bu türden bir cihazı oyuncunun oyun alanında üzerinde (erişebileceği bir yerde) </a:t>
            </a:r>
            <a:r>
              <a:rPr lang="tr-TR" b="1" dirty="0" smtClean="0"/>
              <a:t>bulundurduğu</a:t>
            </a:r>
            <a:r>
              <a:rPr lang="tr-TR" dirty="0" smtClean="0"/>
              <a:t> belirgin ise oyuncu oyunu kaybedecektir. Rakibi kazanacaktır. </a:t>
            </a:r>
            <a:r>
              <a:rPr lang="tr-TR" b="1" dirty="0" smtClean="0"/>
              <a:t>Yarışma yönergesi</a:t>
            </a:r>
            <a:r>
              <a:rPr lang="tr-TR" dirty="0" smtClean="0"/>
              <a:t> daha hafif başka kurallar belirleyebilir.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143668"/>
          </a:xfrm>
        </p:spPr>
        <p:txBody>
          <a:bodyPr>
            <a:normAutofit fontScale="92500" lnSpcReduction="20000"/>
          </a:bodyPr>
          <a:lstStyle/>
          <a:p>
            <a:r>
              <a:rPr lang="tr-TR" b="1" dirty="0" smtClean="0"/>
              <a:t>11.3.3 </a:t>
            </a:r>
            <a:r>
              <a:rPr lang="tr-TR" dirty="0" smtClean="0"/>
              <a:t>Hakem oyuncudan özel bir yerde elbiselerinin, çantasının, diğer kişisel eşyalarının </a:t>
            </a:r>
            <a:r>
              <a:rPr lang="tr-TR" b="1" dirty="0" smtClean="0"/>
              <a:t>veya vücudunun </a:t>
            </a:r>
            <a:r>
              <a:rPr lang="tr-TR" dirty="0" smtClean="0"/>
              <a:t>kontrol edilmesini talep edebilir. Hakem ya da hakem tarafından yetkilendirilmiş bir kişi oyuncuyu kontrol edecek ve oyuncu ile aynı cinsiyette olacaktır. Eğer bir oyuncu bu yaptırımlar için işbirliği yapmayı reddederse, hakem Madde 12.9 uyarınca gerekli önlemleri alacaktır.</a:t>
            </a:r>
          </a:p>
          <a:p>
            <a:r>
              <a:rPr lang="tr-TR" b="1" dirty="0" smtClean="0"/>
              <a:t>11.3.4</a:t>
            </a:r>
            <a:r>
              <a:rPr lang="tr-TR" dirty="0" smtClean="0"/>
              <a:t> </a:t>
            </a:r>
            <a:r>
              <a:rPr lang="tr-TR" b="1" dirty="0" smtClean="0"/>
              <a:t>Elektronik sigaralar da dahil olmak üzere</a:t>
            </a:r>
            <a:r>
              <a:rPr lang="tr-TR" dirty="0" smtClean="0"/>
              <a:t> sigara içmeye ancak oyun sahasının hakem tarafından belirlenen bölümünde izin verilir.</a:t>
            </a:r>
          </a:p>
          <a:p>
            <a:r>
              <a:rPr lang="tr-TR" b="1" dirty="0" smtClean="0"/>
              <a:t>11.11</a:t>
            </a:r>
            <a:r>
              <a:rPr lang="tr-TR" dirty="0" smtClean="0"/>
              <a:t> </a:t>
            </a:r>
            <a:r>
              <a:rPr lang="tr-TR" b="1" dirty="0" smtClean="0">
                <a:solidFill>
                  <a:srgbClr val="FF0000"/>
                </a:solidFill>
              </a:rPr>
              <a:t>Beraberlik iddiaları da dahil olmak üzere oyunun yeniden oluşturulmasını gerektiren herhangi bir durumda her iki oyuncu da hakeme yardım etmek zorundadır.</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solidFill>
                  <a:srgbClr val="FF0000"/>
                </a:solidFill>
              </a:rPr>
              <a:t>11.12 </a:t>
            </a:r>
            <a:r>
              <a:rPr lang="tr-TR" b="1" dirty="0" smtClean="0">
                <a:solidFill>
                  <a:srgbClr val="FF0000"/>
                </a:solidFill>
              </a:rPr>
              <a:t>Konumun üç kez oluştuğunu veya 50 hamle iddiasını incelemek hakemin gözetiminde oyuncuların görevidir.</a:t>
            </a:r>
            <a:endParaRPr lang="tr-TR" dirty="0" smtClean="0">
              <a:solidFill>
                <a:srgbClr val="FF0000"/>
              </a:solidFill>
            </a:endParaRPr>
          </a:p>
          <a:p>
            <a:pPr algn="ctr">
              <a:buNone/>
            </a:pPr>
            <a:r>
              <a:rPr lang="tr-TR" b="1" dirty="0" smtClean="0"/>
              <a:t>Madde 12: Hakemin rolü</a:t>
            </a:r>
            <a:endParaRPr lang="tr-TR" dirty="0" smtClean="0"/>
          </a:p>
          <a:p>
            <a:r>
              <a:rPr lang="tr-TR" dirty="0" smtClean="0"/>
              <a:t>12.2.7 </a:t>
            </a:r>
            <a:r>
              <a:rPr lang="tr-TR" b="1" dirty="0" smtClean="0">
                <a:solidFill>
                  <a:srgbClr val="FF0000"/>
                </a:solidFill>
              </a:rPr>
              <a:t>Hileyi Önleme Rehberi veya yönergesini uygular.</a:t>
            </a:r>
            <a:endParaRPr lang="tr-TR" dirty="0" smtClean="0">
              <a:solidFill>
                <a:srgbClr val="FF0000"/>
              </a:solidFill>
            </a:endParaRPr>
          </a:p>
          <a:p>
            <a:r>
              <a:rPr lang="tr-TR" dirty="0" smtClean="0"/>
              <a:t>12.9.8 </a:t>
            </a:r>
            <a:r>
              <a:rPr lang="tr-TR" b="1" dirty="0" smtClean="0">
                <a:solidFill>
                  <a:srgbClr val="FF0000"/>
                </a:solidFill>
              </a:rPr>
              <a:t>Bir veya daha fazla turdan çıkarmak.</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14290"/>
            <a:ext cx="8229600" cy="6357982"/>
          </a:xfrm>
        </p:spPr>
        <p:txBody>
          <a:bodyPr>
            <a:normAutofit fontScale="85000" lnSpcReduction="20000"/>
          </a:bodyPr>
          <a:lstStyle/>
          <a:p>
            <a:r>
              <a:rPr lang="tr-TR" b="1" dirty="0" smtClean="0"/>
              <a:t>Ek A. Hızlı satranç</a:t>
            </a:r>
            <a:endParaRPr lang="tr-TR" dirty="0" smtClean="0"/>
          </a:p>
          <a:p>
            <a:r>
              <a:rPr lang="tr-TR" b="1" dirty="0" smtClean="0"/>
              <a:t>A.1</a:t>
            </a:r>
            <a:r>
              <a:rPr lang="tr-TR" dirty="0" smtClean="0"/>
              <a:t> </a:t>
            </a:r>
            <a:r>
              <a:rPr lang="tr-TR" b="1" dirty="0" smtClean="0"/>
              <a:t>“Hızlı Satranç‟</a:t>
            </a:r>
            <a:r>
              <a:rPr lang="tr-TR" dirty="0" smtClean="0"/>
              <a:t> oyunun tüm hamlelerinin tamamlanması için oyuncu başına sabit süre ile, 60 dakikadan az ama 10 dakikadan çok zaman düşen; ya da tahsis edilen sabit süreye ilave sürenin 60 katı eklendiğinde, her bir oyuncu için 60 dakikadan az ama 10 dakikadan çok zaman verildiği bir oyundur.</a:t>
            </a:r>
          </a:p>
          <a:p>
            <a:r>
              <a:rPr lang="tr-TR" b="1" dirty="0" smtClean="0"/>
              <a:t>A.2</a:t>
            </a:r>
            <a:r>
              <a:rPr lang="tr-TR" dirty="0" smtClean="0"/>
              <a:t> Oyuncuların hamlelerini kaydetmeleri gerekli değildir, </a:t>
            </a:r>
            <a:r>
              <a:rPr lang="tr-TR" b="1" dirty="0" smtClean="0"/>
              <a:t>fakat normal olarak </a:t>
            </a:r>
            <a:r>
              <a:rPr lang="tr-TR" b="1" dirty="0" err="1" smtClean="0"/>
              <a:t>notasyon</a:t>
            </a:r>
            <a:r>
              <a:rPr lang="tr-TR" b="1" dirty="0" smtClean="0"/>
              <a:t> kâğıdına dayalı haklarını yitirmez. Oyuncu herhangi bir zamanda hamlelerini yazmak için hakemden (boş) </a:t>
            </a:r>
            <a:r>
              <a:rPr lang="tr-TR" b="1" dirty="0" err="1" smtClean="0"/>
              <a:t>notasyon</a:t>
            </a:r>
            <a:r>
              <a:rPr lang="tr-TR" b="1" dirty="0" smtClean="0"/>
              <a:t> kâğıdı isteyebilir.</a:t>
            </a:r>
            <a:endParaRPr lang="tr-TR" dirty="0" smtClean="0"/>
          </a:p>
          <a:p>
            <a:r>
              <a:rPr lang="tr-TR" b="1" dirty="0" smtClean="0"/>
              <a:t>A.3.2 </a:t>
            </a:r>
            <a:r>
              <a:rPr lang="tr-TR" dirty="0" smtClean="0"/>
              <a:t> </a:t>
            </a:r>
            <a:r>
              <a:rPr lang="tr-TR" b="1" dirty="0" smtClean="0">
                <a:solidFill>
                  <a:srgbClr val="FF0000"/>
                </a:solidFill>
              </a:rPr>
              <a:t>Oyuncu hamle sırası kendisinde olduğunda, hakemden ya da yardımcısından </a:t>
            </a:r>
            <a:r>
              <a:rPr lang="tr-TR" b="1" dirty="0" err="1" smtClean="0">
                <a:solidFill>
                  <a:srgbClr val="FF0000"/>
                </a:solidFill>
              </a:rPr>
              <a:t>notasyon</a:t>
            </a:r>
            <a:r>
              <a:rPr lang="tr-TR" b="1" dirty="0" smtClean="0">
                <a:solidFill>
                  <a:srgbClr val="FF0000"/>
                </a:solidFill>
              </a:rPr>
              <a:t> kâğıdını kendisine göstermesini isteyebilir. Bu istek 5 (beş) kereden fazla olamaz. Oyuncunun beş kereden fazla böyle bir istekte bulunması rakibinin dikkatini dağıtmak olarak düşünülecektir.</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normAutofit fontScale="85000" lnSpcReduction="10000"/>
          </a:bodyPr>
          <a:lstStyle/>
          <a:p>
            <a:r>
              <a:rPr lang="tr-TR" b="1" dirty="0" smtClean="0"/>
              <a:t>A.4.2 </a:t>
            </a:r>
            <a:r>
              <a:rPr lang="tr-TR" dirty="0" smtClean="0"/>
              <a:t> Eğer bir hakem Madde 7.5.1, 7.5.2, 7.5.3 veya 7.5.4’te belirtilen bir eylemi gözlemlerse, rakibinin bir sonraki hamlesini yapmamış olması şartıyla, Madde 7.5.5’e göre hareket edecektir.Eğer hakem müdahil olmazsa, rakip itiraz etme </a:t>
            </a:r>
            <a:r>
              <a:rPr lang="tr-TR" b="1" dirty="0" smtClean="0"/>
              <a:t>kazanç savında</a:t>
            </a:r>
            <a:r>
              <a:rPr lang="tr-TR" dirty="0" smtClean="0"/>
              <a:t> bulunma hakkına sahiptir. </a:t>
            </a:r>
            <a:r>
              <a:rPr lang="tr-TR" b="1" dirty="0" smtClean="0"/>
              <a:t>Bununla birlikte, rakip oyuncunun bu oyuncuyu geçerli herhangi bir olası hamleler dizisi ile mat edemeyeceği bir konum oluşmuşsa oyun berabere olur.</a:t>
            </a:r>
            <a:r>
              <a:rPr lang="tr-TR" dirty="0" smtClean="0"/>
              <a:t>Eğer rakip bir savda bulunmamış ve hakem müdahil olmamışsa, geçersiz hamle kalacak ve oyun devam edecektir. Rakip kendi sonraki hamlesini yaptıktan sonra hakemin müdahalesi olmaksızın her iki oyuncu aralarında anlaşmadıkça geçersiz bir hamle düzeltilemez.</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5840435"/>
          </a:xfrm>
        </p:spPr>
        <p:txBody>
          <a:bodyPr>
            <a:normAutofit fontScale="92500"/>
          </a:bodyPr>
          <a:lstStyle/>
          <a:p>
            <a:r>
              <a:rPr lang="tr-TR" b="1" dirty="0" smtClean="0"/>
              <a:t>A.4.3</a:t>
            </a:r>
            <a:r>
              <a:rPr lang="tr-TR" dirty="0" smtClean="0"/>
              <a:t>  Zamandan kazanç savı ileri sürebilmek için, savı ileri süren taraf satranç saatini durdurabilir,hakemi haberdar etmelidir.</a:t>
            </a:r>
            <a:r>
              <a:rPr lang="tr-TR" dirty="0" smtClean="0">
                <a:solidFill>
                  <a:srgbClr val="00B0F0"/>
                </a:solidFill>
              </a:rPr>
              <a:t> </a:t>
            </a:r>
            <a:r>
              <a:rPr lang="tr-TR" u="sng" dirty="0" smtClean="0">
                <a:solidFill>
                  <a:srgbClr val="00B0F0"/>
                </a:solidFill>
              </a:rPr>
              <a:t>Bu savın kabul edilmesi için satranç saati durdurulduktan sonra sav sahibinin kendi saatinde zamanı kalmış olmalıdır.</a:t>
            </a:r>
            <a:r>
              <a:rPr lang="tr-TR" dirty="0" smtClean="0">
                <a:solidFill>
                  <a:srgbClr val="00B0F0"/>
                </a:solidFill>
              </a:rPr>
              <a:t> </a:t>
            </a:r>
            <a:r>
              <a:rPr lang="tr-TR" dirty="0" smtClean="0">
                <a:solidFill>
                  <a:srgbClr val="FF0000"/>
                </a:solidFill>
              </a:rPr>
              <a:t>(ÇIKARILDI) </a:t>
            </a:r>
            <a:r>
              <a:rPr lang="tr-TR" dirty="0" smtClean="0"/>
              <a:t>Bununla birlikte, rakip oyuncunun bu oyuncuyu geçerli herhangi bir olası hamleler dizisi ile mat edemeyeceği bir konum oluşmuşsa oyun berabere olur.</a:t>
            </a:r>
          </a:p>
          <a:p>
            <a:r>
              <a:rPr lang="tr-TR" b="1" dirty="0" smtClean="0"/>
              <a:t>A.4.5</a:t>
            </a:r>
            <a:r>
              <a:rPr lang="tr-TR" dirty="0" smtClean="0"/>
              <a:t> Hakem bayrağın düştüğünü görürse, bayrağın düştüğünü ilan </a:t>
            </a:r>
            <a:r>
              <a:rPr lang="tr-TR" b="1" dirty="0" smtClean="0">
                <a:solidFill>
                  <a:srgbClr val="00B0F0"/>
                </a:solidFill>
              </a:rPr>
              <a:t>edebilir</a:t>
            </a:r>
            <a:r>
              <a:rPr lang="tr-TR" dirty="0" smtClean="0">
                <a:solidFill>
                  <a:srgbClr val="00B0F0"/>
                </a:solidFill>
              </a:rPr>
              <a:t> </a:t>
            </a:r>
            <a:r>
              <a:rPr lang="tr-TR" dirty="0" smtClean="0">
                <a:solidFill>
                  <a:srgbClr val="FF0000"/>
                </a:solidFill>
              </a:rPr>
              <a:t>(ÇIKARILDI) </a:t>
            </a:r>
            <a:r>
              <a:rPr lang="tr-TR" dirty="0" smtClean="0"/>
              <a:t>edecektir.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626121"/>
          </a:xfrm>
        </p:spPr>
        <p:txBody>
          <a:bodyPr>
            <a:normAutofit lnSpcReduction="10000"/>
          </a:bodyPr>
          <a:lstStyle/>
          <a:p>
            <a:r>
              <a:rPr lang="tr-TR" b="1" dirty="0" smtClean="0"/>
              <a:t>Ek B. Yıldırım</a:t>
            </a:r>
            <a:endParaRPr lang="tr-TR" dirty="0" smtClean="0"/>
          </a:p>
          <a:p>
            <a:r>
              <a:rPr lang="tr-TR" b="1" dirty="0" smtClean="0"/>
              <a:t>B.3.2</a:t>
            </a:r>
            <a:r>
              <a:rPr lang="tr-TR" dirty="0" smtClean="0"/>
              <a:t>  </a:t>
            </a:r>
            <a:r>
              <a:rPr lang="tr-TR" b="1" dirty="0" smtClean="0">
                <a:solidFill>
                  <a:srgbClr val="FF0000"/>
                </a:solidFill>
              </a:rPr>
              <a:t>Oyuncu hamle sırası kendisinde olduğunda, hakemden ya da yardımcısından </a:t>
            </a:r>
            <a:r>
              <a:rPr lang="tr-TR" b="1" dirty="0" err="1" smtClean="0">
                <a:solidFill>
                  <a:srgbClr val="FF0000"/>
                </a:solidFill>
              </a:rPr>
              <a:t>notasyon</a:t>
            </a:r>
            <a:r>
              <a:rPr lang="tr-TR" b="1" dirty="0" smtClean="0">
                <a:solidFill>
                  <a:srgbClr val="FF0000"/>
                </a:solidFill>
              </a:rPr>
              <a:t> kâğıdını kendisine göstermesini isteyebilir. Bu istek 5 (beş) kereden fazla olamaz. Oyuncunun beş kereden fazla böyle bir istekte bulunması rakibinin dikkatini dağıtmak olarak düşünülecektir.</a:t>
            </a:r>
            <a:endParaRPr lang="tr-TR" dirty="0" smtClean="0">
              <a:solidFill>
                <a:srgbClr val="FF0000"/>
              </a:solidFill>
            </a:endParaRPr>
          </a:p>
          <a:p>
            <a:r>
              <a:rPr lang="tr-TR" b="1" dirty="0" smtClean="0"/>
              <a:t>B.4 </a:t>
            </a:r>
            <a:r>
              <a:rPr lang="tr-TR" dirty="0" smtClean="0"/>
              <a:t> Aksi halde oyun Madde </a:t>
            </a:r>
            <a:r>
              <a:rPr lang="tr-TR" b="1" dirty="0" smtClean="0"/>
              <a:t>A.2  ve</a:t>
            </a:r>
            <a:r>
              <a:rPr lang="tr-TR" dirty="0" smtClean="0"/>
              <a:t> A.4'te belirtildiği gibi </a:t>
            </a:r>
            <a:r>
              <a:rPr lang="tr-TR" b="1" dirty="0" smtClean="0"/>
              <a:t>Hızlı Satranç</a:t>
            </a:r>
            <a:r>
              <a:rPr lang="tr-TR" dirty="0" smtClean="0"/>
              <a:t> Kurallarına göre oynatılacaktır.</a:t>
            </a:r>
          </a:p>
          <a:p>
            <a:endParaRPr lang="tr-TR" dirty="0"/>
          </a:p>
        </p:txBody>
      </p:sp>
    </p:spTree>
  </p:cSld>
  <p:clrMapOvr>
    <a:masterClrMapping/>
  </p:clrMapOvr>
  <p:transition advClick="0" advTm="4000">
    <p:blinds/>
    <p:sndAc>
      <p:stSnd>
        <p:snd r:embed="rId2" name="chimes.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ctr">
              <a:buNone/>
            </a:pPr>
            <a:r>
              <a:rPr lang="tr-TR" dirty="0" smtClean="0"/>
              <a:t>Bafra İsmet İnönü İlkokulu  </a:t>
            </a:r>
          </a:p>
          <a:p>
            <a:pPr algn="ctr">
              <a:buNone/>
            </a:pPr>
            <a:r>
              <a:rPr lang="tr-TR" dirty="0" smtClean="0">
                <a:solidFill>
                  <a:srgbClr val="FF0000"/>
                </a:solidFill>
              </a:rPr>
              <a:t>ÖMÜR AŞKIN KARACA</a:t>
            </a:r>
          </a:p>
          <a:p>
            <a:pPr algn="ctr">
              <a:buNone/>
            </a:pPr>
            <a:r>
              <a:rPr lang="tr-TR" dirty="0" smtClean="0"/>
              <a:t>Sınıf Öğretmeni</a:t>
            </a:r>
            <a:endParaRPr lang="tr-TR" dirty="0"/>
          </a:p>
        </p:txBody>
      </p:sp>
    </p:spTree>
  </p:cSld>
  <p:clrMapOvr>
    <a:masterClrMapping/>
  </p:clrMapOvr>
  <p:transition advClick="0" advTm="4000">
    <p:blinds/>
    <p:sndAc>
      <p:stSnd>
        <p:snd r:embed="rId3"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normAutofit/>
          </a:bodyPr>
          <a:lstStyle/>
          <a:p>
            <a:r>
              <a:rPr lang="tr-TR" dirty="0" smtClean="0"/>
              <a:t> FIDE Satranç Kuralları, tahta üzerindeki satranç oyununu kapsar. Satranç Kuralları iki bölümden oluşmuştur: 1. Temel Oyun Kuralları ve 2. Yarışma Kuralları. </a:t>
            </a:r>
            <a:r>
              <a:rPr lang="tr-TR" b="1" dirty="0" smtClean="0"/>
              <a:t>Bakü – Azerbaycan’da yapılan 87. FIDE kongresi ve 2017’de Atina- Yunanistan’da yapılan Genel Kurul‟da</a:t>
            </a:r>
            <a:r>
              <a:rPr lang="tr-TR" dirty="0" smtClean="0"/>
              <a:t> benimsenmiştir. </a:t>
            </a:r>
            <a:r>
              <a:rPr lang="tr-TR" b="1" dirty="0" smtClean="0"/>
              <a:t>1 Temmuz 2017‟de</a:t>
            </a:r>
            <a:r>
              <a:rPr lang="tr-TR" dirty="0" smtClean="0"/>
              <a:t> yürürlüğe girecek olup İngilizce metin asıldır. Bu kurallarda geçen “o”, “onu/ona” ve “onun” ifadeleri hem kadın hem de erkek sporcuları kapsamaktadır.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371600" y="785794"/>
            <a:ext cx="6400800" cy="4853006"/>
          </a:xfrm>
        </p:spPr>
        <p:txBody>
          <a:bodyPr>
            <a:normAutofit/>
          </a:bodyPr>
          <a:lstStyle/>
          <a:p>
            <a:r>
              <a:rPr lang="tr-TR" dirty="0" smtClean="0"/>
              <a:t>Normal Satranç Kuralları içinde yapılan yeni düzenlemede “</a:t>
            </a:r>
            <a:r>
              <a:rPr lang="tr-TR" b="1" dirty="0" smtClean="0"/>
              <a:t>Madde 7: Kuraldışı Durumlar ” </a:t>
            </a:r>
            <a:r>
              <a:rPr lang="tr-TR" dirty="0" smtClean="0"/>
              <a:t>mevcut uygulama ve anlam değişmeksizin madde numaraları düzenlenerek tekrar kaleme alındı. “</a:t>
            </a:r>
            <a:r>
              <a:rPr lang="tr-TR" b="1" dirty="0" smtClean="0"/>
              <a:t>EK. A Hızlı Satranç</a:t>
            </a:r>
            <a:r>
              <a:rPr lang="tr-TR" dirty="0" smtClean="0"/>
              <a:t> </a:t>
            </a:r>
            <a:r>
              <a:rPr lang="tr-TR" b="1" dirty="0" smtClean="0"/>
              <a:t>Kuralları </a:t>
            </a:r>
            <a:r>
              <a:rPr lang="tr-TR" dirty="0" smtClean="0"/>
              <a:t>” </a:t>
            </a:r>
            <a:r>
              <a:rPr lang="tr-TR" dirty="0" err="1" smtClean="0"/>
              <a:t>nda</a:t>
            </a:r>
            <a:r>
              <a:rPr lang="tr-TR" dirty="0" smtClean="0"/>
              <a:t> ise önemli değişiklikler yapıldı.</a:t>
            </a:r>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lstStyle/>
          <a:p>
            <a:pPr algn="ctr">
              <a:buNone/>
            </a:pPr>
            <a:r>
              <a:rPr lang="tr-TR" b="1" dirty="0" smtClean="0"/>
              <a:t>OYUNUN TEMEL KURALLARI</a:t>
            </a:r>
            <a:endParaRPr lang="tr-TR" dirty="0" smtClean="0"/>
          </a:p>
          <a:p>
            <a:r>
              <a:rPr lang="tr-TR" dirty="0" smtClean="0"/>
              <a:t>OYUNUN TEMEL KURALLARINDAN DEĞİŞENLER </a:t>
            </a:r>
            <a:r>
              <a:rPr lang="tr-TR" b="1" dirty="0" smtClean="0"/>
              <a:t>KOYU SİYAH </a:t>
            </a:r>
            <a:r>
              <a:rPr lang="tr-TR" dirty="0" smtClean="0"/>
              <a:t>VE </a:t>
            </a:r>
            <a:r>
              <a:rPr lang="tr-TR" dirty="0" smtClean="0">
                <a:solidFill>
                  <a:srgbClr val="FF0000"/>
                </a:solidFill>
              </a:rPr>
              <a:t>KIRMIZI</a:t>
            </a:r>
            <a:r>
              <a:rPr lang="tr-TR" dirty="0" smtClean="0"/>
              <a:t> RENKLE BELİRTİLEN YERLERDİR.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483245"/>
          </a:xfrm>
        </p:spPr>
        <p:txBody>
          <a:bodyPr>
            <a:normAutofit/>
          </a:bodyPr>
          <a:lstStyle/>
          <a:p>
            <a:pPr algn="ctr">
              <a:buNone/>
            </a:pPr>
            <a:r>
              <a:rPr lang="tr-TR" b="1" dirty="0" smtClean="0"/>
              <a:t>OYUNUN TEMEL KURALLARI</a:t>
            </a:r>
            <a:endParaRPr lang="tr-TR" dirty="0" smtClean="0"/>
          </a:p>
          <a:p>
            <a:r>
              <a:rPr lang="tr-TR" dirty="0" smtClean="0"/>
              <a:t>OYUNUN TEMEL KURALLARINDAN DEĞİŞENLER </a:t>
            </a:r>
            <a:r>
              <a:rPr lang="tr-TR" b="1" dirty="0" smtClean="0"/>
              <a:t>KOYU SİYAH </a:t>
            </a:r>
            <a:r>
              <a:rPr lang="tr-TR" dirty="0" smtClean="0"/>
              <a:t>VE </a:t>
            </a:r>
            <a:r>
              <a:rPr lang="tr-TR" dirty="0" smtClean="0">
                <a:solidFill>
                  <a:srgbClr val="FF0000"/>
                </a:solidFill>
              </a:rPr>
              <a:t>KIRMIZI</a:t>
            </a:r>
            <a:r>
              <a:rPr lang="tr-TR" dirty="0" smtClean="0"/>
              <a:t> RENKLE BELİRTİLEN YERLERDİR.</a:t>
            </a:r>
          </a:p>
          <a:p>
            <a:r>
              <a:rPr lang="tr-TR" b="1" dirty="0" smtClean="0"/>
              <a:t>Madde 4: Taşların hareket ettirilmesi</a:t>
            </a:r>
            <a:endParaRPr lang="tr-TR" dirty="0" smtClean="0"/>
          </a:p>
          <a:p>
            <a:r>
              <a:rPr lang="tr-TR" dirty="0" smtClean="0">
                <a:solidFill>
                  <a:srgbClr val="FF0000"/>
                </a:solidFill>
              </a:rPr>
              <a:t>4.2.2 </a:t>
            </a:r>
            <a:r>
              <a:rPr lang="tr-TR" b="1" dirty="0" smtClean="0">
                <a:solidFill>
                  <a:srgbClr val="FF0000"/>
                </a:solidFill>
              </a:rPr>
              <a:t>Belirgin bir şekilde kaza ile temas durumları hariç, taş ile yapılan başka her türlü fiziksel temas, kasıt olarak düşünülecektir</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768997"/>
          </a:xfrm>
        </p:spPr>
        <p:txBody>
          <a:bodyPr>
            <a:normAutofit fontScale="92500" lnSpcReduction="20000"/>
          </a:bodyPr>
          <a:lstStyle/>
          <a:p>
            <a:r>
              <a:rPr lang="tr-TR" b="1" dirty="0" smtClean="0"/>
              <a:t>4.3.3(</a:t>
            </a:r>
            <a:r>
              <a:rPr lang="tr-TR" dirty="0" smtClean="0"/>
              <a:t>Oyuncunun) hem kendisinin hem de rakibinin taşlarından bir </a:t>
            </a:r>
            <a:r>
              <a:rPr lang="tr-TR" b="1" dirty="0" smtClean="0"/>
              <a:t>ya da daha fazlasına  </a:t>
            </a:r>
            <a:r>
              <a:rPr lang="tr-TR" dirty="0" smtClean="0"/>
              <a:t>dokunmuşsa </a:t>
            </a:r>
            <a:r>
              <a:rPr lang="tr-TR" b="1" dirty="0" smtClean="0"/>
              <a:t>ilk dokunduğu</a:t>
            </a:r>
            <a:r>
              <a:rPr lang="tr-TR" dirty="0" smtClean="0"/>
              <a:t> kendi taşı ile rakibinin </a:t>
            </a:r>
            <a:r>
              <a:rPr lang="tr-TR" b="1" dirty="0" smtClean="0"/>
              <a:t>ilk dokunduğu</a:t>
            </a:r>
            <a:r>
              <a:rPr lang="tr-TR" dirty="0" smtClean="0"/>
              <a:t> taşını almalı, eğer bu hamle kural dışı bir hamle ise, oynayabileceği veya alabileceği ilk dokunulan taşı oynamalı veya almalıdır. Oyuncunun kendi taşına mı yoksa rakibinin taşına mı dokunduğu belli değilse/belirlenemiyorsa oyuncunun önce kendi taşına dokunduğu kabul edilecektir.</a:t>
            </a:r>
          </a:p>
          <a:p>
            <a:r>
              <a:rPr lang="tr-TR" b="1" dirty="0" smtClean="0"/>
              <a:t>Madde 5: Oyunun sonuçlanması</a:t>
            </a:r>
            <a:endParaRPr lang="tr-TR" dirty="0" smtClean="0"/>
          </a:p>
          <a:p>
            <a:r>
              <a:rPr lang="tr-TR" dirty="0" smtClean="0"/>
              <a:t>5.2.3.</a:t>
            </a:r>
            <a:r>
              <a:rPr lang="tr-TR" b="1" dirty="0" smtClean="0"/>
              <a:t>Her iki oyuncunun da birer hamle yapmış olması koşuluyla</a:t>
            </a:r>
            <a:r>
              <a:rPr lang="tr-TR" dirty="0" smtClean="0"/>
              <a:t> iki taraf oyun sırasında aralarında anlaşırlarsa oyun berabere biter.Oyun derhal sona erer.</a:t>
            </a: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normAutofit fontScale="85000" lnSpcReduction="20000"/>
          </a:bodyPr>
          <a:lstStyle/>
          <a:p>
            <a:pPr algn="ctr">
              <a:buNone/>
            </a:pPr>
            <a:r>
              <a:rPr lang="tr-TR" b="1" dirty="0" smtClean="0"/>
              <a:t>YARIŞMA KURALLARI</a:t>
            </a:r>
            <a:endParaRPr lang="tr-TR" dirty="0" smtClean="0"/>
          </a:p>
          <a:p>
            <a:r>
              <a:rPr lang="tr-TR" b="1" dirty="0" smtClean="0"/>
              <a:t>Madde 6: Satranç saati</a:t>
            </a:r>
            <a:endParaRPr lang="tr-TR" dirty="0" smtClean="0"/>
          </a:p>
          <a:p>
            <a:r>
              <a:rPr lang="tr-TR" dirty="0" smtClean="0"/>
              <a:t>6.7.1 Yarışma yönergesiyle,önceden, bir hükmen yenik sayılma süresi belirlenir.</a:t>
            </a:r>
            <a:r>
              <a:rPr lang="tr-TR" b="1" dirty="0" smtClean="0">
                <a:solidFill>
                  <a:srgbClr val="FF0000"/>
                </a:solidFill>
              </a:rPr>
              <a:t>Yenik sayılma süresinin belirlenmediği durumlarda bu süre sıfırdır</a:t>
            </a:r>
            <a:r>
              <a:rPr lang="tr-TR" b="1" dirty="0" smtClean="0"/>
              <a:t>.</a:t>
            </a:r>
            <a:r>
              <a:rPr lang="tr-TR" dirty="0" smtClean="0"/>
              <a:t>Satranç tahtasına, hükmen yenik sayılma süresinden sonra gelen bir oyuncu, hakem aksi yönde karar vermedikçe oyunu kaybeder.</a:t>
            </a:r>
          </a:p>
          <a:p>
            <a:r>
              <a:rPr lang="tr-TR" b="1" dirty="0" smtClean="0"/>
              <a:t>Madde 7: Kuraldışı durumlar</a:t>
            </a:r>
            <a:endParaRPr lang="tr-TR" dirty="0" smtClean="0"/>
          </a:p>
          <a:p>
            <a:r>
              <a:rPr lang="tr-TR" dirty="0" smtClean="0"/>
              <a:t>7.3 Eğer oyuncular ters renklerde oyuna başlamışlarsa </a:t>
            </a:r>
            <a:r>
              <a:rPr lang="tr-TR" b="1" dirty="0" smtClean="0"/>
              <a:t>ve her iki oyuncu da onar (10’ar)hamleden az hamle yapmışlarsa, oyun durdurulacak ve oyun doğru renklerle yeniden başlatılacaktır. 10 ya da daha fazla hamle yapılmışsa oyun devam edecektir.</a:t>
            </a:r>
            <a:endParaRPr lang="tr-TR" dirty="0" smtClean="0"/>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483245"/>
          </a:xfrm>
        </p:spPr>
        <p:txBody>
          <a:bodyPr>
            <a:normAutofit fontScale="92500" lnSpcReduction="20000"/>
          </a:bodyPr>
          <a:lstStyle/>
          <a:p>
            <a:r>
              <a:rPr lang="tr-TR" dirty="0" smtClean="0"/>
              <a:t>7.5.1 </a:t>
            </a:r>
            <a:r>
              <a:rPr lang="tr-TR" b="1" dirty="0" smtClean="0"/>
              <a:t>Kural dışı bir hamle oyuncu saatine bastığında tamamlanır.</a:t>
            </a:r>
            <a:r>
              <a:rPr lang="tr-TR" dirty="0" smtClean="0"/>
              <a:t>Oyun sırasında geçersiz bir hamlenin tamamlanmış olduğu belirlenirse, konum kural dışılığın hemen öncesine getirilir. Kural dışılığın hemen öncesi belirlenemiyorsa, oyun belirlenebilen son kuraldışı öncesi konumdan devam eder. Madde 4.3 ve  4.7‟ye göre, geçersiz hamle yerine başka bir hamle yapılır. Ardından oyun bu düzeltilmiş konumdan devam eder.</a:t>
            </a:r>
          </a:p>
          <a:p>
            <a:r>
              <a:rPr lang="tr-TR" dirty="0" smtClean="0"/>
              <a:t>7.5.3 </a:t>
            </a:r>
            <a:r>
              <a:rPr lang="tr-TR" b="1" dirty="0" smtClean="0">
                <a:solidFill>
                  <a:srgbClr val="FF0000"/>
                </a:solidFill>
              </a:rPr>
              <a:t>Eğer oyuncu hamlesini yapmadan saatine basarsa, bu durum kural dışı hamle olarak kabul edilecek ve kural dışı hamle olarak cezalandırılacaktır. </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7.5.4 </a:t>
            </a:r>
            <a:r>
              <a:rPr lang="tr-TR" b="1" dirty="0" smtClean="0">
                <a:solidFill>
                  <a:srgbClr val="FF0000"/>
                </a:solidFill>
              </a:rPr>
              <a:t>Eğer bir oyuncu hamle yapmak için iki elini kullanırsa (örneğin </a:t>
            </a:r>
            <a:r>
              <a:rPr lang="tr-TR" b="1" dirty="0" err="1" smtClean="0">
                <a:solidFill>
                  <a:srgbClr val="FF0000"/>
                </a:solidFill>
              </a:rPr>
              <a:t>rok</a:t>
            </a:r>
            <a:r>
              <a:rPr lang="tr-TR" b="1" dirty="0" smtClean="0">
                <a:solidFill>
                  <a:srgbClr val="FF0000"/>
                </a:solidFill>
              </a:rPr>
              <a:t> yaparken, taş alırken veya piyon terfi ederken) ve saatine basarsa, o hamle kural dışı hamle olarak kabul edilecek ve kural dışı hamle olarak cezalandırılacaktır.</a:t>
            </a:r>
            <a:endParaRPr lang="tr-TR" dirty="0" smtClean="0">
              <a:solidFill>
                <a:srgbClr val="FF0000"/>
              </a:solidFill>
            </a:endParaRPr>
          </a:p>
          <a:p>
            <a:endParaRPr lang="tr-TR" dirty="0"/>
          </a:p>
        </p:txBody>
      </p:sp>
    </p:spTree>
  </p:cSld>
  <p:clrMapOvr>
    <a:masterClrMapping/>
  </p:clrMapOvr>
  <p:transition advClick="0" advTm="4000">
    <p:blinds/>
    <p:sndAc>
      <p:stSnd>
        <p:snd r:embed="rId2" name="chimes.wav"/>
      </p:stSnd>
    </p:sndAc>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1285</Words>
  <PresentationFormat>Ekran Gösterisi (4:3)</PresentationFormat>
  <Paragraphs>53</Paragraphs>
  <Slides>19</Slides>
  <Notes>1</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Ofis Teması</vt:lpstr>
      <vt:lpstr>YENİ UYGULANMAYA BAŞLANILAN SATRANÇ ÖĞRETİM PROGRAMI Değişen Maddeler</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2019-06-17T18:24:26Z</dcterms:created>
  <dcterms:modified xsi:type="dcterms:W3CDTF">2019-06-18T11:16:01Z</dcterms:modified>
  <cp:category>https://www.sorubak.com</cp:category>
</cp:coreProperties>
</file>