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6" r:id="rId2"/>
    <p:sldId id="257" r:id="rId3"/>
    <p:sldId id="258" r:id="rId4"/>
    <p:sldId id="259" r:id="rId5"/>
    <p:sldId id="260" r:id="rId6"/>
    <p:sldId id="263" r:id="rId7"/>
    <p:sldId id="264" r:id="rId8"/>
    <p:sldId id="265" r:id="rId9"/>
    <p:sldId id="262" r:id="rId10"/>
    <p:sldId id="266" r:id="rId11"/>
    <p:sldId id="267" r:id="rId12"/>
    <p:sldId id="268" r:id="rId13"/>
    <p:sldId id="269" r:id="rId14"/>
    <p:sldId id="270" r:id="rId15"/>
    <p:sldId id="271" r:id="rId16"/>
    <p:sldId id="26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6F260B-5FE3-4343-8CE9-D5DDBCBD5149}" type="datetimeFigureOut">
              <a:rPr lang="tr-TR" smtClean="0"/>
              <a:pPr/>
              <a:t>24/06/2019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938C73-2DAB-4937-94B6-074380A20A8D}" type="slidenum">
              <a:rPr lang="tr-TR" smtClean="0"/>
              <a:pPr/>
              <a:t>‹#›</a:t>
            </a:fld>
            <a:endParaRPr lang="tr-TR"/>
          </a:p>
        </p:txBody>
      </p:sp>
    </p:spTree>
    <p:extLst>
      <p:ext uri="{BB962C8B-B14F-4D97-AF65-F5344CB8AC3E}">
        <p14:creationId xmlns:p14="http://schemas.microsoft.com/office/powerpoint/2010/main" xmlns="" val="998810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6/24/2019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6/24/2019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850006" y="269422"/>
            <a:ext cx="10915863" cy="2641203"/>
          </a:xfrm>
        </p:spPr>
        <p:txBody>
          <a:bodyPr>
            <a:normAutofit fontScale="90000"/>
          </a:bodyPr>
          <a:lstStyle/>
          <a:p>
            <a:pPr algn="ctr"/>
            <a:r>
              <a:rPr lang="tr-TR" sz="3600" dirty="0" smtClean="0"/>
              <a:t>TEMEL EĞİTİMDE</a:t>
            </a:r>
            <a:br>
              <a:rPr lang="tr-TR" sz="3600" dirty="0" smtClean="0"/>
            </a:br>
            <a:r>
              <a:rPr lang="tr-TR" sz="3600" dirty="0" smtClean="0"/>
              <a:t> ZEKA OYUNLARI, STEMUYGULAMALARI, </a:t>
            </a:r>
            <a:br>
              <a:rPr lang="tr-TR" sz="3600" dirty="0" smtClean="0"/>
            </a:br>
            <a:r>
              <a:rPr lang="tr-TR" sz="3600" dirty="0" smtClean="0"/>
              <a:t>MASAL ANLATICILIĞI </a:t>
            </a:r>
            <a:br>
              <a:rPr lang="tr-TR" sz="3600" dirty="0" smtClean="0"/>
            </a:br>
            <a:r>
              <a:rPr lang="tr-TR" sz="3600" dirty="0" smtClean="0"/>
              <a:t>VE </a:t>
            </a:r>
            <a:br>
              <a:rPr lang="tr-TR" sz="3600" dirty="0" smtClean="0"/>
            </a:br>
            <a:r>
              <a:rPr lang="tr-TR" sz="3600" dirty="0" smtClean="0"/>
              <a:t>OYUN</a:t>
            </a:r>
            <a:endParaRPr lang="tr-TR" sz="3600" dirty="0"/>
          </a:p>
        </p:txBody>
      </p:sp>
      <p:sp>
        <p:nvSpPr>
          <p:cNvPr id="3" name="Alt Başlık 2"/>
          <p:cNvSpPr>
            <a:spLocks noGrp="1"/>
          </p:cNvSpPr>
          <p:nvPr>
            <p:ph type="subTitle" idx="1"/>
          </p:nvPr>
        </p:nvSpPr>
        <p:spPr>
          <a:xfrm>
            <a:off x="4026127" y="3038386"/>
            <a:ext cx="5117873" cy="1126283"/>
          </a:xfrm>
        </p:spPr>
        <p:txBody>
          <a:bodyPr/>
          <a:lstStyle/>
          <a:p>
            <a:r>
              <a:rPr lang="tr-TR" dirty="0" smtClean="0"/>
              <a:t>SALİHLİ GAZİ İLKOKULU</a:t>
            </a:r>
          </a:p>
          <a:p>
            <a:r>
              <a:rPr lang="tr-TR" dirty="0" smtClean="0"/>
              <a:t>2019 YIL SONU SEMİNER SUNUMU</a:t>
            </a:r>
            <a:endParaRPr lang="tr-TR" dirty="0"/>
          </a:p>
        </p:txBody>
      </p:sp>
    </p:spTree>
    <p:extLst>
      <p:ext uri="{BB962C8B-B14F-4D97-AF65-F5344CB8AC3E}">
        <p14:creationId xmlns:p14="http://schemas.microsoft.com/office/powerpoint/2010/main" xmlns="" val="19867353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90713" y="325438"/>
            <a:ext cx="8413750" cy="6211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650398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78000" y="530225"/>
            <a:ext cx="8639175" cy="5803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579190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725769" y="751344"/>
            <a:ext cx="9878095" cy="5632311"/>
          </a:xfrm>
          <a:prstGeom prst="rect">
            <a:avLst/>
          </a:prstGeom>
        </p:spPr>
        <p:txBody>
          <a:bodyPr wrap="square">
            <a:spAutoFit/>
          </a:bodyPr>
          <a:lstStyle/>
          <a:p>
            <a:pPr algn="ctr" fontAlgn="base"/>
            <a:r>
              <a:rPr lang="tr-TR" sz="2400" dirty="0" smtClean="0">
                <a:solidFill>
                  <a:srgbClr val="C00000"/>
                </a:solidFill>
                <a:latin typeface="Arial Unicode MS" pitchFamily="34" charset="-128"/>
                <a:ea typeface="Arial Unicode MS" pitchFamily="34" charset="-128"/>
                <a:cs typeface="Arial Unicode MS" pitchFamily="34" charset="-128"/>
              </a:rPr>
              <a:t>Masal Anlatıcılığı ve Oyun</a:t>
            </a:r>
          </a:p>
          <a:p>
            <a:pPr fontAlgn="base"/>
            <a:r>
              <a:rPr lang="tr-TR" sz="2400" dirty="0" smtClean="0">
                <a:latin typeface="Arial Unicode MS" pitchFamily="34" charset="-128"/>
                <a:ea typeface="Arial Unicode MS" pitchFamily="34" charset="-128"/>
                <a:cs typeface="Arial Unicode MS" pitchFamily="34" charset="-128"/>
              </a:rPr>
              <a:t>Masal anlatıcılığının </a:t>
            </a:r>
            <a:r>
              <a:rPr lang="tr-TR" sz="2400" dirty="0">
                <a:latin typeface="Arial Unicode MS" pitchFamily="34" charset="-128"/>
                <a:ea typeface="Arial Unicode MS" pitchFamily="34" charset="-128"/>
                <a:cs typeface="Arial Unicode MS" pitchFamily="34" charset="-128"/>
              </a:rPr>
              <a:t>eğitimde önemli bir yeri var. Uzun yıllardır Almanya, Avusturya gibi farklı Avrupa ülkelerinde masal anlatıcılığı projeleri yaptık, okullarda çalıştık. Bu deneyimlerin sonucunda rahatlıkla, masalların tıpkı oyun gibi çocukların vazgeçilmezi  olduğunu söyleyebiliriz. Masallar, sembolik bir dilde </a:t>
            </a:r>
            <a:r>
              <a:rPr lang="tr-TR" sz="2400" dirty="0" err="1">
                <a:latin typeface="Arial Unicode MS" pitchFamily="34" charset="-128"/>
                <a:ea typeface="Arial Unicode MS" pitchFamily="34" charset="-128"/>
                <a:cs typeface="Arial Unicode MS" pitchFamily="34" charset="-128"/>
              </a:rPr>
              <a:t>insanınen</a:t>
            </a:r>
            <a:r>
              <a:rPr lang="tr-TR" sz="2400" dirty="0">
                <a:latin typeface="Arial Unicode MS" pitchFamily="34" charset="-128"/>
                <a:ea typeface="Arial Unicode MS" pitchFamily="34" charset="-128"/>
                <a:cs typeface="Arial Unicode MS" pitchFamily="34" charset="-128"/>
              </a:rPr>
              <a:t> derin benliğinde yaşanan çatışmaları konu ediniyor. Hem çok eğlendiriyor hem de çocukların iç dünyasında var olan ve anlamlandıramadıkları çatışmaları çözmesine yardımcı oluyor. Dinleme ve buna bağlı olarak anlatma ile performans becerilerini geliştiriyor. Masal saatleri, hayal gücü eğitimi için vakit ayrılması demek. 21’inci yüzyıl eğitimi, hayal gücünün öneminin farkına varmaya başlıyor. Einstein “Mantık sizi A’dan B’ye götürür, hayal gücü her yere” der. Geleceğin bilim insanları, sanatçıları, yöneticileri, mühendisleri sınırsız hayal gücüne sahip bireylerden oluşacak.</a:t>
            </a:r>
          </a:p>
        </p:txBody>
      </p:sp>
    </p:spTree>
    <p:extLst>
      <p:ext uri="{BB962C8B-B14F-4D97-AF65-F5344CB8AC3E}">
        <p14:creationId xmlns:p14="http://schemas.microsoft.com/office/powerpoint/2010/main" xmlns="" val="161378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19707" y="335846"/>
            <a:ext cx="10431887" cy="6001643"/>
          </a:xfrm>
          <a:prstGeom prst="rect">
            <a:avLst/>
          </a:prstGeom>
        </p:spPr>
        <p:txBody>
          <a:bodyPr wrap="square">
            <a:spAutoFit/>
          </a:bodyPr>
          <a:lstStyle/>
          <a:p>
            <a:pPr fontAlgn="base"/>
            <a:r>
              <a:rPr lang="tr-TR" sz="2400" dirty="0">
                <a:latin typeface="Arial Unicode MS" pitchFamily="34" charset="-128"/>
                <a:ea typeface="Arial Unicode MS" pitchFamily="34" charset="-128"/>
                <a:cs typeface="Arial Unicode MS" pitchFamily="34" charset="-128"/>
              </a:rPr>
              <a:t>YAŞAMI CESURCA KEŞFEDİYOR</a:t>
            </a:r>
          </a:p>
          <a:p>
            <a:pPr marL="342900" indent="-342900" fontAlgn="base">
              <a:buFont typeface="Wingdings" pitchFamily="2" charset="2"/>
              <a:buChar char="v"/>
            </a:pPr>
            <a:r>
              <a:rPr lang="tr-TR" sz="2400" dirty="0" smtClean="0">
                <a:latin typeface="Arial Unicode MS" pitchFamily="34" charset="-128"/>
                <a:ea typeface="Arial Unicode MS" pitchFamily="34" charset="-128"/>
                <a:cs typeface="Arial Unicode MS" pitchFamily="34" charset="-128"/>
              </a:rPr>
              <a:t>Masallar </a:t>
            </a:r>
            <a:r>
              <a:rPr lang="tr-TR" sz="2400" dirty="0">
                <a:latin typeface="Arial Unicode MS" pitchFamily="34" charset="-128"/>
                <a:ea typeface="Arial Unicode MS" pitchFamily="34" charset="-128"/>
                <a:cs typeface="Arial Unicode MS" pitchFamily="34" charset="-128"/>
              </a:rPr>
              <a:t>güvenli bir sığınak. Çocuk hayatı cesurca keşfediyor. 'Semboller aracılığıyla hayatın karanlık ve zorlayıcı yanlarıyla karşılaşmayı ve mücadele etmeyi öğreniyor.</a:t>
            </a:r>
          </a:p>
          <a:p>
            <a:pPr marL="342900" indent="-342900" fontAlgn="base">
              <a:buFont typeface="Wingdings" pitchFamily="2" charset="2"/>
              <a:buChar char="v"/>
            </a:pPr>
            <a:r>
              <a:rPr lang="tr-TR" sz="2400" dirty="0" smtClean="0">
                <a:latin typeface="Arial Unicode MS" pitchFamily="34" charset="-128"/>
                <a:ea typeface="Arial Unicode MS" pitchFamily="34" charset="-128"/>
                <a:cs typeface="Arial Unicode MS" pitchFamily="34" charset="-128"/>
              </a:rPr>
              <a:t>Dinleme </a:t>
            </a:r>
            <a:r>
              <a:rPr lang="tr-TR" sz="2400" dirty="0">
                <a:latin typeface="Arial Unicode MS" pitchFamily="34" charset="-128"/>
                <a:ea typeface="Arial Unicode MS" pitchFamily="34" charset="-128"/>
                <a:cs typeface="Arial Unicode MS" pitchFamily="34" charset="-128"/>
              </a:rPr>
              <a:t>becerisi kazanıyor. Okullardaki anadili eğitiminin önemli ayaklarından ‘dinleme alanı’, bu sayede zengin ve eğlenceli oluyor.</a:t>
            </a:r>
          </a:p>
          <a:p>
            <a:pPr marL="342900" indent="-342900" fontAlgn="base">
              <a:buFont typeface="Wingdings" pitchFamily="2" charset="2"/>
              <a:buChar char="v"/>
            </a:pPr>
            <a:r>
              <a:rPr lang="tr-TR" sz="2400" dirty="0" smtClean="0">
                <a:latin typeface="Arial Unicode MS" pitchFamily="34" charset="-128"/>
                <a:ea typeface="Arial Unicode MS" pitchFamily="34" charset="-128"/>
                <a:cs typeface="Arial Unicode MS" pitchFamily="34" charset="-128"/>
              </a:rPr>
              <a:t>Aktif </a:t>
            </a:r>
            <a:r>
              <a:rPr lang="tr-TR" sz="2400" dirty="0">
                <a:latin typeface="Arial Unicode MS" pitchFamily="34" charset="-128"/>
                <a:ea typeface="Arial Unicode MS" pitchFamily="34" charset="-128"/>
                <a:cs typeface="Arial Unicode MS" pitchFamily="34" charset="-128"/>
              </a:rPr>
              <a:t>dinleyen çocuklar deyimleri, atasözlerini, betimlemeleri, farklı kelime öbeklerini öğreniyor ve bir süre sonra günlük konuşma dilinde kullanıyor.</a:t>
            </a:r>
          </a:p>
          <a:p>
            <a:pPr marL="342900" indent="-342900" fontAlgn="base">
              <a:buFont typeface="Wingdings" pitchFamily="2" charset="2"/>
              <a:buChar char="v"/>
            </a:pPr>
            <a:r>
              <a:rPr lang="tr-TR" sz="2400" dirty="0" smtClean="0">
                <a:latin typeface="Arial Unicode MS" pitchFamily="34" charset="-128"/>
                <a:ea typeface="Arial Unicode MS" pitchFamily="34" charset="-128"/>
                <a:cs typeface="Arial Unicode MS" pitchFamily="34" charset="-128"/>
              </a:rPr>
              <a:t>Sözel </a:t>
            </a:r>
            <a:r>
              <a:rPr lang="tr-TR" sz="2400" dirty="0">
                <a:latin typeface="Arial Unicode MS" pitchFamily="34" charset="-128"/>
                <a:ea typeface="Arial Unicode MS" pitchFamily="34" charset="-128"/>
                <a:cs typeface="Arial Unicode MS" pitchFamily="34" charset="-128"/>
              </a:rPr>
              <a:t>olarak kendini iyi ve istediği gibi ifade eden çocuk bunu yazılı dile daha kolay transfer ediyor. Dolayısıyla yazma becerisi gelişiyor.</a:t>
            </a:r>
          </a:p>
          <a:p>
            <a:pPr marL="342900" indent="-342900" fontAlgn="base">
              <a:buFont typeface="Wingdings" pitchFamily="2" charset="2"/>
              <a:buChar char="v"/>
            </a:pPr>
            <a:r>
              <a:rPr lang="tr-TR" sz="2400" dirty="0" smtClean="0">
                <a:latin typeface="Arial Unicode MS" pitchFamily="34" charset="-128"/>
                <a:ea typeface="Arial Unicode MS" pitchFamily="34" charset="-128"/>
                <a:cs typeface="Arial Unicode MS" pitchFamily="34" charset="-128"/>
              </a:rPr>
              <a:t>Yabancı </a:t>
            </a:r>
            <a:r>
              <a:rPr lang="tr-TR" sz="2400" dirty="0">
                <a:latin typeface="Arial Unicode MS" pitchFamily="34" charset="-128"/>
                <a:ea typeface="Arial Unicode MS" pitchFamily="34" charset="-128"/>
                <a:cs typeface="Arial Unicode MS" pitchFamily="34" charset="-128"/>
              </a:rPr>
              <a:t>dil öğretimine destek oluyor.</a:t>
            </a:r>
          </a:p>
          <a:p>
            <a:pPr marL="342900" indent="-342900" fontAlgn="base">
              <a:buFont typeface="Wingdings" pitchFamily="2" charset="2"/>
              <a:buChar char="v"/>
            </a:pPr>
            <a:r>
              <a:rPr lang="tr-TR" sz="2400" dirty="0" smtClean="0">
                <a:latin typeface="Arial Unicode MS" pitchFamily="34" charset="-128"/>
                <a:ea typeface="Arial Unicode MS" pitchFamily="34" charset="-128"/>
                <a:cs typeface="Arial Unicode MS" pitchFamily="34" charset="-128"/>
              </a:rPr>
              <a:t>Çocuklar </a:t>
            </a:r>
            <a:r>
              <a:rPr lang="tr-TR" sz="2400" dirty="0">
                <a:latin typeface="Arial Unicode MS" pitchFamily="34" charset="-128"/>
                <a:ea typeface="Arial Unicode MS" pitchFamily="34" charset="-128"/>
                <a:cs typeface="Arial Unicode MS" pitchFamily="34" charset="-128"/>
              </a:rPr>
              <a:t>sınıfta masal karakterleri aracılığıyla farklı düşünme biçimleri olduğunu fark ederek saygı duymayı öğreniyor.</a:t>
            </a:r>
          </a:p>
          <a:p>
            <a:pPr marL="342900" indent="-342900" fontAlgn="base">
              <a:buFont typeface="Wingdings" pitchFamily="2" charset="2"/>
              <a:buChar char="v"/>
            </a:pPr>
            <a:r>
              <a:rPr lang="tr-TR" sz="2400" dirty="0" smtClean="0">
                <a:latin typeface="Arial Unicode MS" pitchFamily="34" charset="-128"/>
                <a:ea typeface="Arial Unicode MS" pitchFamily="34" charset="-128"/>
                <a:cs typeface="Arial Unicode MS" pitchFamily="34" charset="-128"/>
              </a:rPr>
              <a:t>Masallar </a:t>
            </a:r>
            <a:r>
              <a:rPr lang="tr-TR" sz="2400" dirty="0">
                <a:latin typeface="Arial Unicode MS" pitchFamily="34" charset="-128"/>
                <a:ea typeface="Arial Unicode MS" pitchFamily="34" charset="-128"/>
                <a:cs typeface="Arial Unicode MS" pitchFamily="34" charset="-128"/>
              </a:rPr>
              <a:t>iyi bitiyor, yani adalet sağlanıyor. Bu, çocuklara umudu aşılıyor. Ana karakterle özdeşleşen çocuk tüm zorluklara rağmen hep bir çözüm yolu olduğunu biliyor ve problem çözme becerisi gelişiyor.</a:t>
            </a:r>
          </a:p>
        </p:txBody>
      </p:sp>
    </p:spTree>
    <p:extLst>
      <p:ext uri="{BB962C8B-B14F-4D97-AF65-F5344CB8AC3E}">
        <p14:creationId xmlns:p14="http://schemas.microsoft.com/office/powerpoint/2010/main" xmlns="" val="18050412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313904" y="818288"/>
            <a:ext cx="8890716" cy="5539978"/>
          </a:xfrm>
          <a:prstGeom prst="rect">
            <a:avLst/>
          </a:prstGeom>
        </p:spPr>
        <p:txBody>
          <a:bodyPr wrap="square">
            <a:spAutoFit/>
          </a:bodyPr>
          <a:lstStyle/>
          <a:p>
            <a:pPr algn="ctr"/>
            <a:r>
              <a:rPr lang="tr-TR" sz="2400" dirty="0" smtClean="0">
                <a:solidFill>
                  <a:srgbClr val="C00000"/>
                </a:solidFill>
                <a:latin typeface="Arial Unicode MS" pitchFamily="34" charset="-128"/>
                <a:ea typeface="Arial Unicode MS" pitchFamily="34" charset="-128"/>
                <a:cs typeface="Arial Unicode MS" pitchFamily="34" charset="-128"/>
              </a:rPr>
              <a:t>Temel Eğitimde Oyun</a:t>
            </a:r>
          </a:p>
          <a:p>
            <a:endParaRPr lang="tr-TR" sz="2400" dirty="0">
              <a:latin typeface="Arial Unicode MS" pitchFamily="34" charset="-128"/>
              <a:ea typeface="Arial Unicode MS" pitchFamily="34" charset="-128"/>
              <a:cs typeface="Arial Unicode MS" pitchFamily="34" charset="-128"/>
            </a:endParaRPr>
          </a:p>
          <a:p>
            <a:r>
              <a:rPr lang="tr-TR" sz="2400" dirty="0" smtClean="0">
                <a:latin typeface="Arial Unicode MS" pitchFamily="34" charset="-128"/>
                <a:ea typeface="Arial Unicode MS" pitchFamily="34" charset="-128"/>
                <a:cs typeface="Arial Unicode MS" pitchFamily="34" charset="-128"/>
              </a:rPr>
              <a:t>Tüm </a:t>
            </a:r>
            <a:r>
              <a:rPr lang="tr-TR" sz="2400" dirty="0">
                <a:latin typeface="Arial Unicode MS" pitchFamily="34" charset="-128"/>
                <a:ea typeface="Arial Unicode MS" pitchFamily="34" charset="-128"/>
                <a:cs typeface="Arial Unicode MS" pitchFamily="34" charset="-128"/>
              </a:rPr>
              <a:t>dünyada temel eğitimin vazgeçilmez bir unsuru olan oyunla eğitim; öğretmenlerin, eğitimin hedeflerine ulaşması için kullandıkları araçlardan sadece bir tanesi, doğru kullanıldığında belki de en etkilisidir. Günümüzde oyunla eğitim yetişmekte olan nesillerin temel kaynağı olan insanın fiziksel, </a:t>
            </a:r>
            <a:r>
              <a:rPr lang="tr-TR" sz="2400" dirty="0" err="1">
                <a:latin typeface="Arial Unicode MS" pitchFamily="34" charset="-128"/>
                <a:ea typeface="Arial Unicode MS" pitchFamily="34" charset="-128"/>
                <a:cs typeface="Arial Unicode MS" pitchFamily="34" charset="-128"/>
              </a:rPr>
              <a:t>zihinsel,duygusal</a:t>
            </a:r>
            <a:r>
              <a:rPr lang="tr-TR" sz="2400" dirty="0">
                <a:latin typeface="Arial Unicode MS" pitchFamily="34" charset="-128"/>
                <a:ea typeface="Arial Unicode MS" pitchFamily="34" charset="-128"/>
                <a:cs typeface="Arial Unicode MS" pitchFamily="34" charset="-128"/>
              </a:rPr>
              <a:t> ve sosyal gelişimini amaç edinen, genel eğitimin tamamlayıcısı ve ayrılmaz bir parçası olarak görülen bilinçli ve planlı faaliyetlerdir . Oyun, bir yandan çocuğun fiziksel ve zihinsel yapısını geliştirirken, diğer yandan da onun nesneler dünyasıyla ilişki kurmasını, özgürlük ve bireysellik kazanmasını sağlayan daha sonra da toplumsallaşmasına büyük ölçüde yardımcı olan çok önemli bir etkinliktir. </a:t>
            </a:r>
            <a:endParaRPr lang="tr-TR" sz="2400" dirty="0" smtClean="0">
              <a:latin typeface="Arial Unicode MS" pitchFamily="34" charset="-128"/>
              <a:ea typeface="Arial Unicode MS" pitchFamily="34" charset="-128"/>
              <a:cs typeface="Arial Unicode MS" pitchFamily="34" charset="-128"/>
            </a:endParaRPr>
          </a:p>
          <a:p>
            <a:endParaRPr lang="tr-TR" dirty="0"/>
          </a:p>
        </p:txBody>
      </p:sp>
    </p:spTree>
    <p:extLst>
      <p:ext uri="{BB962C8B-B14F-4D97-AF65-F5344CB8AC3E}">
        <p14:creationId xmlns:p14="http://schemas.microsoft.com/office/powerpoint/2010/main" xmlns="" val="36439094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96980" y="1028343"/>
            <a:ext cx="10135674" cy="4893647"/>
          </a:xfrm>
          <a:prstGeom prst="rect">
            <a:avLst/>
          </a:prstGeom>
        </p:spPr>
        <p:txBody>
          <a:bodyPr wrap="square">
            <a:spAutoFit/>
          </a:bodyPr>
          <a:lstStyle/>
          <a:p>
            <a:r>
              <a:rPr lang="tr-TR" sz="2400" dirty="0">
                <a:latin typeface="Arial Unicode MS" pitchFamily="34" charset="-128"/>
                <a:ea typeface="Arial Unicode MS" pitchFamily="34" charset="-128"/>
                <a:cs typeface="Arial Unicode MS" pitchFamily="34" charset="-128"/>
              </a:rPr>
              <a:t>Çocuğun oyun sırasında gerçek yaşama benzer ya da hayali oyun sahneleri yaratması, farklı birçok olay ve sorunu ortaya koymasını ve oyun içinde kararlar vermesini sağlar. Bu durum, çocuğun sorulara yanıt bulması için bilişsel yeteneklerini kullanmasını yeni durum ve sorular için bilişsel gelişim düzeyini artırmasını sağlar . Ayrıca oyunların birçoğu hayal ürünü olduğundan ve yaratıcı gücü zorladığından, çocukta var olan yaratıcılık becerisinin gelişimine olumlu katkı sağlayacaktır . Bu noktada planlı olmasa da bireyin yaratıcılık becerisi de gelişim gösterecektir. Çünkü yaratıcılık eski olandan hareketle yeniye ulaşmak, yeni çözüm yolları bulmak ve olaylara </a:t>
            </a:r>
            <a:r>
              <a:rPr lang="tr-TR" sz="2400" dirty="0" err="1">
                <a:latin typeface="Arial Unicode MS" pitchFamily="34" charset="-128"/>
                <a:ea typeface="Arial Unicode MS" pitchFamily="34" charset="-128"/>
                <a:cs typeface="Arial Unicode MS" pitchFamily="34" charset="-128"/>
              </a:rPr>
              <a:t>yenive</a:t>
            </a:r>
            <a:r>
              <a:rPr lang="tr-TR" sz="2400" dirty="0">
                <a:latin typeface="Arial Unicode MS" pitchFamily="34" charset="-128"/>
                <a:ea typeface="Arial Unicode MS" pitchFamily="34" charset="-128"/>
                <a:cs typeface="Arial Unicode MS" pitchFamily="34" charset="-128"/>
              </a:rPr>
              <a:t> orijinal bir gözle bakmaktır. Ayrıca oyunların amaçlı ve planlı bir şekilde tasarlanmasında bireylerde var olan yaratıcılık becerilerinin daha kolay ve sistemli bir şekilde ortaya çıkarılacağı da açıktır.</a:t>
            </a:r>
          </a:p>
        </p:txBody>
      </p:sp>
    </p:spTree>
    <p:extLst>
      <p:ext uri="{BB962C8B-B14F-4D97-AF65-F5344CB8AC3E}">
        <p14:creationId xmlns:p14="http://schemas.microsoft.com/office/powerpoint/2010/main" xmlns="" val="22075855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090649" y="2826398"/>
            <a:ext cx="8911687" cy="1280890"/>
          </a:xfrm>
        </p:spPr>
        <p:txBody>
          <a:bodyPr/>
          <a:lstStyle/>
          <a:p>
            <a:pPr algn="ctr"/>
            <a:r>
              <a:rPr lang="tr-TR" dirty="0" smtClean="0"/>
              <a:t>TEŞEKKÜRLER.</a:t>
            </a:r>
            <a:endParaRPr lang="tr-TR" dirty="0"/>
          </a:p>
        </p:txBody>
      </p:sp>
    </p:spTree>
    <p:extLst>
      <p:ext uri="{BB962C8B-B14F-4D97-AF65-F5344CB8AC3E}">
        <p14:creationId xmlns:p14="http://schemas.microsoft.com/office/powerpoint/2010/main" xmlns="" val="28137987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latin typeface="Arial" panose="020B0604020202020204" pitchFamily="34" charset="0"/>
                <a:cs typeface="Arial" panose="020B0604020202020204" pitchFamily="34" charset="0"/>
              </a:rPr>
              <a:t>ZEKA OYUNU NEDİR?</a:t>
            </a:r>
            <a:endParaRPr lang="tr-TR"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normAutofit/>
          </a:bodyPr>
          <a:lstStyle/>
          <a:p>
            <a:r>
              <a:rPr lang="tr-TR" sz="2400" dirty="0">
                <a:latin typeface="Bodoni MT" pitchFamily="18" charset="0"/>
              </a:rPr>
              <a:t>Eğlenerek öğrenmeyi sağlayan zeka oyunları çocukların zihinlerini açan ve yeni şeyler öğrenmelerini sağlayan oyunlardır. </a:t>
            </a:r>
            <a:endParaRPr lang="tr-TR" sz="2400" dirty="0" smtClean="0">
              <a:latin typeface="Bodoni MT" pitchFamily="18" charset="0"/>
            </a:endParaRPr>
          </a:p>
        </p:txBody>
      </p:sp>
    </p:spTree>
    <p:extLst>
      <p:ext uri="{BB962C8B-B14F-4D97-AF65-F5344CB8AC3E}">
        <p14:creationId xmlns:p14="http://schemas.microsoft.com/office/powerpoint/2010/main" xmlns="" val="309915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AMAÇLARI</a:t>
            </a:r>
            <a:endParaRPr lang="tr-TR" dirty="0"/>
          </a:p>
        </p:txBody>
      </p:sp>
      <p:sp>
        <p:nvSpPr>
          <p:cNvPr id="3" name="İçerik Yer Tutucusu 2"/>
          <p:cNvSpPr>
            <a:spLocks noGrp="1"/>
          </p:cNvSpPr>
          <p:nvPr>
            <p:ph idx="1"/>
          </p:nvPr>
        </p:nvSpPr>
        <p:spPr/>
        <p:txBody>
          <a:bodyPr>
            <a:normAutofit/>
          </a:bodyPr>
          <a:lstStyle/>
          <a:p>
            <a:r>
              <a:rPr lang="tr-TR" sz="2400" dirty="0" smtClean="0">
                <a:latin typeface="Bodoni MT" pitchFamily="18" charset="0"/>
              </a:rPr>
              <a:t>Yetenek geliştirmenin yanında yeni yetenekler kazandırmak.</a:t>
            </a:r>
          </a:p>
          <a:p>
            <a:r>
              <a:rPr lang="tr-TR" sz="2400" dirty="0" smtClean="0">
                <a:latin typeface="Bodoni MT" pitchFamily="18" charset="0"/>
              </a:rPr>
              <a:t>Hızlı karar verme,</a:t>
            </a:r>
          </a:p>
          <a:p>
            <a:r>
              <a:rPr lang="tr-TR" sz="2400" dirty="0" smtClean="0">
                <a:latin typeface="Bodoni MT" pitchFamily="18" charset="0"/>
              </a:rPr>
              <a:t>Bir sonraki adımı düşünme,</a:t>
            </a:r>
          </a:p>
          <a:p>
            <a:r>
              <a:rPr lang="tr-TR" sz="2400" dirty="0" smtClean="0">
                <a:latin typeface="Bodoni MT" pitchFamily="18" charset="0"/>
              </a:rPr>
              <a:t>Karakter gelişimi,</a:t>
            </a:r>
          </a:p>
          <a:p>
            <a:r>
              <a:rPr lang="tr-TR" sz="2400" dirty="0" smtClean="0">
                <a:latin typeface="Bodoni MT" pitchFamily="18" charset="0"/>
              </a:rPr>
              <a:t>Planlı hareket etme,</a:t>
            </a:r>
          </a:p>
          <a:p>
            <a:r>
              <a:rPr lang="tr-TR" sz="2400" dirty="0" smtClean="0">
                <a:latin typeface="Bodoni MT" pitchFamily="18" charset="0"/>
              </a:rPr>
              <a:t>Kötü alışkanlıkların önüne geçme,</a:t>
            </a:r>
          </a:p>
          <a:p>
            <a:r>
              <a:rPr lang="tr-TR" sz="2400" dirty="0" smtClean="0">
                <a:latin typeface="Bodoni MT" pitchFamily="18" charset="0"/>
              </a:rPr>
              <a:t>Kendine olan güvenini artırma</a:t>
            </a:r>
          </a:p>
        </p:txBody>
      </p:sp>
      <p:sp>
        <p:nvSpPr>
          <p:cNvPr id="4" name="Metin kutusu 3"/>
          <p:cNvSpPr txBox="1"/>
          <p:nvPr/>
        </p:nvSpPr>
        <p:spPr>
          <a:xfrm>
            <a:off x="5964572" y="5343787"/>
            <a:ext cx="4360489" cy="369332"/>
          </a:xfrm>
          <a:prstGeom prst="rect">
            <a:avLst/>
          </a:prstGeom>
          <a:noFill/>
        </p:spPr>
        <p:txBody>
          <a:bodyPr wrap="none" rtlCol="0">
            <a:spAutoFit/>
          </a:bodyPr>
          <a:lstStyle/>
          <a:p>
            <a:r>
              <a:rPr lang="tr-TR" dirty="0" smtClean="0"/>
              <a:t>BECERİLERİNİ GELİŞTİRMEYİ AMAÇLAR.</a:t>
            </a:r>
            <a:endParaRPr lang="tr-TR" dirty="0"/>
          </a:p>
        </p:txBody>
      </p:sp>
    </p:spTree>
    <p:extLst>
      <p:ext uri="{BB962C8B-B14F-4D97-AF65-F5344CB8AC3E}">
        <p14:creationId xmlns:p14="http://schemas.microsoft.com/office/powerpoint/2010/main" xmlns="" val="3087615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ZEKA OYUNLARININ FAYDALARI</a:t>
            </a:r>
            <a:endParaRPr lang="tr-TR" dirty="0"/>
          </a:p>
        </p:txBody>
      </p:sp>
      <p:sp>
        <p:nvSpPr>
          <p:cNvPr id="3" name="İçerik Yer Tutucusu 2"/>
          <p:cNvSpPr>
            <a:spLocks noGrp="1"/>
          </p:cNvSpPr>
          <p:nvPr>
            <p:ph idx="1"/>
          </p:nvPr>
        </p:nvSpPr>
        <p:spPr>
          <a:xfrm>
            <a:off x="2331634" y="1682839"/>
            <a:ext cx="8915400" cy="3777622"/>
          </a:xfrm>
        </p:spPr>
        <p:txBody>
          <a:bodyPr>
            <a:normAutofit fontScale="70000" lnSpcReduction="20000"/>
          </a:bodyPr>
          <a:lstStyle/>
          <a:p>
            <a:pPr marL="0" indent="0">
              <a:buNone/>
            </a:pPr>
            <a:r>
              <a:rPr lang="tr-TR" sz="2800" dirty="0">
                <a:latin typeface="Bodoni MT" pitchFamily="18" charset="0"/>
              </a:rPr>
              <a:t>– Zekayı aktif tutarak öğrenmeyi kolaylaştırır.</a:t>
            </a:r>
            <a:br>
              <a:rPr lang="tr-TR" sz="2800" dirty="0">
                <a:latin typeface="Bodoni MT" pitchFamily="18" charset="0"/>
              </a:rPr>
            </a:br>
            <a:r>
              <a:rPr lang="tr-TR" sz="2800" dirty="0">
                <a:latin typeface="Bodoni MT" pitchFamily="18" charset="0"/>
              </a:rPr>
              <a:t>– Planlı hareket etme becerisi kazandırır.</a:t>
            </a:r>
            <a:br>
              <a:rPr lang="tr-TR" sz="2800" dirty="0">
                <a:latin typeface="Bodoni MT" pitchFamily="18" charset="0"/>
              </a:rPr>
            </a:br>
            <a:r>
              <a:rPr lang="tr-TR" sz="2800" dirty="0">
                <a:latin typeface="Bodoni MT" pitchFamily="18" charset="0"/>
              </a:rPr>
              <a:t>– Öngörüyü güçlendirir.</a:t>
            </a:r>
            <a:br>
              <a:rPr lang="tr-TR" sz="2800" dirty="0">
                <a:latin typeface="Bodoni MT" pitchFamily="18" charset="0"/>
              </a:rPr>
            </a:br>
            <a:r>
              <a:rPr lang="tr-TR" sz="2800" dirty="0">
                <a:latin typeface="Bodoni MT" pitchFamily="18" charset="0"/>
              </a:rPr>
              <a:t>– Yeni yetenekler edinmeyi sağlar.</a:t>
            </a:r>
            <a:br>
              <a:rPr lang="tr-TR" sz="2800" dirty="0">
                <a:latin typeface="Bodoni MT" pitchFamily="18" charset="0"/>
              </a:rPr>
            </a:br>
            <a:r>
              <a:rPr lang="tr-TR" sz="2800" dirty="0">
                <a:latin typeface="Bodoni MT" pitchFamily="18" charset="0"/>
              </a:rPr>
              <a:t>– Unutkanlığa iyi gelir.</a:t>
            </a:r>
            <a:br>
              <a:rPr lang="tr-TR" sz="2800" dirty="0">
                <a:latin typeface="Bodoni MT" pitchFamily="18" charset="0"/>
              </a:rPr>
            </a:br>
            <a:r>
              <a:rPr lang="tr-TR" sz="2800" dirty="0">
                <a:latin typeface="Bodoni MT" pitchFamily="18" charset="0"/>
              </a:rPr>
              <a:t>– Konsantrasyonu yükseltir.</a:t>
            </a:r>
            <a:br>
              <a:rPr lang="tr-TR" sz="2800" dirty="0">
                <a:latin typeface="Bodoni MT" pitchFamily="18" charset="0"/>
              </a:rPr>
            </a:br>
            <a:r>
              <a:rPr lang="tr-TR" sz="2800" dirty="0">
                <a:latin typeface="Bodoni MT" pitchFamily="18" charset="0"/>
              </a:rPr>
              <a:t>– Çözüm üretme ve çok yönlü düşünme yeteneğini geliştirir.</a:t>
            </a:r>
            <a:br>
              <a:rPr lang="tr-TR" sz="2800" dirty="0">
                <a:latin typeface="Bodoni MT" pitchFamily="18" charset="0"/>
              </a:rPr>
            </a:br>
            <a:r>
              <a:rPr lang="tr-TR" sz="2800" dirty="0">
                <a:latin typeface="Bodoni MT" pitchFamily="18" charset="0"/>
              </a:rPr>
              <a:t>– Yeteneklerin sınırını tanımayı sağlar.</a:t>
            </a:r>
            <a:br>
              <a:rPr lang="tr-TR" sz="2800" dirty="0">
                <a:latin typeface="Bodoni MT" pitchFamily="18" charset="0"/>
              </a:rPr>
            </a:br>
            <a:r>
              <a:rPr lang="tr-TR" sz="2800" dirty="0">
                <a:latin typeface="Bodoni MT" pitchFamily="18" charset="0"/>
              </a:rPr>
              <a:t>– Araştırmacı yeteneğini geliştirir.</a:t>
            </a:r>
            <a:br>
              <a:rPr lang="tr-TR" sz="2800" dirty="0">
                <a:latin typeface="Bodoni MT" pitchFamily="18" charset="0"/>
              </a:rPr>
            </a:br>
            <a:r>
              <a:rPr lang="tr-TR" sz="2800" dirty="0">
                <a:latin typeface="Bodoni MT" pitchFamily="18" charset="0"/>
              </a:rPr>
              <a:t>– Ezbercilikten uzaklaştırarak araştırmacı bir kişilik kazandırır.</a:t>
            </a:r>
            <a:br>
              <a:rPr lang="tr-TR" sz="2800" dirty="0">
                <a:latin typeface="Bodoni MT" pitchFamily="18" charset="0"/>
              </a:rPr>
            </a:br>
            <a:r>
              <a:rPr lang="tr-TR" sz="2800" dirty="0">
                <a:latin typeface="Bodoni MT" pitchFamily="18" charset="0"/>
              </a:rPr>
              <a:t>– Başarısızlıklarda yılmamayı ve tekrar denemeyi öğretir.</a:t>
            </a:r>
            <a:br>
              <a:rPr lang="tr-TR" sz="2800" dirty="0">
                <a:latin typeface="Bodoni MT" pitchFamily="18" charset="0"/>
              </a:rPr>
            </a:br>
            <a:r>
              <a:rPr lang="tr-TR" sz="2800" dirty="0">
                <a:latin typeface="Bodoni MT" pitchFamily="18" charset="0"/>
              </a:rPr>
              <a:t>– Kuralları anlamayı ve öğrenmeyi sağlar.</a:t>
            </a:r>
            <a:br>
              <a:rPr lang="tr-TR" sz="2800" dirty="0">
                <a:latin typeface="Bodoni MT" pitchFamily="18" charset="0"/>
              </a:rPr>
            </a:br>
            <a:r>
              <a:rPr lang="tr-TR" sz="2800" dirty="0">
                <a:latin typeface="Bodoni MT" pitchFamily="18" charset="0"/>
              </a:rPr>
              <a:t>– Sistemli düşünme alışkanlığını kazandırır.</a:t>
            </a:r>
            <a:br>
              <a:rPr lang="tr-TR" sz="2800" dirty="0">
                <a:latin typeface="Bodoni MT" pitchFamily="18" charset="0"/>
              </a:rPr>
            </a:br>
            <a:r>
              <a:rPr lang="tr-TR" sz="2800" dirty="0">
                <a:latin typeface="Bodoni MT" pitchFamily="18" charset="0"/>
              </a:rPr>
              <a:t>– Boş vakitlerin hem eğlenme hem de öğrenme ile geçmesini sağlar.</a:t>
            </a:r>
          </a:p>
          <a:p>
            <a:pPr marL="0" indent="0">
              <a:buNone/>
            </a:pPr>
            <a:endParaRPr lang="tr-TR" dirty="0"/>
          </a:p>
        </p:txBody>
      </p:sp>
    </p:spTree>
    <p:extLst>
      <p:ext uri="{BB962C8B-B14F-4D97-AF65-F5344CB8AC3E}">
        <p14:creationId xmlns:p14="http://schemas.microsoft.com/office/powerpoint/2010/main" xmlns="" val="42729965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5" y="624110"/>
            <a:ext cx="8911687" cy="667795"/>
          </a:xfrm>
        </p:spPr>
        <p:txBody>
          <a:bodyPr/>
          <a:lstStyle/>
          <a:p>
            <a:r>
              <a:rPr lang="tr-TR" dirty="0" smtClean="0"/>
              <a:t>ZEKA OYUNLARI</a:t>
            </a:r>
            <a:endParaRPr lang="tr-TR" dirty="0"/>
          </a:p>
        </p:txBody>
      </p:sp>
      <p:sp>
        <p:nvSpPr>
          <p:cNvPr id="3" name="İçerik Yer Tutucusu 2"/>
          <p:cNvSpPr>
            <a:spLocks noGrp="1"/>
          </p:cNvSpPr>
          <p:nvPr>
            <p:ph idx="1"/>
          </p:nvPr>
        </p:nvSpPr>
        <p:spPr>
          <a:xfrm>
            <a:off x="2589212" y="1291905"/>
            <a:ext cx="8915400" cy="4619317"/>
          </a:xfrm>
        </p:spPr>
        <p:txBody>
          <a:bodyPr/>
          <a:lstStyle/>
          <a:p>
            <a:r>
              <a:rPr lang="tr-TR" dirty="0" smtClean="0"/>
              <a:t>Mangala</a:t>
            </a:r>
          </a:p>
          <a:p>
            <a:r>
              <a:rPr lang="tr-TR" dirty="0" smtClean="0"/>
              <a:t>Koridor</a:t>
            </a:r>
          </a:p>
          <a:p>
            <a:r>
              <a:rPr lang="tr-TR" dirty="0" smtClean="0"/>
              <a:t>Dokuztaş</a:t>
            </a:r>
          </a:p>
          <a:p>
            <a:r>
              <a:rPr lang="tr-TR" dirty="0" err="1" smtClean="0"/>
              <a:t>Tangram</a:t>
            </a:r>
            <a:endParaRPr lang="tr-TR" dirty="0" smtClean="0"/>
          </a:p>
          <a:p>
            <a:r>
              <a:rPr lang="tr-TR" dirty="0" err="1" smtClean="0"/>
              <a:t>Sudoku</a:t>
            </a:r>
            <a:endParaRPr lang="tr-TR" dirty="0" smtClean="0"/>
          </a:p>
          <a:p>
            <a:r>
              <a:rPr lang="tr-TR" dirty="0" err="1" smtClean="0"/>
              <a:t>Jenga</a:t>
            </a:r>
            <a:endParaRPr lang="tr-TR" dirty="0" smtClean="0"/>
          </a:p>
          <a:p>
            <a:r>
              <a:rPr lang="tr-TR" dirty="0" smtClean="0"/>
              <a:t>Kelime tamamlama</a:t>
            </a:r>
          </a:p>
          <a:p>
            <a:r>
              <a:rPr lang="tr-TR" dirty="0" smtClean="0"/>
              <a:t>Denge</a:t>
            </a:r>
          </a:p>
          <a:p>
            <a:r>
              <a:rPr lang="tr-TR" dirty="0" smtClean="0"/>
              <a:t>Farkı bul</a:t>
            </a:r>
          </a:p>
          <a:p>
            <a:r>
              <a:rPr lang="tr-TR" dirty="0" smtClean="0"/>
              <a:t>Haydi anlat</a:t>
            </a:r>
          </a:p>
          <a:p>
            <a:r>
              <a:rPr lang="tr-TR" dirty="0" smtClean="0"/>
              <a:t>Satranç </a:t>
            </a:r>
            <a:endParaRPr lang="tr-TR" dirty="0"/>
          </a:p>
        </p:txBody>
      </p:sp>
    </p:spTree>
    <p:extLst>
      <p:ext uri="{BB962C8B-B14F-4D97-AF65-F5344CB8AC3E}">
        <p14:creationId xmlns:p14="http://schemas.microsoft.com/office/powerpoint/2010/main" xmlns="" val="1488036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46263" y="133350"/>
            <a:ext cx="8504237" cy="65960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360081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70075" y="358775"/>
            <a:ext cx="8456613" cy="6145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829062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14513" y="209550"/>
            <a:ext cx="8566150" cy="6443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713983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14513" y="209550"/>
            <a:ext cx="8566150" cy="6443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60045144"/>
      </p:ext>
    </p:extLst>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4F34B87B-9C7A-41AE-A6CB-48536223DFFD}"/>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32</TotalTime>
  <Words>509</Words>
  <PresentationFormat>Özel</PresentationFormat>
  <Paragraphs>43</Paragraphs>
  <Slides>16</Slides>
  <Notes>0</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Duman</vt:lpstr>
      <vt:lpstr>TEMEL EĞİTİMDE  ZEKA OYUNLARI, STEMUYGULAMALARI,  MASAL ANLATICILIĞI  VE  OYUN</vt:lpstr>
      <vt:lpstr>ZEKA OYUNU NEDİR?</vt:lpstr>
      <vt:lpstr>AMAÇLARI</vt:lpstr>
      <vt:lpstr>ZEKA OYUNLARININ FAYDALARI</vt:lpstr>
      <vt:lpstr>ZEKA OYUNLARI</vt:lpstr>
      <vt:lpstr>Slayt 6</vt:lpstr>
      <vt:lpstr>Slayt 7</vt:lpstr>
      <vt:lpstr>Slayt 8</vt:lpstr>
      <vt:lpstr>Slayt 9</vt:lpstr>
      <vt:lpstr>Slayt 10</vt:lpstr>
      <vt:lpstr>Slayt 11</vt:lpstr>
      <vt:lpstr>Slayt 12</vt:lpstr>
      <vt:lpstr>Slayt 13</vt:lpstr>
      <vt:lpstr>Slayt 14</vt:lpstr>
      <vt:lpstr>Slayt 15</vt:lpstr>
      <vt:lpstr>TEŞEKKÜRLER.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2019-06-19T18:13:17Z</dcterms:created>
  <dcterms:modified xsi:type="dcterms:W3CDTF">2019-06-24T13:23:41Z</dcterms:modified>
  <cp:category>https://www.sorubak.com</cp:category>
</cp:coreProperties>
</file>