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73" autoAdjust="0"/>
    <p:restoredTop sz="94729" autoAdjust="0"/>
  </p:normalViewPr>
  <p:slideViewPr>
    <p:cSldViewPr>
      <p:cViewPr varScale="1">
        <p:scale>
          <a:sx n="110" d="100"/>
          <a:sy n="110" d="100"/>
        </p:scale>
        <p:origin x="-1644"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A6055D-4599-4692-9E41-0E54705FC019}" type="datetimeFigureOut">
              <a:rPr lang="tr-TR" smtClean="0"/>
              <a:pPr/>
              <a:t>22/06/2019</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282CF2-90CA-4FC1-A6FF-768953A0671E}" type="slidenum">
              <a:rPr lang="tr-TR" smtClean="0"/>
              <a:pPr/>
              <a:t>‹#›</a:t>
            </a:fld>
            <a:endParaRPr lang="tr-TR"/>
          </a:p>
        </p:txBody>
      </p:sp>
    </p:spTree>
    <p:extLst>
      <p:ext uri="{BB962C8B-B14F-4D97-AF65-F5344CB8AC3E}">
        <p14:creationId xmlns:p14="http://schemas.microsoft.com/office/powerpoint/2010/main" xmlns="" val="3572618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smtClean="0">
                <a:solidFill>
                  <a:schemeClr val="tx1"/>
                </a:solidFill>
                <a:latin typeface="+mn-lt"/>
                <a:ea typeface="+mn-ea"/>
                <a:cs typeface="+mn-cs"/>
              </a:rPr>
              <a:t>https://www.sorubak.com</a:t>
            </a:r>
            <a:endParaRPr lang="tr-TR" dirty="0"/>
          </a:p>
        </p:txBody>
      </p:sp>
      <p:sp>
        <p:nvSpPr>
          <p:cNvPr id="4" name="Slayt Numarası Yer Tutucusu 3"/>
          <p:cNvSpPr>
            <a:spLocks noGrp="1"/>
          </p:cNvSpPr>
          <p:nvPr>
            <p:ph type="sldNum" sz="quarter" idx="10"/>
          </p:nvPr>
        </p:nvSpPr>
        <p:spPr/>
        <p:txBody>
          <a:bodyPr/>
          <a:lstStyle/>
          <a:p>
            <a:fld id="{F5282CF2-90CA-4FC1-A6FF-768953A0671E}" type="slidenum">
              <a:rPr lang="tr-TR" smtClean="0"/>
              <a:pPr/>
              <a:t>15</a:t>
            </a:fld>
            <a:endParaRPr lang="tr-TR"/>
          </a:p>
        </p:txBody>
      </p:sp>
    </p:spTree>
    <p:extLst>
      <p:ext uri="{BB962C8B-B14F-4D97-AF65-F5344CB8AC3E}">
        <p14:creationId xmlns:p14="http://schemas.microsoft.com/office/powerpoint/2010/main" xmlns="" val="29811135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2AB90E65-66F4-4BF0-A819-AD035D20AD97}" type="datetimeFigureOut">
              <a:rPr lang="tr-TR" smtClean="0"/>
              <a:pPr/>
              <a:t>22/06/2019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p14="http://schemas.microsoft.com/office/powerpoint/2010/main" xmlns="" val="2013663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AB90E65-66F4-4BF0-A819-AD035D20AD97}" type="datetimeFigureOut">
              <a:rPr lang="tr-TR" smtClean="0"/>
              <a:pPr/>
              <a:t>22/06/2019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p14="http://schemas.microsoft.com/office/powerpoint/2010/main" xmlns="" val="39187990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AB90E65-66F4-4BF0-A819-AD035D20AD97}" type="datetimeFigureOut">
              <a:rPr lang="tr-TR" smtClean="0"/>
              <a:pPr/>
              <a:t>22/06/2019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p14="http://schemas.microsoft.com/office/powerpoint/2010/main" xmlns="" val="1317382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AB90E65-66F4-4BF0-A819-AD035D20AD97}" type="datetimeFigureOut">
              <a:rPr lang="tr-TR" smtClean="0"/>
              <a:pPr/>
              <a:t>22/06/2019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p14="http://schemas.microsoft.com/office/powerpoint/2010/main" xmlns="" val="1483514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2AB90E65-66F4-4BF0-A819-AD035D20AD97}" type="datetimeFigureOut">
              <a:rPr lang="tr-TR" smtClean="0"/>
              <a:pPr/>
              <a:t>22/06/2019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p14="http://schemas.microsoft.com/office/powerpoint/2010/main" xmlns="" val="2758920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2AB90E65-66F4-4BF0-A819-AD035D20AD97}" type="datetimeFigureOut">
              <a:rPr lang="tr-TR" smtClean="0"/>
              <a:pPr/>
              <a:t>22/06/2019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p14="http://schemas.microsoft.com/office/powerpoint/2010/main" xmlns="" val="2805832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2AB90E65-66F4-4BF0-A819-AD035D20AD97}" type="datetimeFigureOut">
              <a:rPr lang="tr-TR" smtClean="0"/>
              <a:pPr/>
              <a:t>22/06/2019</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p14="http://schemas.microsoft.com/office/powerpoint/2010/main" xmlns="" val="3418273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2AB90E65-66F4-4BF0-A819-AD035D20AD97}" type="datetimeFigureOut">
              <a:rPr lang="tr-TR" smtClean="0"/>
              <a:pPr/>
              <a:t>22/06/2019</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p14="http://schemas.microsoft.com/office/powerpoint/2010/main" xmlns="" val="26429887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2AB90E65-66F4-4BF0-A819-AD035D20AD97}" type="datetimeFigureOut">
              <a:rPr lang="tr-TR" smtClean="0"/>
              <a:pPr/>
              <a:t>22/06/2019</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p14="http://schemas.microsoft.com/office/powerpoint/2010/main" xmlns="" val="31740582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2AB90E65-66F4-4BF0-A819-AD035D20AD97}" type="datetimeFigureOut">
              <a:rPr lang="tr-TR" smtClean="0"/>
              <a:pPr/>
              <a:t>22/06/2019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p14="http://schemas.microsoft.com/office/powerpoint/2010/main" xmlns="" val="15617818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2AB90E65-66F4-4BF0-A819-AD035D20AD97}" type="datetimeFigureOut">
              <a:rPr lang="tr-TR" smtClean="0"/>
              <a:pPr/>
              <a:t>22/06/2019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p14="http://schemas.microsoft.com/office/powerpoint/2010/main" xmlns="" val="35686794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B90E65-66F4-4BF0-A819-AD035D20AD97}" type="datetimeFigureOut">
              <a:rPr lang="tr-TR" smtClean="0"/>
              <a:pPr/>
              <a:t>22/06/2019</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3CEB5E-F203-4F70-AF0D-21CA9DA3924C}" type="slidenum">
              <a:rPr lang="tr-TR" smtClean="0"/>
              <a:pPr/>
              <a:t>‹#›</a:t>
            </a:fld>
            <a:endParaRPr lang="tr-TR"/>
          </a:p>
        </p:txBody>
      </p:sp>
    </p:spTree>
    <p:extLst>
      <p:ext uri="{BB962C8B-B14F-4D97-AF65-F5344CB8AC3E}">
        <p14:creationId xmlns:p14="http://schemas.microsoft.com/office/powerpoint/2010/main" xmlns="" val="9678489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9552" y="404664"/>
            <a:ext cx="7772400" cy="1470025"/>
          </a:xfrm>
        </p:spPr>
        <p:txBody>
          <a:bodyPr>
            <a:normAutofit fontScale="90000"/>
          </a:bodyPr>
          <a:lstStyle/>
          <a:p>
            <a:r>
              <a:rPr lang="tr-TR" sz="4900" b="1" dirty="0"/>
              <a:t>ŞİNASİ İLKOKULU</a:t>
            </a:r>
            <a:br>
              <a:rPr lang="tr-TR" sz="4900" b="1" dirty="0"/>
            </a:br>
            <a:r>
              <a:rPr lang="tr-TR" sz="4900" b="1" dirty="0"/>
              <a:t>2019 YAZ SEMİNERİ</a:t>
            </a:r>
            <a:r>
              <a:rPr lang="tr-TR" b="1" dirty="0"/>
              <a:t/>
            </a:r>
            <a:br>
              <a:rPr lang="tr-TR" b="1" dirty="0"/>
            </a:br>
            <a:endParaRPr lang="tr-TR" dirty="0"/>
          </a:p>
        </p:txBody>
      </p:sp>
      <p:sp>
        <p:nvSpPr>
          <p:cNvPr id="3" name="Alt Başlık 2"/>
          <p:cNvSpPr>
            <a:spLocks noGrp="1"/>
          </p:cNvSpPr>
          <p:nvPr>
            <p:ph type="subTitle" idx="1"/>
          </p:nvPr>
        </p:nvSpPr>
        <p:spPr>
          <a:xfrm>
            <a:off x="1331640" y="2204864"/>
            <a:ext cx="6912768" cy="3312368"/>
          </a:xfrm>
        </p:spPr>
        <p:txBody>
          <a:bodyPr>
            <a:normAutofit fontScale="92500" lnSpcReduction="10000"/>
          </a:bodyPr>
          <a:lstStyle/>
          <a:p>
            <a:r>
              <a:rPr lang="tr-TR" b="1" dirty="0">
                <a:solidFill>
                  <a:schemeClr val="tx1"/>
                </a:solidFill>
              </a:rPr>
              <a:t> </a:t>
            </a:r>
            <a:r>
              <a:rPr lang="tr-TR" b="1" dirty="0">
                <a:solidFill>
                  <a:srgbClr val="FF0000"/>
                </a:solidFill>
              </a:rPr>
              <a:t>ZEKA OYUNLARI NEDİR?</a:t>
            </a:r>
          </a:p>
          <a:p>
            <a:r>
              <a:rPr lang="tr-TR" b="1" dirty="0">
                <a:solidFill>
                  <a:schemeClr val="tx1"/>
                </a:solidFill>
              </a:rPr>
              <a:t>       Zekayı kavram, ilke, algı ve yönergeleri kullanarak soyut ya da somut nesneler arası ilişki ya da ilişkileri kavrayabilme, analiz yapabilme, akıl yürütme ve bu becerileri belli bir amaca ulaşmak için kullanma olarak tanımlayabiliriz. </a:t>
            </a:r>
          </a:p>
        </p:txBody>
      </p:sp>
    </p:spTree>
    <p:extLst>
      <p:ext uri="{BB962C8B-B14F-4D97-AF65-F5344CB8AC3E}">
        <p14:creationId xmlns:p14="http://schemas.microsoft.com/office/powerpoint/2010/main" xmlns="" val="9408498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2656"/>
            <a:ext cx="8229600" cy="6048672"/>
          </a:xfrm>
        </p:spPr>
        <p:txBody>
          <a:bodyPr>
            <a:normAutofit fontScale="85000" lnSpcReduction="10000"/>
          </a:bodyPr>
          <a:lstStyle/>
          <a:p>
            <a:r>
              <a:rPr lang="tr-TR" b="1" dirty="0">
                <a:solidFill>
                  <a:srgbClr val="FF0000"/>
                </a:solidFill>
              </a:rPr>
              <a:t>STEM Nedir?</a:t>
            </a:r>
            <a:endParaRPr lang="tr-TR" dirty="0">
              <a:solidFill>
                <a:srgbClr val="FF0000"/>
              </a:solidFill>
            </a:endParaRPr>
          </a:p>
          <a:p>
            <a:r>
              <a:rPr lang="tr-TR" dirty="0"/>
              <a:t>        STEM eğitimi, fen (</a:t>
            </a:r>
            <a:r>
              <a:rPr lang="tr-TR" dirty="0" err="1"/>
              <a:t>science</a:t>
            </a:r>
            <a:r>
              <a:rPr lang="tr-TR" dirty="0"/>
              <a:t>), teknoloji (</a:t>
            </a:r>
            <a:r>
              <a:rPr lang="tr-TR" dirty="0" err="1"/>
              <a:t>technology</a:t>
            </a:r>
            <a:r>
              <a:rPr lang="tr-TR" dirty="0"/>
              <a:t>), mühendislik (</a:t>
            </a:r>
            <a:r>
              <a:rPr lang="tr-TR" dirty="0" err="1"/>
              <a:t>engineering</a:t>
            </a:r>
            <a:r>
              <a:rPr lang="tr-TR" dirty="0"/>
              <a:t>) ve matematik (</a:t>
            </a:r>
            <a:r>
              <a:rPr lang="tr-TR" dirty="0" err="1"/>
              <a:t>mathematics</a:t>
            </a:r>
            <a:r>
              <a:rPr lang="tr-TR" dirty="0"/>
              <a:t>) gibi </a:t>
            </a:r>
            <a:r>
              <a:rPr lang="tr-TR" b="1" dirty="0"/>
              <a:t>dört önemli disiplinin</a:t>
            </a:r>
            <a:r>
              <a:rPr lang="tr-TR" dirty="0"/>
              <a:t> bir araya getirilmesiyle oluşturulan bir öğretim modeli olarak tanımlanıyor.</a:t>
            </a:r>
          </a:p>
          <a:p>
            <a:r>
              <a:rPr lang="tr-TR" dirty="0"/>
              <a:t> </a:t>
            </a:r>
          </a:p>
          <a:p>
            <a:r>
              <a:rPr lang="tr-TR" dirty="0"/>
              <a:t>      Tüm bu alanlarda yetkin bireyler yetiştirmeyi amaçlayan STEM, öğrencilere günlük yaşamda problemlerle başa çıkmanın da bir matematiği olduğunu anlatıp, farklı düşünmelerini ve çeşitli süreçlere yeni çözümler arama kabiliyetlerini artırmalarını sağlayacak bir yaklaşım. Literatürdeki tanımına göre, okul öncesi çağdan lisansüstü öğrenim çağına kadar, gerek müfredat dahilinde, gerekse müfredat dışı şekilde uygulanabilecek de bir metot.</a:t>
            </a:r>
          </a:p>
          <a:p>
            <a:endParaRPr lang="tr-TR" dirty="0"/>
          </a:p>
        </p:txBody>
      </p:sp>
    </p:spTree>
    <p:extLst>
      <p:ext uri="{BB962C8B-B14F-4D97-AF65-F5344CB8AC3E}">
        <p14:creationId xmlns:p14="http://schemas.microsoft.com/office/powerpoint/2010/main" xmlns="" val="28578005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88640"/>
            <a:ext cx="8229600" cy="5937523"/>
          </a:xfrm>
        </p:spPr>
        <p:txBody>
          <a:bodyPr>
            <a:normAutofit fontScale="92500" lnSpcReduction="10000"/>
          </a:bodyPr>
          <a:lstStyle/>
          <a:p>
            <a:r>
              <a:rPr lang="tr-TR" dirty="0"/>
              <a:t>Çağımızın dijital gereksinimleri doğrultusunda, öğrencilerin bu dünyaya hazırlanması, özellikle bilişim sektöründeki gelişmeler açısından çok önemli ve hatta bu alanda yaratıcılıklarını artıracak bir eğitim almaları gerekliliği artık neredeyse tartışılmaz. </a:t>
            </a:r>
          </a:p>
          <a:p>
            <a:r>
              <a:rPr lang="tr-TR" dirty="0"/>
              <a:t>       Dolayısıyla, </a:t>
            </a:r>
            <a:r>
              <a:rPr lang="tr-TR" b="1" dirty="0"/>
              <a:t>21. yüzyılda</a:t>
            </a:r>
            <a:r>
              <a:rPr lang="tr-TR" dirty="0"/>
              <a:t> ülkeler olarak gelişime ayak uydurabilmek, dahası liderlik edebilmek adına bu alandaki becerilerin yeni nesle en doğru şekilde aktarılması da oldukça önemli bir konu haline gelmiş durumda. </a:t>
            </a:r>
          </a:p>
          <a:p>
            <a:r>
              <a:rPr lang="tr-TR" dirty="0"/>
              <a:t>     Bu şartların sağlanabilmesi için geliştirilen en önemli eğitim sistemlerinden biri de STEM.</a:t>
            </a:r>
          </a:p>
          <a:p>
            <a:endParaRPr lang="tr-TR" dirty="0"/>
          </a:p>
        </p:txBody>
      </p:sp>
    </p:spTree>
    <p:extLst>
      <p:ext uri="{BB962C8B-B14F-4D97-AF65-F5344CB8AC3E}">
        <p14:creationId xmlns:p14="http://schemas.microsoft.com/office/powerpoint/2010/main" xmlns="" val="10749905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260648"/>
            <a:ext cx="8229600" cy="5865515"/>
          </a:xfrm>
        </p:spPr>
        <p:txBody>
          <a:bodyPr>
            <a:normAutofit fontScale="85000" lnSpcReduction="10000"/>
          </a:bodyPr>
          <a:lstStyle/>
          <a:p>
            <a:r>
              <a:rPr lang="tr-TR" b="1" dirty="0">
                <a:solidFill>
                  <a:srgbClr val="FF0000"/>
                </a:solidFill>
              </a:rPr>
              <a:t>STEM Etkinlikleri ve Uygulamaları</a:t>
            </a:r>
            <a:endParaRPr lang="tr-TR" dirty="0">
              <a:solidFill>
                <a:srgbClr val="FF0000"/>
              </a:solidFill>
            </a:endParaRPr>
          </a:p>
          <a:p>
            <a:r>
              <a:rPr lang="tr-TR" dirty="0"/>
              <a:t>     Aslen, bireyin günlük yaşamındaki sorunları çözmek için fen, matematik, teknoloji ve mühendislik süreçlerini birleştiren pedagojik bir yaklaşım olan STEM eğitiminin en temel özelliklerinden biri; mühendislik tasarımının bilim, matematik ve teknoloji öğrenimi ile birleşmesi olarak görülüyor. </a:t>
            </a:r>
          </a:p>
          <a:p>
            <a:r>
              <a:rPr lang="tr-TR" dirty="0"/>
              <a:t>     Öğrenciler, fen bilgisi, matematik ve teknoloji alanlarındaki bilgi ve becerilerini, gerçek hayattaki problemlerini çözmek için kullanacak aktivitelerle geliştiriyorlar. Yani, modelin öne çıkan bir diğer temel özelliği de, öğrencilere, bu dört disiplinden hem günlük yaşamlarında, hem de ileride meslek hayatlarında kullanabilecekleri pratiklerin öğretilmesi.</a:t>
            </a:r>
          </a:p>
          <a:p>
            <a:endParaRPr lang="tr-TR" dirty="0"/>
          </a:p>
        </p:txBody>
      </p:sp>
    </p:spTree>
    <p:extLst>
      <p:ext uri="{BB962C8B-B14F-4D97-AF65-F5344CB8AC3E}">
        <p14:creationId xmlns:p14="http://schemas.microsoft.com/office/powerpoint/2010/main" xmlns="" val="9987082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2656"/>
            <a:ext cx="8229600" cy="6048672"/>
          </a:xfrm>
        </p:spPr>
        <p:txBody>
          <a:bodyPr>
            <a:normAutofit fontScale="92500" lnSpcReduction="10000"/>
          </a:bodyPr>
          <a:lstStyle/>
          <a:p>
            <a:r>
              <a:rPr lang="tr-TR" b="1" dirty="0">
                <a:solidFill>
                  <a:srgbClr val="FF0000"/>
                </a:solidFill>
              </a:rPr>
              <a:t>STEM Eğitiminin Amaçları ve Faydaları</a:t>
            </a:r>
            <a:endParaRPr lang="tr-TR" dirty="0">
              <a:solidFill>
                <a:srgbClr val="FF0000"/>
              </a:solidFill>
            </a:endParaRPr>
          </a:p>
          <a:p>
            <a:r>
              <a:rPr lang="tr-TR" dirty="0"/>
              <a:t>STEM eğitiminin temel amaçlarının ilki, bu alanlarda üretici olarak profesyonel yaşama adım atmak isteyen üniversitelilerin sayısını artırmak; diğeri ise öğrencilerin fen, teknoloji, mühendislik ve matematik gibi disiplinlerdeki temel bilgi düzeylerini artırarak, günlük yaşamlarında </a:t>
            </a:r>
            <a:r>
              <a:rPr lang="tr-TR" b="1" dirty="0"/>
              <a:t>yaratıcı çözümler</a:t>
            </a:r>
            <a:r>
              <a:rPr lang="tr-TR" dirty="0"/>
              <a:t> uygulamalarını sağlamak. </a:t>
            </a:r>
          </a:p>
          <a:p>
            <a:r>
              <a:rPr lang="tr-TR" dirty="0"/>
              <a:t>      Özet olarak bu eğitim modeli, öğrencilere erken yaşta eleştirel düşünme, yaratıcılık ve problem çözme yetileri aktararak, toplumun üretkenlik ve sorumluluk becerilerini artırmayı hedefliyor.</a:t>
            </a:r>
          </a:p>
          <a:p>
            <a:endParaRPr lang="tr-TR" dirty="0"/>
          </a:p>
        </p:txBody>
      </p:sp>
    </p:spTree>
    <p:extLst>
      <p:ext uri="{BB962C8B-B14F-4D97-AF65-F5344CB8AC3E}">
        <p14:creationId xmlns:p14="http://schemas.microsoft.com/office/powerpoint/2010/main" xmlns="" val="14778571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2656"/>
            <a:ext cx="8229600" cy="6120680"/>
          </a:xfrm>
        </p:spPr>
        <p:txBody>
          <a:bodyPr>
            <a:normAutofit fontScale="85000" lnSpcReduction="10000"/>
          </a:bodyPr>
          <a:lstStyle/>
          <a:p>
            <a:r>
              <a:rPr lang="tr-TR" dirty="0"/>
              <a:t> Sadece fen bilimlerinde başarı odaklı bir eğitimi çağrıştıran isminin aksine, STEM eğitim sistemi, öğrencileri tarımdan endüstriye, çevre yönetiminden sağlık hizmetleri ve ulaşım sektörüne pek çok alanda başarı için hazırlıyor.   </a:t>
            </a:r>
          </a:p>
          <a:p>
            <a:r>
              <a:rPr lang="tr-TR" dirty="0"/>
              <a:t>      Üstelik model, bilim, matematik ve teknoloji alanlarıyla da sınırlı kalmıyor. İstenildiği takdirde, dilbilgisi, edebiyat ve güzel sanatlar gibi bölümlere de kolaylıkla adapte edilebiliyor.</a:t>
            </a:r>
          </a:p>
          <a:p>
            <a:r>
              <a:rPr lang="tr-TR" b="1" dirty="0"/>
              <a:t>      STEM</a:t>
            </a:r>
            <a:r>
              <a:rPr lang="tr-TR" dirty="0"/>
              <a:t> eğitiminin tüm prensiplerinin ve faydalarının, sanatın içine ya da sanat yoluyla entegre edilmesi yaklaşımına ise</a:t>
            </a:r>
            <a:r>
              <a:rPr lang="tr-TR" b="1" dirty="0"/>
              <a:t> STEAM</a:t>
            </a:r>
            <a:r>
              <a:rPr lang="tr-TR" dirty="0"/>
              <a:t> deniyor. STEM eğitimini bir başka seviyeye taşıyan STEAM, fen, teknoloji, mühendislik ve matematik dallarının arasına </a:t>
            </a:r>
            <a:r>
              <a:rPr lang="tr-TR" i="1" u="sng" dirty="0"/>
              <a:t>beşinci bir disiplin olarak sanatı </a:t>
            </a:r>
            <a:r>
              <a:rPr lang="tr-TR" dirty="0"/>
              <a:t>art(</a:t>
            </a:r>
            <a:r>
              <a:rPr lang="tr-TR" i="1" dirty="0"/>
              <a:t>zanaat</a:t>
            </a:r>
            <a:r>
              <a:rPr lang="tr-TR" dirty="0"/>
              <a:t>) katıyor. </a:t>
            </a:r>
          </a:p>
        </p:txBody>
      </p:sp>
    </p:spTree>
    <p:extLst>
      <p:ext uri="{BB962C8B-B14F-4D97-AF65-F5344CB8AC3E}">
        <p14:creationId xmlns:p14="http://schemas.microsoft.com/office/powerpoint/2010/main" xmlns="" val="14466363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721499"/>
          </a:xfrm>
        </p:spPr>
        <p:txBody>
          <a:bodyPr>
            <a:normAutofit/>
          </a:bodyPr>
          <a:lstStyle/>
          <a:p>
            <a:r>
              <a:rPr lang="tr-TR" b="1" dirty="0"/>
              <a:t> STEAM</a:t>
            </a:r>
            <a:r>
              <a:rPr lang="tr-TR" dirty="0"/>
              <a:t>, öğrencilerin bu önemli alanlarda öğrendikleri ile sanat uygulamaları, öğeleri, tasarım ilkeleri ve standartları arasında bir bağ  kurarak öğrenmelerine olanak tanıyor.  </a:t>
            </a:r>
            <a:endParaRPr lang="tr-TR" dirty="0" smtClean="0"/>
          </a:p>
          <a:p>
            <a:pPr marL="0" indent="0">
              <a:buNone/>
            </a:pPr>
            <a:endParaRPr lang="tr-TR" dirty="0"/>
          </a:p>
          <a:p>
            <a:r>
              <a:rPr lang="tr-TR" dirty="0"/>
              <a:t>       Sınırların ve kısıtlamaların ortadan kalktığı STEAM eğitiminde merak, eleştirel düşünme, sorgulama ve </a:t>
            </a:r>
            <a:r>
              <a:rPr lang="tr-TR" dirty="0" err="1"/>
              <a:t>inovasyonla</a:t>
            </a:r>
            <a:r>
              <a:rPr lang="tr-TR" dirty="0"/>
              <a:t> (</a:t>
            </a:r>
            <a:r>
              <a:rPr lang="tr-TR" i="1" dirty="0"/>
              <a:t>yenilik</a:t>
            </a:r>
            <a:r>
              <a:rPr lang="tr-TR" dirty="0"/>
              <a:t>) dolu bir öğrenme ortamı </a:t>
            </a:r>
            <a:r>
              <a:rPr lang="tr-TR" dirty="0" smtClean="0"/>
              <a:t>sağlanıyor.</a:t>
            </a:r>
          </a:p>
          <a:p>
            <a:pPr marL="0" indent="0">
              <a:buNone/>
            </a:pPr>
            <a:r>
              <a:rPr lang="tr-TR" dirty="0"/>
              <a:t> </a:t>
            </a:r>
            <a:r>
              <a:rPr lang="tr-TR" dirty="0" smtClean="0"/>
              <a:t>      					          </a:t>
            </a:r>
            <a:r>
              <a:rPr lang="tr-TR" b="1" i="1" dirty="0" smtClean="0">
                <a:solidFill>
                  <a:srgbClr val="FF0000"/>
                </a:solidFill>
              </a:rPr>
              <a:t>Fatih ALP</a:t>
            </a:r>
            <a:endParaRPr lang="tr-TR" b="1" i="1" dirty="0">
              <a:solidFill>
                <a:srgbClr val="FF0000"/>
              </a:solidFill>
            </a:endParaRPr>
          </a:p>
        </p:txBody>
      </p:sp>
    </p:spTree>
    <p:extLst>
      <p:ext uri="{BB962C8B-B14F-4D97-AF65-F5344CB8AC3E}">
        <p14:creationId xmlns:p14="http://schemas.microsoft.com/office/powerpoint/2010/main" xmlns="" val="40031363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lnSpcReduction="10000"/>
          </a:bodyPr>
          <a:lstStyle/>
          <a:p>
            <a:r>
              <a:rPr lang="tr-TR" dirty="0" smtClean="0"/>
              <a:t> Bu tanımdan hareketle zekâ ile ilgili belirtilen becerileri harekete geçirecek her türlü etkinliği zeka oyunu olarak algılayabiliriz. Ancak bu amaçlara ulaşmak için etkililiği ispatlanmış, eğlenceli, kolay temin edilebilir ve tüm dünyada uygulanan oyunlar da vardır. </a:t>
            </a:r>
          </a:p>
          <a:p>
            <a:r>
              <a:rPr lang="tr-TR" dirty="0" smtClean="0"/>
              <a:t>         Bu oyunlar aynı zamanda Milli Eğitim Bakanlığı’nın ortaokul Zekâ Oyunları dersinin içeriğini de oluşturmaktadır.</a:t>
            </a:r>
            <a:endParaRPr lang="tr-TR" dirty="0"/>
          </a:p>
        </p:txBody>
      </p:sp>
    </p:spTree>
    <p:extLst>
      <p:ext uri="{BB962C8B-B14F-4D97-AF65-F5344CB8AC3E}">
        <p14:creationId xmlns:p14="http://schemas.microsoft.com/office/powerpoint/2010/main" xmlns="" val="42752572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5649491"/>
          </a:xfrm>
        </p:spPr>
        <p:txBody>
          <a:bodyPr>
            <a:normAutofit fontScale="92500" lnSpcReduction="10000"/>
          </a:bodyPr>
          <a:lstStyle/>
          <a:p>
            <a:r>
              <a:rPr lang="tr-TR" b="1" dirty="0">
                <a:solidFill>
                  <a:srgbClr val="FF0000"/>
                </a:solidFill>
              </a:rPr>
              <a:t>ZEKÂ OYUNLARI EĞİTİMİNİN GENEL AMACI</a:t>
            </a:r>
          </a:p>
          <a:p>
            <a:r>
              <a:rPr lang="tr-TR" dirty="0"/>
              <a:t>       Milli Eğitim Temel Kanununda belirtilen genel amaçlar çerçevesinde, Zekâ oyunları dersinde öğrencilerin zekâ potansiyellerini tanıması ve geliştirmesi, problemler karşısında farklı ve özgün stratejiler geliştirmesi, hızlı ve doğru karar vermesi, sistematik bir düşünce yapısı geliştirmesi, zekâ oyunları kapsamında bireysel, takım halinde ve rekabet ortamında çalışma becerileri geliştirmesi ve problem çözmeye yönelik olumlu bir tutum geliştirmesi amaçlanmaktadır. </a:t>
            </a:r>
          </a:p>
          <a:p>
            <a:endParaRPr lang="tr-TR" dirty="0"/>
          </a:p>
        </p:txBody>
      </p:sp>
    </p:spTree>
    <p:extLst>
      <p:ext uri="{BB962C8B-B14F-4D97-AF65-F5344CB8AC3E}">
        <p14:creationId xmlns:p14="http://schemas.microsoft.com/office/powerpoint/2010/main" xmlns="" val="36311353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721499"/>
          </a:xfrm>
        </p:spPr>
        <p:txBody>
          <a:bodyPr>
            <a:normAutofit fontScale="92500" lnSpcReduction="10000"/>
          </a:bodyPr>
          <a:lstStyle/>
          <a:p>
            <a:r>
              <a:rPr lang="tr-TR" dirty="0"/>
              <a:t> Zekâ oyunları dersi öğ­rencilerin problemleri algılama ve değerlendirme kapasitelerinin geliştirilmesini, farklı bakış açıları oluşturabilmelerini, problemle karşılaştıklarında hızlı ve doğru karar verebilmelerini, bir konuya ve çözüme odaklanma alışkanlığı geliştirmelerini, akıl yürütme ve mantığı etkili bir şekilde kullanma kapasitelerini geliştirmelerini sağlayacaktır. </a:t>
            </a:r>
          </a:p>
          <a:p>
            <a:r>
              <a:rPr lang="tr-TR" dirty="0"/>
              <a:t>        Öğrenciler zekâ oyunlarıyla bireysel çalışmalar ve grup çalışmalarında kendi yeteneklerini ve potansiyellerini daha iyi tanıyacak, geliştirecek ve özgüvenlerini artıracaktır.</a:t>
            </a:r>
          </a:p>
        </p:txBody>
      </p:sp>
    </p:spTree>
    <p:extLst>
      <p:ext uri="{BB962C8B-B14F-4D97-AF65-F5344CB8AC3E}">
        <p14:creationId xmlns:p14="http://schemas.microsoft.com/office/powerpoint/2010/main" xmlns="" val="10290725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8680"/>
            <a:ext cx="8229600" cy="5577483"/>
          </a:xfrm>
        </p:spPr>
        <p:txBody>
          <a:bodyPr>
            <a:normAutofit fontScale="92500"/>
          </a:bodyPr>
          <a:lstStyle/>
          <a:p>
            <a:r>
              <a:rPr lang="tr-TR" b="1" dirty="0">
                <a:solidFill>
                  <a:srgbClr val="FF0000"/>
                </a:solidFill>
              </a:rPr>
              <a:t>ZEKA OYUNLARI ÖĞRETİM AŞAMALARI</a:t>
            </a:r>
          </a:p>
          <a:p>
            <a:r>
              <a:rPr lang="tr-TR" dirty="0"/>
              <a:t>       Basamaklı öğretim programının aşamalık ilkesi aşağıdaki şekilde de gösterildiği gibi hiyerarşik bir yapı öngörmektedir. Basamaklı öğretim programı üç temel aşamayı içermektedir:</a:t>
            </a:r>
          </a:p>
          <a:p>
            <a:r>
              <a:rPr lang="tr-TR" dirty="0"/>
              <a:t> </a:t>
            </a:r>
          </a:p>
          <a:p>
            <a:pPr lvl="0"/>
            <a:r>
              <a:rPr lang="tr-TR" b="1" dirty="0" smtClean="0">
                <a:solidFill>
                  <a:srgbClr val="FF0000"/>
                </a:solidFill>
              </a:rPr>
              <a:t>1. BASAMAK- </a:t>
            </a:r>
            <a:r>
              <a:rPr lang="tr-TR" b="1" dirty="0">
                <a:solidFill>
                  <a:srgbClr val="FF0000"/>
                </a:solidFill>
              </a:rPr>
              <a:t>Başlangıç Düzeyi :</a:t>
            </a:r>
            <a:r>
              <a:rPr lang="tr-TR" dirty="0">
                <a:solidFill>
                  <a:srgbClr val="FF0000"/>
                </a:solidFill>
              </a:rPr>
              <a:t>         </a:t>
            </a:r>
            <a:r>
              <a:rPr lang="tr-TR" dirty="0"/>
              <a:t>Oyunların kurallarını öğrenmeyi, temel bilgi ve becerileri ka­zanmayı, başlangıç düzeyi oyunları oynamayı ve bulmacaları çözmeyi içerir.</a:t>
            </a:r>
          </a:p>
          <a:p>
            <a:endParaRPr lang="tr-TR" dirty="0"/>
          </a:p>
        </p:txBody>
      </p:sp>
    </p:spTree>
    <p:extLst>
      <p:ext uri="{BB962C8B-B14F-4D97-AF65-F5344CB8AC3E}">
        <p14:creationId xmlns:p14="http://schemas.microsoft.com/office/powerpoint/2010/main" xmlns="" val="26457305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721499"/>
          </a:xfrm>
        </p:spPr>
        <p:txBody>
          <a:bodyPr>
            <a:normAutofit fontScale="92500" lnSpcReduction="20000"/>
          </a:bodyPr>
          <a:lstStyle/>
          <a:p>
            <a:pPr marL="0" lvl="0" indent="0">
              <a:buNone/>
            </a:pPr>
            <a:r>
              <a:rPr lang="tr-TR" b="1" dirty="0" smtClean="0">
                <a:solidFill>
                  <a:srgbClr val="FF0000"/>
                </a:solidFill>
              </a:rPr>
              <a:t>      2. BASAMAK- </a:t>
            </a:r>
            <a:r>
              <a:rPr lang="tr-TR" b="1" dirty="0">
                <a:solidFill>
                  <a:srgbClr val="FF0000"/>
                </a:solidFill>
              </a:rPr>
              <a:t>Orta Düzey :</a:t>
            </a:r>
            <a:r>
              <a:rPr lang="tr-TR" dirty="0">
                <a:solidFill>
                  <a:srgbClr val="FF0000"/>
                </a:solidFill>
              </a:rPr>
              <a:t> </a:t>
            </a:r>
          </a:p>
          <a:p>
            <a:r>
              <a:rPr lang="tr-TR" dirty="0"/>
              <a:t>       Mantıksal çıkarımlarda bulunmayı, bulmacalarda doğru yerden başlamayı, strateji oyunlarında temel stratejileri uygulamayı, orta düzey oyunları oynamayı ve bul­macaları çözmeyi içerir.</a:t>
            </a:r>
          </a:p>
          <a:p>
            <a:pPr marL="0" indent="0">
              <a:buNone/>
            </a:pPr>
            <a:r>
              <a:rPr lang="tr-TR" dirty="0"/>
              <a:t> </a:t>
            </a:r>
          </a:p>
          <a:p>
            <a:pPr marL="0" lvl="0" indent="0">
              <a:buNone/>
            </a:pPr>
            <a:r>
              <a:rPr lang="tr-TR" b="1" dirty="0" smtClean="0">
                <a:solidFill>
                  <a:srgbClr val="FF0000"/>
                </a:solidFill>
              </a:rPr>
              <a:t>      3.BASAMAK- </a:t>
            </a:r>
            <a:r>
              <a:rPr lang="tr-TR" b="1" dirty="0">
                <a:solidFill>
                  <a:srgbClr val="FF0000"/>
                </a:solidFill>
              </a:rPr>
              <a:t>İleri Düzey :</a:t>
            </a:r>
            <a:r>
              <a:rPr lang="tr-TR" dirty="0">
                <a:solidFill>
                  <a:srgbClr val="FF0000"/>
                </a:solidFill>
              </a:rPr>
              <a:t> </a:t>
            </a:r>
          </a:p>
          <a:p>
            <a:r>
              <a:rPr lang="tr-TR" dirty="0"/>
              <a:t>      Yaratıcı düşünme, analiz etme, özgün stratejiler ortaya koyma, de­ğerlendirme, genelleme yapma gibi üst düzey bilgi ve becerileri içerir. İleri düzey oyunlar oynama, bulmacaları çözme ve başkalarının deneyimlerinden yararlanma bu basamak içinde yer alır.</a:t>
            </a:r>
          </a:p>
          <a:p>
            <a:endParaRPr lang="tr-TR" dirty="0"/>
          </a:p>
        </p:txBody>
      </p:sp>
    </p:spTree>
    <p:extLst>
      <p:ext uri="{BB962C8B-B14F-4D97-AF65-F5344CB8AC3E}">
        <p14:creationId xmlns:p14="http://schemas.microsoft.com/office/powerpoint/2010/main" xmlns="" val="27732703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2656"/>
            <a:ext cx="8229600" cy="5793507"/>
          </a:xfrm>
        </p:spPr>
        <p:txBody>
          <a:bodyPr>
            <a:normAutofit/>
          </a:bodyPr>
          <a:lstStyle/>
          <a:p>
            <a:r>
              <a:rPr lang="tr-TR" b="1" dirty="0">
                <a:solidFill>
                  <a:srgbClr val="FF0000"/>
                </a:solidFill>
              </a:rPr>
              <a:t>Zeka Oyunları’nın Faydaları Nelerdir?</a:t>
            </a:r>
            <a:endParaRPr lang="tr-TR" dirty="0">
              <a:solidFill>
                <a:srgbClr val="FF0000"/>
              </a:solidFill>
            </a:endParaRPr>
          </a:p>
          <a:p>
            <a:r>
              <a:rPr lang="tr-TR" dirty="0"/>
              <a:t>      Çağımız değişim çağıdır, bu değişime ayak uydurmak için kendimizi sürekli yenilemek durumundayız. Kendimizi yenilemenin yolu da zihnimizi sürekli aktif tutmaktan geçmektedir. </a:t>
            </a:r>
          </a:p>
          <a:p>
            <a:r>
              <a:rPr lang="tr-TR" dirty="0"/>
              <a:t>          Kendimizi yenilediğimizde değişimin nesnesi değil öznesi oluruz. Zekâ oyunları günümüzde tüm eğitim sistemlerinin hedefi olan aşağıdaki becerileri kazandırmanın etkili ve eğlenceli en yaygın yoludur:</a:t>
            </a:r>
          </a:p>
          <a:p>
            <a:endParaRPr lang="tr-TR" dirty="0"/>
          </a:p>
        </p:txBody>
      </p:sp>
    </p:spTree>
    <p:extLst>
      <p:ext uri="{BB962C8B-B14F-4D97-AF65-F5344CB8AC3E}">
        <p14:creationId xmlns:p14="http://schemas.microsoft.com/office/powerpoint/2010/main" xmlns="" val="15158753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2656"/>
            <a:ext cx="8229600" cy="5793507"/>
          </a:xfrm>
        </p:spPr>
        <p:txBody>
          <a:bodyPr>
            <a:normAutofit/>
          </a:bodyPr>
          <a:lstStyle/>
          <a:p>
            <a:pPr lvl="0"/>
            <a:r>
              <a:rPr lang="tr-TR" dirty="0"/>
              <a:t>Akıl yürütme</a:t>
            </a:r>
          </a:p>
          <a:p>
            <a:pPr lvl="0"/>
            <a:r>
              <a:rPr lang="tr-TR" dirty="0"/>
              <a:t>Problem çözme</a:t>
            </a:r>
          </a:p>
          <a:p>
            <a:pPr lvl="0"/>
            <a:r>
              <a:rPr lang="tr-TR" dirty="0"/>
              <a:t>İletişim</a:t>
            </a:r>
          </a:p>
          <a:p>
            <a:pPr lvl="0"/>
            <a:r>
              <a:rPr lang="tr-TR" dirty="0"/>
              <a:t>Yaratıcı düşünme</a:t>
            </a:r>
          </a:p>
          <a:p>
            <a:pPr lvl="0"/>
            <a:r>
              <a:rPr lang="tr-TR" dirty="0"/>
              <a:t>Strateji oluşturma</a:t>
            </a:r>
          </a:p>
          <a:p>
            <a:pPr lvl="0"/>
            <a:r>
              <a:rPr lang="tr-TR" dirty="0"/>
              <a:t>Bilgi teknolojilerini kullanma</a:t>
            </a:r>
          </a:p>
          <a:p>
            <a:pPr lvl="0"/>
            <a:r>
              <a:rPr lang="tr-TR" dirty="0"/>
              <a:t>Karar verme</a:t>
            </a:r>
          </a:p>
          <a:p>
            <a:pPr lvl="0"/>
            <a:r>
              <a:rPr lang="tr-TR" dirty="0"/>
              <a:t>Dili etkili kullanma</a:t>
            </a:r>
          </a:p>
          <a:p>
            <a:pPr lvl="0"/>
            <a:r>
              <a:rPr lang="tr-TR" dirty="0"/>
              <a:t>Girişimcilik</a:t>
            </a:r>
          </a:p>
          <a:p>
            <a:endParaRPr lang="tr-TR" dirty="0"/>
          </a:p>
        </p:txBody>
      </p:sp>
    </p:spTree>
    <p:extLst>
      <p:ext uri="{BB962C8B-B14F-4D97-AF65-F5344CB8AC3E}">
        <p14:creationId xmlns:p14="http://schemas.microsoft.com/office/powerpoint/2010/main" xmlns="" val="24827603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İçerik Yer Tutucusu 3"/>
          <p:cNvGraphicFramePr>
            <a:graphicFrameLocks noGrp="1"/>
          </p:cNvGraphicFramePr>
          <p:nvPr>
            <p:ph idx="1"/>
            <p:extLst>
              <p:ext uri="{D42A27DB-BD31-4B8C-83A1-F6EECF244321}">
                <p14:modId xmlns:p14="http://schemas.microsoft.com/office/powerpoint/2010/main" xmlns="" val="2789498091"/>
              </p:ext>
            </p:extLst>
          </p:nvPr>
        </p:nvGraphicFramePr>
        <p:xfrm>
          <a:off x="2051718" y="116628"/>
          <a:ext cx="5040564" cy="6770804"/>
        </p:xfrm>
        <a:graphic>
          <a:graphicData uri="http://schemas.openxmlformats.org/drawingml/2006/table">
            <a:tbl>
              <a:tblPr firstRow="1" firstCol="1" bandRow="1">
                <a:tableStyleId>{5C22544A-7EE6-4342-B048-85BDC9FD1C3A}</a:tableStyleId>
              </a:tblPr>
              <a:tblGrid>
                <a:gridCol w="1260141"/>
                <a:gridCol w="1260141"/>
                <a:gridCol w="1260141"/>
                <a:gridCol w="1260141"/>
              </a:tblGrid>
              <a:tr h="211013">
                <a:tc>
                  <a:txBody>
                    <a:bodyPr/>
                    <a:lstStyle/>
                    <a:p>
                      <a:pPr algn="ctr">
                        <a:lnSpc>
                          <a:spcPct val="115000"/>
                        </a:lnSpc>
                        <a:spcAft>
                          <a:spcPts val="0"/>
                        </a:spcAft>
                      </a:pPr>
                      <a:r>
                        <a:rPr lang="tr-TR" sz="900">
                          <a:effectLst/>
                        </a:rPr>
                        <a:t>SIRA</a:t>
                      </a:r>
                      <a:endParaRPr lang="tr-TR" sz="5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900">
                          <a:effectLst/>
                        </a:rPr>
                        <a:t>OYUN ADI</a:t>
                      </a:r>
                      <a:endParaRPr lang="tr-TR" sz="5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900">
                          <a:effectLst/>
                        </a:rPr>
                        <a:t>SIRA</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900">
                          <a:effectLst/>
                        </a:rPr>
                        <a:t>OYUN ADI</a:t>
                      </a:r>
                      <a:endParaRPr lang="tr-TR" sz="500">
                        <a:effectLst/>
                        <a:latin typeface="Calibri"/>
                        <a:ea typeface="Calibri"/>
                        <a:cs typeface="Times New Roman"/>
                      </a:endParaRPr>
                    </a:p>
                  </a:txBody>
                  <a:tcPr marL="4515" marR="4515" marT="4515" marB="4515" anchor="ctr"/>
                </a:tc>
              </a:tr>
              <a:tr h="225502">
                <a:tc>
                  <a:txBody>
                    <a:bodyPr/>
                    <a:lstStyle/>
                    <a:p>
                      <a:pPr algn="ctr">
                        <a:lnSpc>
                          <a:spcPct val="115000"/>
                        </a:lnSpc>
                        <a:spcAft>
                          <a:spcPts val="0"/>
                        </a:spcAft>
                      </a:pPr>
                      <a:r>
                        <a:rPr lang="tr-TR" sz="600">
                          <a:effectLst/>
                        </a:rPr>
                        <a:t>1</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Mangala</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21</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Pentago</a:t>
                      </a:r>
                      <a:endParaRPr lang="tr-TR" sz="1000">
                        <a:effectLst/>
                        <a:latin typeface="Calibri"/>
                        <a:ea typeface="Calibri"/>
                        <a:cs typeface="Times New Roman"/>
                      </a:endParaRPr>
                    </a:p>
                  </a:txBody>
                  <a:tcPr marL="4515" marR="4515" marT="4515" marB="4515" anchor="ctr"/>
                </a:tc>
              </a:tr>
              <a:tr h="419508">
                <a:tc>
                  <a:txBody>
                    <a:bodyPr/>
                    <a:lstStyle/>
                    <a:p>
                      <a:pPr algn="ctr">
                        <a:lnSpc>
                          <a:spcPct val="115000"/>
                        </a:lnSpc>
                        <a:spcAft>
                          <a:spcPts val="0"/>
                        </a:spcAft>
                      </a:pPr>
                      <a:r>
                        <a:rPr lang="tr-TR" sz="600">
                          <a:effectLst/>
                        </a:rPr>
                        <a:t>2</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Abalone</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22</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Becerikli Yapılar</a:t>
                      </a:r>
                      <a:endParaRPr lang="tr-TR" sz="1000">
                        <a:effectLst/>
                        <a:latin typeface="Calibri"/>
                        <a:ea typeface="Calibri"/>
                        <a:cs typeface="Times New Roman"/>
                      </a:endParaRPr>
                    </a:p>
                  </a:txBody>
                  <a:tcPr marL="4515" marR="4515" marT="4515" marB="4515" anchor="ctr"/>
                </a:tc>
              </a:tr>
              <a:tr h="225502">
                <a:tc>
                  <a:txBody>
                    <a:bodyPr/>
                    <a:lstStyle/>
                    <a:p>
                      <a:pPr algn="ctr">
                        <a:lnSpc>
                          <a:spcPct val="115000"/>
                        </a:lnSpc>
                        <a:spcAft>
                          <a:spcPts val="0"/>
                        </a:spcAft>
                      </a:pPr>
                      <a:r>
                        <a:rPr lang="tr-TR" sz="600">
                          <a:effectLst/>
                        </a:rPr>
                        <a:t>3</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Koridor</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23</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Qwirkle</a:t>
                      </a:r>
                      <a:endParaRPr lang="tr-TR" sz="1000">
                        <a:effectLst/>
                        <a:latin typeface="Calibri"/>
                        <a:ea typeface="Calibri"/>
                        <a:cs typeface="Times New Roman"/>
                      </a:endParaRPr>
                    </a:p>
                  </a:txBody>
                  <a:tcPr marL="4515" marR="4515" marT="4515" marB="4515" anchor="ctr"/>
                </a:tc>
              </a:tr>
              <a:tr h="225502">
                <a:tc>
                  <a:txBody>
                    <a:bodyPr/>
                    <a:lstStyle/>
                    <a:p>
                      <a:pPr algn="ctr">
                        <a:lnSpc>
                          <a:spcPct val="115000"/>
                        </a:lnSpc>
                        <a:spcAft>
                          <a:spcPts val="0"/>
                        </a:spcAft>
                      </a:pPr>
                      <a:r>
                        <a:rPr lang="tr-TR" sz="600">
                          <a:effectLst/>
                        </a:rPr>
                        <a:t>4</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Reversi</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24</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Haydi Anlat</a:t>
                      </a:r>
                      <a:endParaRPr lang="tr-TR" sz="1000">
                        <a:effectLst/>
                        <a:latin typeface="Calibri"/>
                        <a:ea typeface="Calibri"/>
                        <a:cs typeface="Times New Roman"/>
                      </a:endParaRPr>
                    </a:p>
                  </a:txBody>
                  <a:tcPr marL="4515" marR="4515" marT="4515" marB="4515" anchor="ctr"/>
                </a:tc>
              </a:tr>
              <a:tr h="225502">
                <a:tc>
                  <a:txBody>
                    <a:bodyPr/>
                    <a:lstStyle/>
                    <a:p>
                      <a:pPr algn="ctr">
                        <a:lnSpc>
                          <a:spcPct val="115000"/>
                        </a:lnSpc>
                        <a:spcAft>
                          <a:spcPts val="0"/>
                        </a:spcAft>
                      </a:pPr>
                      <a:r>
                        <a:rPr lang="tr-TR" sz="600">
                          <a:effectLst/>
                        </a:rPr>
                        <a:t>5</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Katamino</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25</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Whatzizz</a:t>
                      </a:r>
                      <a:endParaRPr lang="tr-TR" sz="1000">
                        <a:effectLst/>
                        <a:latin typeface="Calibri"/>
                        <a:ea typeface="Calibri"/>
                        <a:cs typeface="Times New Roman"/>
                      </a:endParaRPr>
                    </a:p>
                  </a:txBody>
                  <a:tcPr marL="4515" marR="4515" marT="4515" marB="4515" anchor="ctr"/>
                </a:tc>
              </a:tr>
              <a:tr h="225502">
                <a:tc>
                  <a:txBody>
                    <a:bodyPr/>
                    <a:lstStyle/>
                    <a:p>
                      <a:pPr algn="ctr">
                        <a:lnSpc>
                          <a:spcPct val="115000"/>
                        </a:lnSpc>
                        <a:spcAft>
                          <a:spcPts val="0"/>
                        </a:spcAft>
                      </a:pPr>
                      <a:r>
                        <a:rPr lang="tr-TR" sz="600">
                          <a:effectLst/>
                        </a:rPr>
                        <a:t>6</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Dokuztaş</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26</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Legolino</a:t>
                      </a:r>
                      <a:endParaRPr lang="tr-TR" sz="1000">
                        <a:effectLst/>
                        <a:latin typeface="Calibri"/>
                        <a:ea typeface="Calibri"/>
                        <a:cs typeface="Times New Roman"/>
                      </a:endParaRPr>
                    </a:p>
                  </a:txBody>
                  <a:tcPr marL="4515" marR="4515" marT="4515" marB="4515" anchor="ctr"/>
                </a:tc>
              </a:tr>
              <a:tr h="225502">
                <a:tc>
                  <a:txBody>
                    <a:bodyPr/>
                    <a:lstStyle/>
                    <a:p>
                      <a:pPr algn="ctr">
                        <a:lnSpc>
                          <a:spcPct val="115000"/>
                        </a:lnSpc>
                        <a:spcAft>
                          <a:spcPts val="0"/>
                        </a:spcAft>
                      </a:pPr>
                      <a:r>
                        <a:rPr lang="tr-TR" sz="600">
                          <a:effectLst/>
                        </a:rPr>
                        <a:t>7</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Surakarta</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27</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Shappy</a:t>
                      </a:r>
                      <a:endParaRPr lang="tr-TR" sz="1000">
                        <a:effectLst/>
                        <a:latin typeface="Calibri"/>
                        <a:ea typeface="Calibri"/>
                        <a:cs typeface="Times New Roman"/>
                      </a:endParaRPr>
                    </a:p>
                  </a:txBody>
                  <a:tcPr marL="4515" marR="4515" marT="4515" marB="4515" anchor="ctr"/>
                </a:tc>
              </a:tr>
              <a:tr h="456063">
                <a:tc>
                  <a:txBody>
                    <a:bodyPr/>
                    <a:lstStyle/>
                    <a:p>
                      <a:pPr algn="ctr">
                        <a:lnSpc>
                          <a:spcPct val="115000"/>
                        </a:lnSpc>
                        <a:spcAft>
                          <a:spcPts val="0"/>
                        </a:spcAft>
                      </a:pPr>
                      <a:r>
                        <a:rPr lang="tr-TR" sz="600">
                          <a:effectLst/>
                        </a:rPr>
                        <a:t>8</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Hanoi Kulesi</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28</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Dans Eden Tavuklar</a:t>
                      </a:r>
                      <a:endParaRPr lang="tr-TR" sz="1000">
                        <a:effectLst/>
                        <a:latin typeface="Calibri"/>
                        <a:ea typeface="Calibri"/>
                        <a:cs typeface="Times New Roman"/>
                      </a:endParaRPr>
                    </a:p>
                  </a:txBody>
                  <a:tcPr marL="4515" marR="4515" marT="4515" marB="4515" anchor="ctr"/>
                </a:tc>
              </a:tr>
              <a:tr h="225502">
                <a:tc>
                  <a:txBody>
                    <a:bodyPr/>
                    <a:lstStyle/>
                    <a:p>
                      <a:pPr algn="ctr">
                        <a:lnSpc>
                          <a:spcPct val="115000"/>
                        </a:lnSpc>
                        <a:spcAft>
                          <a:spcPts val="0"/>
                        </a:spcAft>
                      </a:pPr>
                      <a:r>
                        <a:rPr lang="tr-TR" sz="600">
                          <a:effectLst/>
                        </a:rPr>
                        <a:t>9</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Tangram</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29</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Qbitz</a:t>
                      </a:r>
                      <a:endParaRPr lang="tr-TR" sz="1000">
                        <a:effectLst/>
                        <a:latin typeface="Calibri"/>
                        <a:ea typeface="Calibri"/>
                        <a:cs typeface="Times New Roman"/>
                      </a:endParaRPr>
                    </a:p>
                  </a:txBody>
                  <a:tcPr marL="4515" marR="4515" marT="4515" marB="4515" anchor="ctr"/>
                </a:tc>
              </a:tr>
              <a:tr h="419508">
                <a:tc>
                  <a:txBody>
                    <a:bodyPr/>
                    <a:lstStyle/>
                    <a:p>
                      <a:pPr algn="ctr">
                        <a:lnSpc>
                          <a:spcPct val="115000"/>
                        </a:lnSpc>
                        <a:spcAft>
                          <a:spcPts val="0"/>
                        </a:spcAft>
                      </a:pPr>
                      <a:r>
                        <a:rPr lang="tr-TR" sz="600">
                          <a:effectLst/>
                        </a:rPr>
                        <a:t>10</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Sudoku</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30</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Block Buddies</a:t>
                      </a:r>
                      <a:endParaRPr lang="tr-TR" sz="1000">
                        <a:effectLst/>
                        <a:latin typeface="Calibri"/>
                        <a:ea typeface="Calibri"/>
                        <a:cs typeface="Times New Roman"/>
                      </a:endParaRPr>
                    </a:p>
                  </a:txBody>
                  <a:tcPr marL="4515" marR="4515" marT="4515" marB="4515" anchor="ctr"/>
                </a:tc>
              </a:tr>
              <a:tr h="225502">
                <a:tc>
                  <a:txBody>
                    <a:bodyPr/>
                    <a:lstStyle/>
                    <a:p>
                      <a:pPr algn="ctr">
                        <a:lnSpc>
                          <a:spcPct val="115000"/>
                        </a:lnSpc>
                        <a:spcAft>
                          <a:spcPts val="0"/>
                        </a:spcAft>
                      </a:pPr>
                      <a:r>
                        <a:rPr lang="tr-TR" sz="600">
                          <a:effectLst/>
                        </a:rPr>
                        <a:t>11</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Hedef 5</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31</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Blick Block</a:t>
                      </a:r>
                      <a:endParaRPr lang="tr-TR" sz="1000">
                        <a:effectLst/>
                        <a:latin typeface="Calibri"/>
                        <a:ea typeface="Calibri"/>
                        <a:cs typeface="Times New Roman"/>
                      </a:endParaRPr>
                    </a:p>
                  </a:txBody>
                  <a:tcPr marL="4515" marR="4515" marT="4515" marB="4515" anchor="ctr"/>
                </a:tc>
              </a:tr>
              <a:tr h="225502">
                <a:tc>
                  <a:txBody>
                    <a:bodyPr/>
                    <a:lstStyle/>
                    <a:p>
                      <a:pPr algn="ctr">
                        <a:lnSpc>
                          <a:spcPct val="115000"/>
                        </a:lnSpc>
                        <a:spcAft>
                          <a:spcPts val="0"/>
                        </a:spcAft>
                      </a:pPr>
                      <a:r>
                        <a:rPr lang="tr-TR" sz="600">
                          <a:effectLst/>
                        </a:rPr>
                        <a:t>12</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Meta Forms</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32</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İşlem</a:t>
                      </a:r>
                      <a:endParaRPr lang="tr-TR" sz="1000">
                        <a:effectLst/>
                        <a:latin typeface="Calibri"/>
                        <a:ea typeface="Calibri"/>
                        <a:cs typeface="Times New Roman"/>
                      </a:endParaRPr>
                    </a:p>
                  </a:txBody>
                  <a:tcPr marL="4515" marR="4515" marT="4515" marB="4515" anchor="ctr"/>
                </a:tc>
              </a:tr>
              <a:tr h="225502">
                <a:tc>
                  <a:txBody>
                    <a:bodyPr/>
                    <a:lstStyle/>
                    <a:p>
                      <a:pPr algn="ctr">
                        <a:lnSpc>
                          <a:spcPct val="115000"/>
                        </a:lnSpc>
                        <a:spcAft>
                          <a:spcPts val="0"/>
                        </a:spcAft>
                      </a:pPr>
                      <a:r>
                        <a:rPr lang="tr-TR" sz="600">
                          <a:effectLst/>
                        </a:rPr>
                        <a:t>13</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Magic cups</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33</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Mats 1</a:t>
                      </a:r>
                      <a:endParaRPr lang="tr-TR" sz="1000">
                        <a:effectLst/>
                        <a:latin typeface="Calibri"/>
                        <a:ea typeface="Calibri"/>
                        <a:cs typeface="Times New Roman"/>
                      </a:endParaRPr>
                    </a:p>
                  </a:txBody>
                  <a:tcPr marL="4515" marR="4515" marT="4515" marB="4515" anchor="ctr"/>
                </a:tc>
              </a:tr>
              <a:tr h="419508">
                <a:tc>
                  <a:txBody>
                    <a:bodyPr/>
                    <a:lstStyle/>
                    <a:p>
                      <a:pPr algn="ctr">
                        <a:lnSpc>
                          <a:spcPct val="115000"/>
                        </a:lnSpc>
                        <a:spcAft>
                          <a:spcPts val="0"/>
                        </a:spcAft>
                      </a:pPr>
                      <a:r>
                        <a:rPr lang="tr-TR" sz="600">
                          <a:effectLst/>
                        </a:rPr>
                        <a:t>14</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Denge</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34</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Pratik Zeka 1, 2</a:t>
                      </a:r>
                      <a:endParaRPr lang="tr-TR" sz="1000">
                        <a:effectLst/>
                        <a:latin typeface="Calibri"/>
                        <a:ea typeface="Calibri"/>
                        <a:cs typeface="Times New Roman"/>
                      </a:endParaRPr>
                    </a:p>
                  </a:txBody>
                  <a:tcPr marL="4515" marR="4515" marT="4515" marB="4515" anchor="ctr"/>
                </a:tc>
              </a:tr>
              <a:tr h="410007">
                <a:tc>
                  <a:txBody>
                    <a:bodyPr/>
                    <a:lstStyle/>
                    <a:p>
                      <a:pPr algn="ctr">
                        <a:lnSpc>
                          <a:spcPct val="115000"/>
                        </a:lnSpc>
                        <a:spcAft>
                          <a:spcPts val="0"/>
                        </a:spcAft>
                      </a:pPr>
                      <a:r>
                        <a:rPr lang="tr-TR" sz="600">
                          <a:effectLst/>
                        </a:rPr>
                        <a:t>15</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Apartmanlar</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35</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Farkı Bul</a:t>
                      </a:r>
                      <a:endParaRPr lang="tr-TR" sz="1000">
                        <a:effectLst/>
                        <a:latin typeface="Calibri"/>
                        <a:ea typeface="Calibri"/>
                        <a:cs typeface="Times New Roman"/>
                      </a:endParaRPr>
                    </a:p>
                  </a:txBody>
                  <a:tcPr marL="4515" marR="4515" marT="4515" marB="4515" anchor="ctr"/>
                </a:tc>
              </a:tr>
              <a:tr h="225502">
                <a:tc>
                  <a:txBody>
                    <a:bodyPr/>
                    <a:lstStyle/>
                    <a:p>
                      <a:pPr algn="ctr">
                        <a:lnSpc>
                          <a:spcPct val="115000"/>
                        </a:lnSpc>
                        <a:spcAft>
                          <a:spcPts val="0"/>
                        </a:spcAft>
                      </a:pPr>
                      <a:r>
                        <a:rPr lang="tr-TR" sz="600">
                          <a:effectLst/>
                        </a:rPr>
                        <a:t>16</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Jenga</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36</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Look Look</a:t>
                      </a:r>
                      <a:endParaRPr lang="tr-TR" sz="1000">
                        <a:effectLst/>
                        <a:latin typeface="Calibri"/>
                        <a:ea typeface="Calibri"/>
                        <a:cs typeface="Times New Roman"/>
                      </a:endParaRPr>
                    </a:p>
                  </a:txBody>
                  <a:tcPr marL="4515" marR="4515" marT="4515" marB="4515" anchor="ctr"/>
                </a:tc>
              </a:tr>
              <a:tr h="225502">
                <a:tc>
                  <a:txBody>
                    <a:bodyPr/>
                    <a:lstStyle/>
                    <a:p>
                      <a:pPr algn="ctr">
                        <a:lnSpc>
                          <a:spcPct val="115000"/>
                        </a:lnSpc>
                        <a:spcAft>
                          <a:spcPts val="0"/>
                        </a:spcAft>
                      </a:pPr>
                      <a:r>
                        <a:rPr lang="tr-TR" sz="600">
                          <a:effectLst/>
                        </a:rPr>
                        <a:t>17</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Nim</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37</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Dedektif</a:t>
                      </a:r>
                      <a:endParaRPr lang="tr-TR" sz="1000">
                        <a:effectLst/>
                        <a:latin typeface="Calibri"/>
                        <a:ea typeface="Calibri"/>
                        <a:cs typeface="Times New Roman"/>
                      </a:endParaRPr>
                    </a:p>
                  </a:txBody>
                  <a:tcPr marL="4515" marR="4515" marT="4515" marB="4515" anchor="ctr"/>
                </a:tc>
              </a:tr>
              <a:tr h="419508">
                <a:tc>
                  <a:txBody>
                    <a:bodyPr/>
                    <a:lstStyle/>
                    <a:p>
                      <a:pPr algn="ctr">
                        <a:lnSpc>
                          <a:spcPct val="115000"/>
                        </a:lnSpc>
                        <a:spcAft>
                          <a:spcPts val="0"/>
                        </a:spcAft>
                      </a:pPr>
                      <a:r>
                        <a:rPr lang="tr-TR" sz="600">
                          <a:effectLst/>
                        </a:rPr>
                        <a:t>18</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Tik-Tak Boom</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38</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ABC Bağlama</a:t>
                      </a:r>
                      <a:endParaRPr lang="tr-TR" sz="1000">
                        <a:effectLst/>
                        <a:latin typeface="Calibri"/>
                        <a:ea typeface="Calibri"/>
                        <a:cs typeface="Times New Roman"/>
                      </a:endParaRPr>
                    </a:p>
                  </a:txBody>
                  <a:tcPr marL="4515" marR="4515" marT="4515" marB="4515" anchor="ctr"/>
                </a:tc>
              </a:tr>
              <a:tr h="456063">
                <a:tc>
                  <a:txBody>
                    <a:bodyPr/>
                    <a:lstStyle/>
                    <a:p>
                      <a:pPr algn="ctr">
                        <a:lnSpc>
                          <a:spcPct val="115000"/>
                        </a:lnSpc>
                        <a:spcAft>
                          <a:spcPts val="0"/>
                        </a:spcAft>
                      </a:pPr>
                      <a:r>
                        <a:rPr lang="tr-TR" sz="600">
                          <a:effectLst/>
                        </a:rPr>
                        <a:t>19</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Kelime Tamamlama</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39</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ABC Kadar Kolay</a:t>
                      </a:r>
                      <a:endParaRPr lang="tr-TR" sz="1000">
                        <a:effectLst/>
                        <a:latin typeface="Calibri"/>
                        <a:ea typeface="Calibri"/>
                        <a:cs typeface="Times New Roman"/>
                      </a:endParaRPr>
                    </a:p>
                  </a:txBody>
                  <a:tcPr marL="4515" marR="4515" marT="4515" marB="4515" anchor="ctr"/>
                </a:tc>
              </a:tr>
              <a:tr h="419508">
                <a:tc>
                  <a:txBody>
                    <a:bodyPr/>
                    <a:lstStyle/>
                    <a:p>
                      <a:pPr algn="ctr">
                        <a:lnSpc>
                          <a:spcPct val="115000"/>
                        </a:lnSpc>
                        <a:spcAft>
                          <a:spcPts val="0"/>
                        </a:spcAft>
                      </a:pPr>
                      <a:r>
                        <a:rPr lang="tr-TR" sz="600">
                          <a:effectLst/>
                        </a:rPr>
                        <a:t>20</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Hızlı Bardaklar</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40</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dirty="0">
                          <a:effectLst/>
                        </a:rPr>
                        <a:t>Altıgen</a:t>
                      </a:r>
                      <a:endParaRPr lang="tr-TR" sz="1000" dirty="0">
                        <a:effectLst/>
                        <a:latin typeface="Calibri"/>
                        <a:ea typeface="Calibri"/>
                        <a:cs typeface="Times New Roman"/>
                      </a:endParaRPr>
                    </a:p>
                  </a:txBody>
                  <a:tcPr marL="4515" marR="4515" marT="4515" marB="4515" anchor="ctr"/>
                </a:tc>
              </a:tr>
            </a:tbl>
          </a:graphicData>
        </a:graphic>
      </p:graphicFrame>
    </p:spTree>
    <p:extLst>
      <p:ext uri="{BB962C8B-B14F-4D97-AF65-F5344CB8AC3E}">
        <p14:creationId xmlns:p14="http://schemas.microsoft.com/office/powerpoint/2010/main" xmlns="" val="2377533742"/>
      </p:ext>
    </p:extLst>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TotalTime>
  <Words>939</Words>
  <PresentationFormat>Ekran Gösterisi (4:3)</PresentationFormat>
  <Paragraphs>136</Paragraphs>
  <Slides>15</Slides>
  <Notes>1</Notes>
  <HiddenSlides>0</HiddenSlides>
  <MMClips>0</MMClips>
  <ScaleCrop>false</ScaleCrop>
  <HeadingPairs>
    <vt:vector size="4" baseType="variant">
      <vt:variant>
        <vt:lpstr>Tema</vt:lpstr>
      </vt:variant>
      <vt:variant>
        <vt:i4>1</vt:i4>
      </vt:variant>
      <vt:variant>
        <vt:lpstr>Slayt Başlıkları</vt:lpstr>
      </vt:variant>
      <vt:variant>
        <vt:i4>15</vt:i4>
      </vt:variant>
    </vt:vector>
  </HeadingPairs>
  <TitlesOfParts>
    <vt:vector size="16" baseType="lpstr">
      <vt:lpstr>Ofis Teması</vt:lpstr>
      <vt:lpstr>ŞİNASİ İLKOKULU 2019 YAZ SEMİNERİ </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2019-06-19T16:41:26Z</dcterms:created>
  <dcterms:modified xsi:type="dcterms:W3CDTF">2019-06-22T12:25:12Z</dcterms:modified>
  <cp:category>https://www.sorubak.com</cp:category>
</cp:coreProperties>
</file>