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9" r:id="rId4"/>
    <p:sldId id="258" r:id="rId5"/>
    <p:sldId id="260" r:id="rId6"/>
    <p:sldId id="261" r:id="rId7"/>
    <p:sldId id="262" r:id="rId8"/>
    <p:sldId id="263" r:id="rId9"/>
    <p:sldId id="264" r:id="rId10"/>
    <p:sldId id="275" r:id="rId11"/>
    <p:sldId id="276" r:id="rId12"/>
    <p:sldId id="278" r:id="rId13"/>
    <p:sldId id="281" r:id="rId14"/>
    <p:sldId id="285" r:id="rId15"/>
    <p:sldId id="287" r:id="rId16"/>
    <p:sldId id="279" r:id="rId17"/>
    <p:sldId id="280" r:id="rId18"/>
    <p:sldId id="274" r:id="rId19"/>
    <p:sldId id="266" r:id="rId20"/>
    <p:sldId id="283"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ülya Doğan" initials="H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15.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D5C855-881E-4E2F-AEED-9483DDF6AE00}"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tr-TR"/>
        </a:p>
      </dgm:t>
    </dgm:pt>
    <dgm:pt modelId="{71975576-E7F0-4989-9C81-3098D87599FD}">
      <dgm:prSet phldrT="[Metin]" custT="1"/>
      <dgm:spPr/>
      <dgm:t>
        <a:bodyPr/>
        <a:lstStyle/>
        <a:p>
          <a:pPr algn="ctr"/>
          <a:r>
            <a:rPr lang="tr-TR" sz="1400" dirty="0"/>
            <a:t>                     STEM eğitiminin temelinde;                 öğrencileri içerik öğrenmekten daha çok sorgulamaya, araştırma yapmaya, üretime ve yeni buluşlar yapmaya yönlendirme vardır.</a:t>
          </a:r>
        </a:p>
      </dgm:t>
    </dgm:pt>
    <dgm:pt modelId="{473BE3AA-3486-4026-AD75-7D702AE6817C}" type="parTrans" cxnId="{84038F33-2B46-4EC6-BC8E-F1EB10B008C0}">
      <dgm:prSet/>
      <dgm:spPr/>
      <dgm:t>
        <a:bodyPr/>
        <a:lstStyle/>
        <a:p>
          <a:endParaRPr lang="tr-TR"/>
        </a:p>
      </dgm:t>
    </dgm:pt>
    <dgm:pt modelId="{F480BD5A-E1F3-4E95-9889-2554298117C8}" type="sibTrans" cxnId="{84038F33-2B46-4EC6-BC8E-F1EB10B008C0}">
      <dgm:prSet/>
      <dgm:spPr/>
      <dgm:t>
        <a:bodyPr/>
        <a:lstStyle/>
        <a:p>
          <a:endParaRPr lang="tr-TR"/>
        </a:p>
      </dgm:t>
    </dgm:pt>
    <dgm:pt modelId="{C2CA4121-55C6-4ABB-9FDE-147E885DD71D}" type="pres">
      <dgm:prSet presAssocID="{94D5C855-881E-4E2F-AEED-9483DDF6AE00}" presName="linear" presStyleCnt="0">
        <dgm:presLayoutVars>
          <dgm:dir/>
          <dgm:resizeHandles val="exact"/>
        </dgm:presLayoutVars>
      </dgm:prSet>
      <dgm:spPr/>
      <dgm:t>
        <a:bodyPr/>
        <a:lstStyle/>
        <a:p>
          <a:endParaRPr lang="tr-TR"/>
        </a:p>
      </dgm:t>
    </dgm:pt>
    <dgm:pt modelId="{342CD3A7-28E2-4CDE-8D3D-E59DA3B99689}" type="pres">
      <dgm:prSet presAssocID="{71975576-E7F0-4989-9C81-3098D87599FD}" presName="comp" presStyleCnt="0"/>
      <dgm:spPr/>
    </dgm:pt>
    <dgm:pt modelId="{A81C9CD4-580A-4EEC-AC05-E5D148F9843F}" type="pres">
      <dgm:prSet presAssocID="{71975576-E7F0-4989-9C81-3098D87599FD}" presName="box" presStyleLbl="node1" presStyleIdx="0" presStyleCnt="1" custLinFactNeighborX="192" custLinFactNeighborY="17779"/>
      <dgm:spPr/>
      <dgm:t>
        <a:bodyPr/>
        <a:lstStyle/>
        <a:p>
          <a:endParaRPr lang="tr-TR"/>
        </a:p>
      </dgm:t>
    </dgm:pt>
    <dgm:pt modelId="{471C8B90-D81A-4685-B11D-005F17586AAD}" type="pres">
      <dgm:prSet presAssocID="{71975576-E7F0-4989-9C81-3098D87599FD}" presName="img" presStyleLbl="fgImgPlace1" presStyleIdx="0" presStyleCnt="1" custScaleX="122213" custScaleY="60866" custLinFactNeighborX="-40037" custLinFactNeighborY="5984"/>
      <dgm:spPr>
        <a:blipFill rotWithShape="1">
          <a:blip xmlns:r="http://schemas.openxmlformats.org/officeDocument/2006/relationships" r:embed="rId1"/>
          <a:stretch>
            <a:fillRect/>
          </a:stretch>
        </a:blipFill>
      </dgm:spPr>
    </dgm:pt>
    <dgm:pt modelId="{A8669001-3F7D-474E-BB60-6EF48357497D}" type="pres">
      <dgm:prSet presAssocID="{71975576-E7F0-4989-9C81-3098D87599FD}" presName="text" presStyleLbl="node1" presStyleIdx="0" presStyleCnt="1">
        <dgm:presLayoutVars>
          <dgm:bulletEnabled val="1"/>
        </dgm:presLayoutVars>
      </dgm:prSet>
      <dgm:spPr/>
      <dgm:t>
        <a:bodyPr/>
        <a:lstStyle/>
        <a:p>
          <a:endParaRPr lang="tr-TR"/>
        </a:p>
      </dgm:t>
    </dgm:pt>
  </dgm:ptLst>
  <dgm:cxnLst>
    <dgm:cxn modelId="{B68F5706-1D67-491C-9C6A-CFB7C76695B1}" type="presOf" srcId="{94D5C855-881E-4E2F-AEED-9483DDF6AE00}" destId="{C2CA4121-55C6-4ABB-9FDE-147E885DD71D}" srcOrd="0" destOrd="0" presId="urn:microsoft.com/office/officeart/2005/8/layout/vList4#1"/>
    <dgm:cxn modelId="{116EFA06-DE76-4FF1-9B21-17B873A5E6F3}" type="presOf" srcId="{71975576-E7F0-4989-9C81-3098D87599FD}" destId="{A81C9CD4-580A-4EEC-AC05-E5D148F9843F}" srcOrd="0" destOrd="0" presId="urn:microsoft.com/office/officeart/2005/8/layout/vList4#1"/>
    <dgm:cxn modelId="{84038F33-2B46-4EC6-BC8E-F1EB10B008C0}" srcId="{94D5C855-881E-4E2F-AEED-9483DDF6AE00}" destId="{71975576-E7F0-4989-9C81-3098D87599FD}" srcOrd="0" destOrd="0" parTransId="{473BE3AA-3486-4026-AD75-7D702AE6817C}" sibTransId="{F480BD5A-E1F3-4E95-9889-2554298117C8}"/>
    <dgm:cxn modelId="{C1C62814-5DCF-4B49-9B6D-CDD4E1E51C43}" type="presOf" srcId="{71975576-E7F0-4989-9C81-3098D87599FD}" destId="{A8669001-3F7D-474E-BB60-6EF48357497D}" srcOrd="1" destOrd="0" presId="urn:microsoft.com/office/officeart/2005/8/layout/vList4#1"/>
    <dgm:cxn modelId="{FA03674B-D298-44EB-BCA6-7E82C3F93BF2}" type="presParOf" srcId="{C2CA4121-55C6-4ABB-9FDE-147E885DD71D}" destId="{342CD3A7-28E2-4CDE-8D3D-E59DA3B99689}" srcOrd="0" destOrd="0" presId="urn:microsoft.com/office/officeart/2005/8/layout/vList4#1"/>
    <dgm:cxn modelId="{AB000894-8D53-4BCF-ACBB-0F98B6333341}" type="presParOf" srcId="{342CD3A7-28E2-4CDE-8D3D-E59DA3B99689}" destId="{A81C9CD4-580A-4EEC-AC05-E5D148F9843F}" srcOrd="0" destOrd="0" presId="urn:microsoft.com/office/officeart/2005/8/layout/vList4#1"/>
    <dgm:cxn modelId="{9F5E0373-F444-47F0-9E4A-54FCF123CBB5}" type="presParOf" srcId="{342CD3A7-28E2-4CDE-8D3D-E59DA3B99689}" destId="{471C8B90-D81A-4685-B11D-005F17586AAD}" srcOrd="1" destOrd="0" presId="urn:microsoft.com/office/officeart/2005/8/layout/vList4#1"/>
    <dgm:cxn modelId="{D497141E-D51B-445B-9F77-0C185DC627C1}" type="presParOf" srcId="{342CD3A7-28E2-4CDE-8D3D-E59DA3B99689}" destId="{A8669001-3F7D-474E-BB60-6EF48357497D}" srcOrd="2" destOrd="0" presId="urn:microsoft.com/office/officeart/2005/8/layout/vList4#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1C9CD4-580A-4EEC-AC05-E5D148F9843F}">
      <dsp:nvSpPr>
        <dsp:cNvPr id="0" name=""/>
        <dsp:cNvSpPr/>
      </dsp:nvSpPr>
      <dsp:spPr>
        <a:xfrm>
          <a:off x="0" y="0"/>
          <a:ext cx="7168627" cy="2951748"/>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kern="1200" dirty="0"/>
            <a:t>                     STEM eğitiminin temelinde;                 öğrencileri içerik öğrenmekten daha çok sorgulamaya, araştırma yapmaya, üretime ve yeni buluşlar yapmaya yönlendirme vardır.</a:t>
          </a:r>
        </a:p>
      </dsp:txBody>
      <dsp:txXfrm>
        <a:off x="1728900" y="0"/>
        <a:ext cx="5439726" cy="2951748"/>
      </dsp:txXfrm>
    </dsp:sp>
    <dsp:sp modelId="{471C8B90-D81A-4685-B11D-005F17586AAD}">
      <dsp:nvSpPr>
        <dsp:cNvPr id="0" name=""/>
        <dsp:cNvSpPr/>
      </dsp:nvSpPr>
      <dsp:spPr>
        <a:xfrm>
          <a:off x="0" y="898535"/>
          <a:ext cx="1752198" cy="1437288"/>
        </a:xfrm>
        <a:prstGeom prst="roundRect">
          <a:avLst>
            <a:gd name="adj" fmla="val 10000"/>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610A3D-14E5-D94F-B1BE-A35B5DC53B1F}" type="datetimeFigureOut">
              <a:rPr lang="tr-TR" smtClean="0"/>
              <a:pPr/>
              <a:t>04/09/2019</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05D41C-38BB-B340-914D-25C5329EC474}" type="slidenum">
              <a:rPr lang="tr-TR" smtClean="0"/>
              <a:pPr/>
              <a:t>‹#›</a:t>
            </a:fld>
            <a:endParaRPr lang="tr-TR"/>
          </a:p>
        </p:txBody>
      </p:sp>
    </p:spTree>
    <p:extLst>
      <p:ext uri="{BB962C8B-B14F-4D97-AF65-F5344CB8AC3E}">
        <p14:creationId xmlns:p14="http://schemas.microsoft.com/office/powerpoint/2010/main" xmlns="" val="3043713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64514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7" name="Shape 5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Shape 6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3" name="Shape 6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388061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smtClean="0">
                <a:solidFill>
                  <a:schemeClr val="tx1"/>
                </a:solidFill>
                <a:latin typeface="+mn-lt"/>
                <a:ea typeface="+mn-ea"/>
                <a:cs typeface="+mn-cs"/>
              </a:rPr>
              <a:t>https://www.sorubak.com</a:t>
            </a:r>
            <a:endParaRPr lang="tr-TR" dirty="0"/>
          </a:p>
        </p:txBody>
      </p:sp>
      <p:sp>
        <p:nvSpPr>
          <p:cNvPr id="4" name="Slayt Numarası Yer Tutucusu 3"/>
          <p:cNvSpPr>
            <a:spLocks noGrp="1"/>
          </p:cNvSpPr>
          <p:nvPr>
            <p:ph type="sldNum" sz="quarter" idx="10"/>
          </p:nvPr>
        </p:nvSpPr>
        <p:spPr/>
        <p:txBody>
          <a:bodyPr/>
          <a:lstStyle/>
          <a:p>
            <a:fld id="{E605D41C-38BB-B340-914D-25C5329EC474}" type="slidenum">
              <a:rPr lang="tr-TR" smtClean="0"/>
              <a:pPr/>
              <a:t>21</a:t>
            </a:fld>
            <a:endParaRPr lang="tr-TR"/>
          </a:p>
        </p:txBody>
      </p:sp>
    </p:spTree>
    <p:extLst>
      <p:ext uri="{BB962C8B-B14F-4D97-AF65-F5344CB8AC3E}">
        <p14:creationId xmlns:p14="http://schemas.microsoft.com/office/powerpoint/2010/main" xmlns="" val="1387403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519"/>
        <p:cNvGrpSpPr/>
        <p:nvPr/>
      </p:nvGrpSpPr>
      <p:grpSpPr>
        <a:xfrm>
          <a:off x="0" y="0"/>
          <a:ext cx="0" cy="0"/>
          <a:chOff x="0" y="0"/>
          <a:chExt cx="0" cy="0"/>
        </a:xfrm>
      </p:grpSpPr>
      <p:sp>
        <p:nvSpPr>
          <p:cNvPr id="520" name="Shape 520"/>
          <p:cNvSpPr txBox="1">
            <a:spLocks noGrp="1"/>
          </p:cNvSpPr>
          <p:nvPr>
            <p:ph type="sldNum" idx="12"/>
          </p:nvPr>
        </p:nvSpPr>
        <p:spPr>
          <a:xfrm>
            <a:off x="5730200" y="6471065"/>
            <a:ext cx="731600" cy="3868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extLst>
      <p:ext uri="{BB962C8B-B14F-4D97-AF65-F5344CB8AC3E}">
        <p14:creationId xmlns:p14="http://schemas.microsoft.com/office/powerpoint/2010/main" xmlns="" val="12555388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2879100" y="2882400"/>
            <a:ext cx="6434000" cy="1093200"/>
          </a:xfrm>
          <a:prstGeom prst="rect">
            <a:avLst/>
          </a:prstGeom>
        </p:spPr>
        <p:txBody>
          <a:bodyPr spcFirstLastPara="1" wrap="square" lIns="91425" tIns="91425" rIns="91425" bIns="91425" anchor="ctr" anchorCtr="0"/>
          <a:lstStyle>
            <a:lvl1pPr marL="609585" lvl="0" indent="-516454" algn="ctr" rtl="0">
              <a:spcBef>
                <a:spcPts val="800"/>
              </a:spcBef>
              <a:spcAft>
                <a:spcPts val="0"/>
              </a:spcAft>
              <a:buClr>
                <a:srgbClr val="1C4587"/>
              </a:buClr>
              <a:buSzPts val="2500"/>
              <a:buChar char="✘"/>
              <a:defRPr sz="3333" b="1">
                <a:solidFill>
                  <a:srgbClr val="1C4587"/>
                </a:solidFill>
              </a:defRPr>
            </a:lvl1pPr>
            <a:lvl2pPr marL="1219170" lvl="1" indent="-516454" algn="ctr" rtl="0">
              <a:spcBef>
                <a:spcPts val="0"/>
              </a:spcBef>
              <a:spcAft>
                <a:spcPts val="0"/>
              </a:spcAft>
              <a:buClr>
                <a:srgbClr val="1C4587"/>
              </a:buClr>
              <a:buSzPts val="2500"/>
              <a:buChar char="✗"/>
              <a:defRPr sz="3333" b="1">
                <a:solidFill>
                  <a:srgbClr val="1C4587"/>
                </a:solidFill>
              </a:defRPr>
            </a:lvl2pPr>
            <a:lvl3pPr marL="1828754" lvl="2" indent="-516454" algn="ctr" rtl="0">
              <a:spcBef>
                <a:spcPts val="0"/>
              </a:spcBef>
              <a:spcAft>
                <a:spcPts val="0"/>
              </a:spcAft>
              <a:buClr>
                <a:srgbClr val="1C4587"/>
              </a:buClr>
              <a:buSzPts val="2500"/>
              <a:buChar char="■"/>
              <a:defRPr sz="3333" b="1">
                <a:solidFill>
                  <a:srgbClr val="1C4587"/>
                </a:solidFill>
              </a:defRPr>
            </a:lvl3pPr>
            <a:lvl4pPr marL="2438339" lvl="3" indent="-516454" algn="ctr" rtl="0">
              <a:spcBef>
                <a:spcPts val="0"/>
              </a:spcBef>
              <a:spcAft>
                <a:spcPts val="0"/>
              </a:spcAft>
              <a:buClr>
                <a:srgbClr val="1C4587"/>
              </a:buClr>
              <a:buSzPts val="2500"/>
              <a:buChar char="●"/>
              <a:defRPr sz="3333" b="1">
                <a:solidFill>
                  <a:srgbClr val="1C4587"/>
                </a:solidFill>
              </a:defRPr>
            </a:lvl4pPr>
            <a:lvl5pPr marL="3047924" lvl="4" indent="-516454" algn="ctr" rtl="0">
              <a:spcBef>
                <a:spcPts val="0"/>
              </a:spcBef>
              <a:spcAft>
                <a:spcPts val="0"/>
              </a:spcAft>
              <a:buClr>
                <a:srgbClr val="1C4587"/>
              </a:buClr>
              <a:buSzPts val="2500"/>
              <a:buChar char="○"/>
              <a:defRPr sz="3333" b="1">
                <a:solidFill>
                  <a:srgbClr val="1C4587"/>
                </a:solidFill>
              </a:defRPr>
            </a:lvl5pPr>
            <a:lvl6pPr marL="3657509" lvl="5" indent="-516454" algn="ctr" rtl="0">
              <a:spcBef>
                <a:spcPts val="0"/>
              </a:spcBef>
              <a:spcAft>
                <a:spcPts val="0"/>
              </a:spcAft>
              <a:buClr>
                <a:srgbClr val="1C4587"/>
              </a:buClr>
              <a:buSzPts val="2500"/>
              <a:buChar char="■"/>
              <a:defRPr sz="3333" b="1">
                <a:solidFill>
                  <a:srgbClr val="1C4587"/>
                </a:solidFill>
              </a:defRPr>
            </a:lvl6pPr>
            <a:lvl7pPr marL="4267093" lvl="6" indent="-516454" algn="ctr" rtl="0">
              <a:spcBef>
                <a:spcPts val="0"/>
              </a:spcBef>
              <a:spcAft>
                <a:spcPts val="0"/>
              </a:spcAft>
              <a:buClr>
                <a:srgbClr val="1C4587"/>
              </a:buClr>
              <a:buSzPts val="2500"/>
              <a:buChar char="●"/>
              <a:defRPr sz="3333" b="1">
                <a:solidFill>
                  <a:srgbClr val="1C4587"/>
                </a:solidFill>
              </a:defRPr>
            </a:lvl7pPr>
            <a:lvl8pPr marL="4876678" lvl="7" indent="-516454" algn="ctr" rtl="0">
              <a:spcBef>
                <a:spcPts val="0"/>
              </a:spcBef>
              <a:spcAft>
                <a:spcPts val="0"/>
              </a:spcAft>
              <a:buClr>
                <a:srgbClr val="1C4587"/>
              </a:buClr>
              <a:buSzPts val="2500"/>
              <a:buChar char="○"/>
              <a:defRPr sz="3333" b="1">
                <a:solidFill>
                  <a:srgbClr val="1C4587"/>
                </a:solidFill>
              </a:defRPr>
            </a:lvl8pPr>
            <a:lvl9pPr marL="5486263" lvl="8" indent="-516454" algn="ctr">
              <a:spcBef>
                <a:spcPts val="0"/>
              </a:spcBef>
              <a:spcAft>
                <a:spcPts val="0"/>
              </a:spcAft>
              <a:buClr>
                <a:srgbClr val="1C4587"/>
              </a:buClr>
              <a:buSzPts val="2500"/>
              <a:buChar char="■"/>
              <a:defRPr sz="3333" b="1">
                <a:solidFill>
                  <a:srgbClr val="1C4587"/>
                </a:solidFill>
              </a:defRPr>
            </a:lvl9pPr>
          </a:lstStyle>
          <a:p>
            <a:endParaRPr/>
          </a:p>
        </p:txBody>
      </p:sp>
      <p:sp>
        <p:nvSpPr>
          <p:cNvPr id="248" name="Shape 248"/>
          <p:cNvSpPr/>
          <p:nvPr/>
        </p:nvSpPr>
        <p:spPr>
          <a:xfrm>
            <a:off x="9737174" y="-392483"/>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9" name="Shape 249"/>
          <p:cNvSpPr/>
          <p:nvPr/>
        </p:nvSpPr>
        <p:spPr>
          <a:xfrm>
            <a:off x="-47165" y="4489284"/>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0" name="Shape 250"/>
          <p:cNvSpPr/>
          <p:nvPr/>
        </p:nvSpPr>
        <p:spPr>
          <a:xfrm>
            <a:off x="11757265" y="45862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1" name="Shape 251"/>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2" name="Shape 252"/>
          <p:cNvSpPr/>
          <p:nvPr/>
        </p:nvSpPr>
        <p:spPr>
          <a:xfrm>
            <a:off x="11147940" y="60092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3" name="Shape 253"/>
          <p:cNvSpPr/>
          <p:nvPr/>
        </p:nvSpPr>
        <p:spPr>
          <a:xfrm>
            <a:off x="-102771" y="19840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4" name="Shape 254"/>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5" name="Shape 255"/>
          <p:cNvSpPr/>
          <p:nvPr/>
        </p:nvSpPr>
        <p:spPr>
          <a:xfrm>
            <a:off x="10736769" y="55097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6" name="Shape 256"/>
          <p:cNvSpPr/>
          <p:nvPr/>
        </p:nvSpPr>
        <p:spPr>
          <a:xfrm>
            <a:off x="9907864" y="64975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7" name="Shape 257"/>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8" name="Shape 258"/>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59" name="Shape 259"/>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0" name="Shape 260"/>
          <p:cNvSpPr/>
          <p:nvPr/>
        </p:nvSpPr>
        <p:spPr>
          <a:xfrm>
            <a:off x="11951973" y="1784958"/>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1" name="Shape 261"/>
          <p:cNvSpPr/>
          <p:nvPr/>
        </p:nvSpPr>
        <p:spPr>
          <a:xfrm rot="-2426120">
            <a:off x="9480176" y="6502682"/>
            <a:ext cx="373213" cy="477295"/>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2" name="Shape 262"/>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3" name="Shape 263"/>
          <p:cNvSpPr/>
          <p:nvPr/>
        </p:nvSpPr>
        <p:spPr>
          <a:xfrm>
            <a:off x="11730117" y="4104977"/>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4" name="Shape 264"/>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5" name="Shape 265"/>
          <p:cNvSpPr/>
          <p:nvPr/>
        </p:nvSpPr>
        <p:spPr>
          <a:xfrm>
            <a:off x="462503" y="8114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6" name="Shape 266"/>
          <p:cNvSpPr/>
          <p:nvPr/>
        </p:nvSpPr>
        <p:spPr>
          <a:xfrm>
            <a:off x="860014" y="4746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7" name="Shape 267"/>
          <p:cNvSpPr/>
          <p:nvPr/>
        </p:nvSpPr>
        <p:spPr>
          <a:xfrm>
            <a:off x="11091747" y="-39763"/>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8" name="Shape 268"/>
          <p:cNvSpPr/>
          <p:nvPr/>
        </p:nvSpPr>
        <p:spPr>
          <a:xfrm>
            <a:off x="-11" y="1351155"/>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69" name="Shape 269"/>
          <p:cNvSpPr/>
          <p:nvPr/>
        </p:nvSpPr>
        <p:spPr>
          <a:xfrm>
            <a:off x="11599141" y="238816"/>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0" name="Shape 270"/>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1" name="Shape 271"/>
          <p:cNvSpPr/>
          <p:nvPr/>
        </p:nvSpPr>
        <p:spPr>
          <a:xfrm>
            <a:off x="345290" y="-115001"/>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2" name="Shape 272"/>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3" name="Shape 273"/>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4" name="Shape 274"/>
          <p:cNvSpPr/>
          <p:nvPr/>
        </p:nvSpPr>
        <p:spPr>
          <a:xfrm>
            <a:off x="-324171" y="722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5" name="Shape 275"/>
          <p:cNvSpPr/>
          <p:nvPr/>
        </p:nvSpPr>
        <p:spPr>
          <a:xfrm>
            <a:off x="10456069" y="-134498"/>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6" name="Shape 276"/>
          <p:cNvSpPr/>
          <p:nvPr/>
        </p:nvSpPr>
        <p:spPr>
          <a:xfrm>
            <a:off x="-51501" y="7720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7" name="Shape 277"/>
          <p:cNvSpPr/>
          <p:nvPr/>
        </p:nvSpPr>
        <p:spPr>
          <a:xfrm>
            <a:off x="1871701" y="15333"/>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8" name="Shape 278"/>
          <p:cNvSpPr/>
          <p:nvPr/>
        </p:nvSpPr>
        <p:spPr>
          <a:xfrm>
            <a:off x="1274653" y="-76221"/>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79" name="Shape 279"/>
          <p:cNvSpPr/>
          <p:nvPr/>
        </p:nvSpPr>
        <p:spPr>
          <a:xfrm>
            <a:off x="1777725" y="6237940"/>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0" name="Shape 280"/>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1" name="Shape 281"/>
          <p:cNvSpPr/>
          <p:nvPr/>
        </p:nvSpPr>
        <p:spPr>
          <a:xfrm>
            <a:off x="2034237" y="6548458"/>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2" name="Shape 282"/>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3" name="Shape 283"/>
          <p:cNvSpPr/>
          <p:nvPr/>
        </p:nvSpPr>
        <p:spPr>
          <a:xfrm rot="1920548">
            <a:off x="10967401" y="8337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4" name="Shape 284"/>
          <p:cNvSpPr/>
          <p:nvPr/>
        </p:nvSpPr>
        <p:spPr>
          <a:xfrm>
            <a:off x="462490" y="5418857"/>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5" name="Shape 285"/>
          <p:cNvSpPr/>
          <p:nvPr/>
        </p:nvSpPr>
        <p:spPr>
          <a:xfrm rot="-5400000">
            <a:off x="10661707" y="422573"/>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6" name="Shape 286"/>
          <p:cNvSpPr/>
          <p:nvPr/>
        </p:nvSpPr>
        <p:spPr>
          <a:xfrm>
            <a:off x="11735680" y="1053695"/>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7" name="Shape 287"/>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8" name="Shape 288"/>
          <p:cNvSpPr/>
          <p:nvPr/>
        </p:nvSpPr>
        <p:spPr>
          <a:xfrm>
            <a:off x="11599127" y="15352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89" name="Shape 289"/>
          <p:cNvSpPr txBox="1">
            <a:spLocks noGrp="1"/>
          </p:cNvSpPr>
          <p:nvPr>
            <p:ph type="sldNum" idx="12"/>
          </p:nvPr>
        </p:nvSpPr>
        <p:spPr>
          <a:xfrm>
            <a:off x="5730200" y="6471065"/>
            <a:ext cx="731600" cy="3868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extLst>
      <p:ext uri="{BB962C8B-B14F-4D97-AF65-F5344CB8AC3E}">
        <p14:creationId xmlns:p14="http://schemas.microsoft.com/office/powerpoint/2010/main" xmlns="" val="3507345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92"/>
        <p:cNvGrpSpPr/>
        <p:nvPr/>
      </p:nvGrpSpPr>
      <p:grpSpPr>
        <a:xfrm>
          <a:off x="0" y="0"/>
          <a:ext cx="0" cy="0"/>
          <a:chOff x="0" y="0"/>
          <a:chExt cx="0" cy="0"/>
        </a:xfrm>
      </p:grpSpPr>
      <p:sp>
        <p:nvSpPr>
          <p:cNvPr id="193" name="Shape 193"/>
          <p:cNvSpPr txBox="1">
            <a:spLocks noGrp="1"/>
          </p:cNvSpPr>
          <p:nvPr>
            <p:ph type="ctrTitle"/>
          </p:nvPr>
        </p:nvSpPr>
        <p:spPr>
          <a:xfrm>
            <a:off x="4281247" y="2215683"/>
            <a:ext cx="7068800" cy="1546400"/>
          </a:xfrm>
          <a:prstGeom prst="rect">
            <a:avLst/>
          </a:prstGeom>
        </p:spPr>
        <p:txBody>
          <a:bodyPr spcFirstLastPara="1" wrap="square" lIns="91425" tIns="91425" rIns="91425" bIns="91425" anchor="b" anchorCtr="0"/>
          <a:lstStyle>
            <a:lvl1pPr lvl="0" algn="r" rtl="0">
              <a:spcBef>
                <a:spcPts val="0"/>
              </a:spcBef>
              <a:spcAft>
                <a:spcPts val="0"/>
              </a:spcAft>
              <a:buSzPts val="3700"/>
              <a:buNone/>
              <a:defRPr sz="4933" b="0"/>
            </a:lvl1pPr>
            <a:lvl2pPr lvl="1" algn="r" rtl="0">
              <a:spcBef>
                <a:spcPts val="0"/>
              </a:spcBef>
              <a:spcAft>
                <a:spcPts val="0"/>
              </a:spcAft>
              <a:buSzPts val="3700"/>
              <a:buNone/>
              <a:defRPr sz="4933" b="0"/>
            </a:lvl2pPr>
            <a:lvl3pPr lvl="2" algn="r" rtl="0">
              <a:spcBef>
                <a:spcPts val="0"/>
              </a:spcBef>
              <a:spcAft>
                <a:spcPts val="0"/>
              </a:spcAft>
              <a:buSzPts val="3700"/>
              <a:buNone/>
              <a:defRPr sz="4933" b="0"/>
            </a:lvl3pPr>
            <a:lvl4pPr lvl="3" algn="r" rtl="0">
              <a:spcBef>
                <a:spcPts val="0"/>
              </a:spcBef>
              <a:spcAft>
                <a:spcPts val="0"/>
              </a:spcAft>
              <a:buSzPts val="3700"/>
              <a:buNone/>
              <a:defRPr sz="4933" b="0"/>
            </a:lvl4pPr>
            <a:lvl5pPr lvl="4" algn="r" rtl="0">
              <a:spcBef>
                <a:spcPts val="0"/>
              </a:spcBef>
              <a:spcAft>
                <a:spcPts val="0"/>
              </a:spcAft>
              <a:buSzPts val="3700"/>
              <a:buNone/>
              <a:defRPr sz="4933" b="0"/>
            </a:lvl5pPr>
            <a:lvl6pPr lvl="5" algn="r" rtl="0">
              <a:spcBef>
                <a:spcPts val="0"/>
              </a:spcBef>
              <a:spcAft>
                <a:spcPts val="0"/>
              </a:spcAft>
              <a:buSzPts val="3700"/>
              <a:buNone/>
              <a:defRPr sz="4933" b="0"/>
            </a:lvl6pPr>
            <a:lvl7pPr lvl="6" algn="r" rtl="0">
              <a:spcBef>
                <a:spcPts val="0"/>
              </a:spcBef>
              <a:spcAft>
                <a:spcPts val="0"/>
              </a:spcAft>
              <a:buSzPts val="3700"/>
              <a:buNone/>
              <a:defRPr sz="4933" b="0"/>
            </a:lvl7pPr>
            <a:lvl8pPr lvl="7" algn="r" rtl="0">
              <a:spcBef>
                <a:spcPts val="0"/>
              </a:spcBef>
              <a:spcAft>
                <a:spcPts val="0"/>
              </a:spcAft>
              <a:buSzPts val="3700"/>
              <a:buNone/>
              <a:defRPr sz="4933" b="0"/>
            </a:lvl8pPr>
            <a:lvl9pPr lvl="8" algn="r" rtl="0">
              <a:spcBef>
                <a:spcPts val="0"/>
              </a:spcBef>
              <a:spcAft>
                <a:spcPts val="0"/>
              </a:spcAft>
              <a:buSzPts val="3700"/>
              <a:buNone/>
              <a:defRPr sz="4933" b="0"/>
            </a:lvl9pPr>
          </a:lstStyle>
          <a:p>
            <a:endParaRPr/>
          </a:p>
        </p:txBody>
      </p:sp>
      <p:sp>
        <p:nvSpPr>
          <p:cNvPr id="194" name="Shape 194"/>
          <p:cNvSpPr txBox="1">
            <a:spLocks noGrp="1"/>
          </p:cNvSpPr>
          <p:nvPr>
            <p:ph type="subTitle" idx="1"/>
          </p:nvPr>
        </p:nvSpPr>
        <p:spPr>
          <a:xfrm>
            <a:off x="4281180" y="3818903"/>
            <a:ext cx="7068800" cy="1046400"/>
          </a:xfrm>
          <a:prstGeom prst="rect">
            <a:avLst/>
          </a:prstGeom>
        </p:spPr>
        <p:txBody>
          <a:bodyPr spcFirstLastPara="1" wrap="square" lIns="91425" tIns="91425" rIns="91425" bIns="91425" anchor="t" anchorCtr="0"/>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4000">
                <a:solidFill>
                  <a:srgbClr val="1C4587"/>
                </a:solidFill>
              </a:defRPr>
            </a:lvl2pPr>
            <a:lvl3pPr lvl="2" algn="r" rtl="0">
              <a:spcBef>
                <a:spcPts val="0"/>
              </a:spcBef>
              <a:spcAft>
                <a:spcPts val="0"/>
              </a:spcAft>
              <a:buClr>
                <a:srgbClr val="1C4587"/>
              </a:buClr>
              <a:buSzPts val="3000"/>
              <a:buNone/>
              <a:defRPr sz="4000">
                <a:solidFill>
                  <a:srgbClr val="1C4587"/>
                </a:solidFill>
              </a:defRPr>
            </a:lvl3pPr>
            <a:lvl4pPr lvl="3" algn="r" rtl="0">
              <a:spcBef>
                <a:spcPts val="0"/>
              </a:spcBef>
              <a:spcAft>
                <a:spcPts val="0"/>
              </a:spcAft>
              <a:buClr>
                <a:srgbClr val="1C4587"/>
              </a:buClr>
              <a:buSzPts val="3000"/>
              <a:buNone/>
              <a:defRPr sz="4000">
                <a:solidFill>
                  <a:srgbClr val="1C4587"/>
                </a:solidFill>
              </a:defRPr>
            </a:lvl4pPr>
            <a:lvl5pPr lvl="4" algn="r" rtl="0">
              <a:spcBef>
                <a:spcPts val="0"/>
              </a:spcBef>
              <a:spcAft>
                <a:spcPts val="0"/>
              </a:spcAft>
              <a:buClr>
                <a:srgbClr val="1C4587"/>
              </a:buClr>
              <a:buSzPts val="3000"/>
              <a:buNone/>
              <a:defRPr sz="4000">
                <a:solidFill>
                  <a:srgbClr val="1C4587"/>
                </a:solidFill>
              </a:defRPr>
            </a:lvl5pPr>
            <a:lvl6pPr lvl="5" algn="r" rtl="0">
              <a:spcBef>
                <a:spcPts val="0"/>
              </a:spcBef>
              <a:spcAft>
                <a:spcPts val="0"/>
              </a:spcAft>
              <a:buClr>
                <a:srgbClr val="1C4587"/>
              </a:buClr>
              <a:buSzPts val="3000"/>
              <a:buNone/>
              <a:defRPr sz="4000">
                <a:solidFill>
                  <a:srgbClr val="1C4587"/>
                </a:solidFill>
              </a:defRPr>
            </a:lvl6pPr>
            <a:lvl7pPr lvl="6" algn="r" rtl="0">
              <a:spcBef>
                <a:spcPts val="0"/>
              </a:spcBef>
              <a:spcAft>
                <a:spcPts val="0"/>
              </a:spcAft>
              <a:buClr>
                <a:srgbClr val="1C4587"/>
              </a:buClr>
              <a:buSzPts val="3000"/>
              <a:buNone/>
              <a:defRPr sz="4000">
                <a:solidFill>
                  <a:srgbClr val="1C4587"/>
                </a:solidFill>
              </a:defRPr>
            </a:lvl7pPr>
            <a:lvl8pPr lvl="7" algn="r" rtl="0">
              <a:spcBef>
                <a:spcPts val="0"/>
              </a:spcBef>
              <a:spcAft>
                <a:spcPts val="0"/>
              </a:spcAft>
              <a:buClr>
                <a:srgbClr val="1C4587"/>
              </a:buClr>
              <a:buSzPts val="3000"/>
              <a:buNone/>
              <a:defRPr sz="4000">
                <a:solidFill>
                  <a:srgbClr val="1C4587"/>
                </a:solidFill>
              </a:defRPr>
            </a:lvl8pPr>
            <a:lvl9pPr lvl="8" algn="r" rtl="0">
              <a:spcBef>
                <a:spcPts val="0"/>
              </a:spcBef>
              <a:spcAft>
                <a:spcPts val="0"/>
              </a:spcAft>
              <a:buClr>
                <a:srgbClr val="1C4587"/>
              </a:buClr>
              <a:buSzPts val="3000"/>
              <a:buNone/>
              <a:defRPr sz="4000">
                <a:solidFill>
                  <a:srgbClr val="1C4587"/>
                </a:solidFill>
              </a:defRPr>
            </a:lvl9pPr>
          </a:lstStyle>
          <a:p>
            <a:endParaRPr/>
          </a:p>
        </p:txBody>
      </p:sp>
      <p:sp>
        <p:nvSpPr>
          <p:cNvPr id="195" name="Shape 195"/>
          <p:cNvSpPr/>
          <p:nvPr/>
        </p:nvSpPr>
        <p:spPr>
          <a:xfrm>
            <a:off x="5882774" y="6215517"/>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196" name="Shape 196"/>
          <p:cNvSpPr/>
          <p:nvPr/>
        </p:nvSpPr>
        <p:spPr>
          <a:xfrm>
            <a:off x="5291768" y="5333718"/>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197" name="Shape 197"/>
          <p:cNvSpPr/>
          <p:nvPr/>
        </p:nvSpPr>
        <p:spPr>
          <a:xfrm>
            <a:off x="8377819"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198" name="Shape 198"/>
          <p:cNvSpPr/>
          <p:nvPr/>
        </p:nvSpPr>
        <p:spPr>
          <a:xfrm>
            <a:off x="76620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199" name="Shape 199"/>
          <p:cNvSpPr/>
          <p:nvPr/>
        </p:nvSpPr>
        <p:spPr>
          <a:xfrm>
            <a:off x="94181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0" name="Shape 200"/>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1" name="Shape 201"/>
          <p:cNvSpPr/>
          <p:nvPr/>
        </p:nvSpPr>
        <p:spPr>
          <a:xfrm>
            <a:off x="87753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2" name="Shape 202"/>
          <p:cNvSpPr/>
          <p:nvPr/>
        </p:nvSpPr>
        <p:spPr>
          <a:xfrm>
            <a:off x="86761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3" name="Shape 203"/>
          <p:cNvSpPr/>
          <p:nvPr/>
        </p:nvSpPr>
        <p:spPr>
          <a:xfrm>
            <a:off x="73347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4" name="Shape 204"/>
          <p:cNvSpPr/>
          <p:nvPr/>
        </p:nvSpPr>
        <p:spPr>
          <a:xfrm>
            <a:off x="69354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5" name="Shape 205"/>
          <p:cNvSpPr/>
          <p:nvPr/>
        </p:nvSpPr>
        <p:spPr>
          <a:xfrm>
            <a:off x="6354112"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6" name="Shape 206"/>
          <p:cNvSpPr/>
          <p:nvPr/>
        </p:nvSpPr>
        <p:spPr>
          <a:xfrm>
            <a:off x="73624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7" name="Shape 207"/>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8" name="Shape 208"/>
          <p:cNvSpPr/>
          <p:nvPr/>
        </p:nvSpPr>
        <p:spPr>
          <a:xfrm>
            <a:off x="10736769"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09" name="Shape 209"/>
          <p:cNvSpPr/>
          <p:nvPr/>
        </p:nvSpPr>
        <p:spPr>
          <a:xfrm>
            <a:off x="9312764"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0" name="Shape 210"/>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1" name="Shape 211"/>
          <p:cNvSpPr/>
          <p:nvPr/>
        </p:nvSpPr>
        <p:spPr>
          <a:xfrm>
            <a:off x="82142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2" name="Shape 212"/>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3" name="Shape 213"/>
          <p:cNvSpPr/>
          <p:nvPr/>
        </p:nvSpPr>
        <p:spPr>
          <a:xfrm>
            <a:off x="65229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4" name="Shape 214"/>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5" name="Shape 215"/>
          <p:cNvSpPr/>
          <p:nvPr/>
        </p:nvSpPr>
        <p:spPr>
          <a:xfrm>
            <a:off x="5985573" y="5608925"/>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6" name="Shape 216"/>
          <p:cNvSpPr/>
          <p:nvPr/>
        </p:nvSpPr>
        <p:spPr>
          <a:xfrm rot="1920548">
            <a:off x="9648968"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7" name="Shape 217"/>
          <p:cNvSpPr/>
          <p:nvPr/>
        </p:nvSpPr>
        <p:spPr>
          <a:xfrm>
            <a:off x="110177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8" name="Shape 218"/>
          <p:cNvSpPr/>
          <p:nvPr/>
        </p:nvSpPr>
        <p:spPr>
          <a:xfrm rot="-5400000">
            <a:off x="102458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19" name="Shape 219"/>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0" name="Shape 220"/>
          <p:cNvSpPr/>
          <p:nvPr/>
        </p:nvSpPr>
        <p:spPr>
          <a:xfrm>
            <a:off x="67460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1" name="Shape 221"/>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2" name="Shape 222"/>
          <p:cNvSpPr/>
          <p:nvPr/>
        </p:nvSpPr>
        <p:spPr>
          <a:xfrm>
            <a:off x="1977021"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3" name="Shape 223"/>
          <p:cNvSpPr/>
          <p:nvPr/>
        </p:nvSpPr>
        <p:spPr>
          <a:xfrm>
            <a:off x="12612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4" name="Shape 224"/>
          <p:cNvSpPr/>
          <p:nvPr/>
        </p:nvSpPr>
        <p:spPr>
          <a:xfrm>
            <a:off x="30173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5" name="Shape 225"/>
          <p:cNvSpPr/>
          <p:nvPr/>
        </p:nvSpPr>
        <p:spPr>
          <a:xfrm>
            <a:off x="23745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6" name="Shape 226"/>
          <p:cNvSpPr/>
          <p:nvPr/>
        </p:nvSpPr>
        <p:spPr>
          <a:xfrm>
            <a:off x="22753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7" name="Shape 227"/>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8" name="Shape 228"/>
          <p:cNvSpPr/>
          <p:nvPr/>
        </p:nvSpPr>
        <p:spPr>
          <a:xfrm>
            <a:off x="5346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29" name="Shape 229"/>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0" name="Shape 230"/>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1" name="Shape 231"/>
          <p:cNvSpPr/>
          <p:nvPr/>
        </p:nvSpPr>
        <p:spPr>
          <a:xfrm>
            <a:off x="43359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2" name="Shape 232"/>
          <p:cNvSpPr/>
          <p:nvPr/>
        </p:nvSpPr>
        <p:spPr>
          <a:xfrm>
            <a:off x="4335971"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3" name="Shape 233"/>
          <p:cNvSpPr/>
          <p:nvPr/>
        </p:nvSpPr>
        <p:spPr>
          <a:xfrm>
            <a:off x="2911965"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4" name="Shape 234"/>
          <p:cNvSpPr/>
          <p:nvPr/>
        </p:nvSpPr>
        <p:spPr>
          <a:xfrm>
            <a:off x="52655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5" name="Shape 235"/>
          <p:cNvSpPr/>
          <p:nvPr/>
        </p:nvSpPr>
        <p:spPr>
          <a:xfrm>
            <a:off x="18134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6" name="Shape 236"/>
          <p:cNvSpPr/>
          <p:nvPr/>
        </p:nvSpPr>
        <p:spPr>
          <a:xfrm>
            <a:off x="49624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7" name="Shape 237"/>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8" name="Shape 238"/>
          <p:cNvSpPr/>
          <p:nvPr/>
        </p:nvSpPr>
        <p:spPr>
          <a:xfrm>
            <a:off x="53717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39" name="Shape 239"/>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0" name="Shape 240"/>
          <p:cNvSpPr/>
          <p:nvPr/>
        </p:nvSpPr>
        <p:spPr>
          <a:xfrm rot="1920548">
            <a:off x="3248167"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1" name="Shape 241"/>
          <p:cNvSpPr/>
          <p:nvPr/>
        </p:nvSpPr>
        <p:spPr>
          <a:xfrm>
            <a:off x="46169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2" name="Shape 242"/>
          <p:cNvSpPr/>
          <p:nvPr/>
        </p:nvSpPr>
        <p:spPr>
          <a:xfrm rot="-5400000">
            <a:off x="38450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3" name="Shape 243"/>
          <p:cNvSpPr/>
          <p:nvPr/>
        </p:nvSpPr>
        <p:spPr>
          <a:xfrm>
            <a:off x="38120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4" name="Shape 244"/>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
        <p:nvSpPr>
          <p:cNvPr id="245" name="Shape 245"/>
          <p:cNvSpPr/>
          <p:nvPr/>
        </p:nvSpPr>
        <p:spPr>
          <a:xfrm>
            <a:off x="39757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900" tIns="121900" rIns="121900" bIns="121900" anchor="ctr" anchorCtr="0">
            <a:noAutofit/>
          </a:bodyPr>
          <a:lstStyle/>
          <a:p>
            <a:pPr marL="0" lvl="0" indent="0" rtl="0">
              <a:spcBef>
                <a:spcPts val="0"/>
              </a:spcBef>
              <a:spcAft>
                <a:spcPts val="0"/>
              </a:spcAft>
              <a:buNone/>
            </a:pPr>
            <a:endParaRPr sz="1867">
              <a:solidFill>
                <a:srgbClr val="A4C2F4"/>
              </a:solidFill>
            </a:endParaRPr>
          </a:p>
        </p:txBody>
      </p:sp>
    </p:spTree>
    <p:extLst>
      <p:ext uri="{BB962C8B-B14F-4D97-AF65-F5344CB8AC3E}">
        <p14:creationId xmlns:p14="http://schemas.microsoft.com/office/powerpoint/2010/main" xmlns="" val="3527027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997233" y="300033"/>
            <a:ext cx="8187200" cy="1143200"/>
          </a:xfrm>
          <a:prstGeom prst="rect">
            <a:avLst/>
          </a:prstGeom>
        </p:spPr>
        <p:txBody>
          <a:bodyPr spcFirstLastPara="1" wrap="square" lIns="91425" tIns="91425" rIns="91425" bIns="91425"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Shape 292"/>
          <p:cNvSpPr txBox="1">
            <a:spLocks noGrp="1"/>
          </p:cNvSpPr>
          <p:nvPr>
            <p:ph type="body" idx="1"/>
          </p:nvPr>
        </p:nvSpPr>
        <p:spPr>
          <a:xfrm>
            <a:off x="997233" y="1737116"/>
            <a:ext cx="8187200" cy="4814400"/>
          </a:xfrm>
          <a:prstGeom prst="rect">
            <a:avLst/>
          </a:prstGeom>
        </p:spPr>
        <p:txBody>
          <a:bodyPr spcFirstLastPara="1" wrap="square" lIns="91425" tIns="91425" rIns="91425" bIns="91425" anchor="t" anchorCtr="0"/>
          <a:lstStyle>
            <a:lvl1pPr marL="609585" lvl="0" indent="-516454">
              <a:spcBef>
                <a:spcPts val="800"/>
              </a:spcBef>
              <a:spcAft>
                <a:spcPts val="0"/>
              </a:spcAft>
              <a:buSzPts val="2500"/>
              <a:buChar char="✘"/>
              <a:defRPr sz="3333"/>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grpSp>
        <p:nvGrpSpPr>
          <p:cNvPr id="293" name="Shape 293"/>
          <p:cNvGrpSpPr/>
          <p:nvPr/>
        </p:nvGrpSpPr>
        <p:grpSpPr>
          <a:xfrm>
            <a:off x="9923870" y="-121539"/>
            <a:ext cx="2395052" cy="7107432"/>
            <a:chOff x="6023725" y="842300"/>
            <a:chExt cx="1358150" cy="4030375"/>
          </a:xfrm>
        </p:grpSpPr>
        <p:sp>
          <p:nvSpPr>
            <p:cNvPr id="294" name="Shape 294"/>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295" name="Shape 295"/>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296" name="Shape 296"/>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297" name="Shape 297"/>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298" name="Shape 298"/>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299" name="Shape 299"/>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0" name="Shape 300"/>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1" name="Shape 301"/>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2" name="Shape 302"/>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3" name="Shape 303"/>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4" name="Shape 304"/>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5" name="Shape 305"/>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6" name="Shape 306"/>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7" name="Shape 307"/>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8" name="Shape 308"/>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09" name="Shape 309"/>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0" name="Shape 310"/>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1" name="Shape 311"/>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2" name="Shape 312"/>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3" name="Shape 313"/>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4" name="Shape 314"/>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5" name="Shape 315"/>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6" name="Shape 316"/>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7" name="Shape 317"/>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8" name="Shape 318"/>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19" name="Shape 319"/>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20" name="Shape 320"/>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21" name="Shape 321"/>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sp>
          <p:nvSpPr>
            <p:cNvPr id="322" name="Shape 322"/>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sz="1867">
                <a:solidFill>
                  <a:srgbClr val="A4C2F4"/>
                </a:solidFill>
              </a:endParaRPr>
            </a:p>
          </p:txBody>
        </p:sp>
      </p:grpSp>
      <p:cxnSp>
        <p:nvCxnSpPr>
          <p:cNvPr id="323" name="Shape 323"/>
          <p:cNvCxnSpPr/>
          <p:nvPr/>
        </p:nvCxnSpPr>
        <p:spPr>
          <a:xfrm>
            <a:off x="1133967" y="1375233"/>
            <a:ext cx="8050400" cy="0"/>
          </a:xfrm>
          <a:prstGeom prst="straightConnector1">
            <a:avLst/>
          </a:prstGeom>
          <a:noFill/>
          <a:ln w="19050" cap="rnd" cmpd="sng">
            <a:solidFill>
              <a:srgbClr val="A4C2F4"/>
            </a:solidFill>
            <a:prstDash val="dash"/>
            <a:round/>
            <a:headEnd type="none" w="med" len="med"/>
            <a:tailEnd type="none" w="med" len="med"/>
          </a:ln>
        </p:spPr>
      </p:cxnSp>
      <p:sp>
        <p:nvSpPr>
          <p:cNvPr id="324" name="Shape 324"/>
          <p:cNvSpPr txBox="1">
            <a:spLocks noGrp="1"/>
          </p:cNvSpPr>
          <p:nvPr>
            <p:ph type="sldNum" idx="12"/>
          </p:nvPr>
        </p:nvSpPr>
        <p:spPr>
          <a:xfrm>
            <a:off x="120825" y="6296983"/>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extLst>
      <p:ext uri="{BB962C8B-B14F-4D97-AF65-F5344CB8AC3E}">
        <p14:creationId xmlns:p14="http://schemas.microsoft.com/office/powerpoint/2010/main" xmlns="" val="3445771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B61BEF0D-F0BB-DE4B-95CE-6DB70DBA9567}" type="datetimeFigureOut">
              <a:rPr lang="en-US" dirty="0"/>
              <a:pPr/>
              <a:t>9/4/2019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9/4/2019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 id="2147483667" r:id="rId19"/>
    <p:sldLayoutId id="2147483668" r:id="rId20"/>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05DA85C-14B6-8D41-9B13-AD92A2F6BD0E}"/>
              </a:ext>
            </a:extLst>
          </p:cNvPr>
          <p:cNvSpPr>
            <a:spLocks noGrp="1"/>
          </p:cNvSpPr>
          <p:nvPr>
            <p:ph type="ctrTitle"/>
          </p:nvPr>
        </p:nvSpPr>
        <p:spPr/>
        <p:txBody>
          <a:bodyPr/>
          <a:lstStyle/>
          <a:p>
            <a:r>
              <a:rPr lang="tr-TR" dirty="0"/>
              <a:t>STEM</a:t>
            </a:r>
          </a:p>
        </p:txBody>
      </p:sp>
      <p:sp>
        <p:nvSpPr>
          <p:cNvPr id="3" name="Alt Başlık 2">
            <a:extLst>
              <a:ext uri="{FF2B5EF4-FFF2-40B4-BE49-F238E27FC236}">
                <a16:creationId xmlns="" xmlns:a16="http://schemas.microsoft.com/office/drawing/2014/main" id="{F62DA7A0-01AD-D74E-AFFA-A5348489E8F4}"/>
              </a:ext>
            </a:extLst>
          </p:cNvPr>
          <p:cNvSpPr>
            <a:spLocks noGrp="1"/>
          </p:cNvSpPr>
          <p:nvPr>
            <p:ph type="subTitle" idx="1"/>
          </p:nvPr>
        </p:nvSpPr>
        <p:spPr/>
        <p:txBody>
          <a:bodyPr/>
          <a:lstStyle/>
          <a:p>
            <a:pPr algn="r"/>
            <a:r>
              <a:rPr lang="tr-TR" dirty="0"/>
              <a:t>Suatlar İlkokulu </a:t>
            </a:r>
          </a:p>
          <a:p>
            <a:pPr algn="r"/>
            <a:r>
              <a:rPr lang="tr-TR" dirty="0"/>
              <a:t>2. Sınıflar Zümresi</a:t>
            </a:r>
          </a:p>
        </p:txBody>
      </p:sp>
    </p:spTree>
    <p:extLst>
      <p:ext uri="{BB962C8B-B14F-4D97-AF65-F5344CB8AC3E}">
        <p14:creationId xmlns:p14="http://schemas.microsoft.com/office/powerpoint/2010/main" xmlns="" val="1776968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STEM ile</a:t>
            </a:r>
          </a:p>
        </p:txBody>
      </p:sp>
      <p:sp>
        <p:nvSpPr>
          <p:cNvPr id="3" name="İçerik Yer Tutucusu 2"/>
          <p:cNvSpPr>
            <a:spLocks noGrp="1"/>
          </p:cNvSpPr>
          <p:nvPr>
            <p:ph idx="1"/>
          </p:nvPr>
        </p:nvSpPr>
        <p:spPr>
          <a:xfrm>
            <a:off x="5087887" y="1700808"/>
            <a:ext cx="6523541" cy="6117774"/>
          </a:xfrm>
        </p:spPr>
        <p:txBody>
          <a:bodyPr>
            <a:normAutofit/>
          </a:bodyPr>
          <a:lstStyle/>
          <a:p>
            <a:pPr algn="just"/>
            <a:r>
              <a:rPr lang="tr-TR" sz="3600" dirty="0"/>
              <a:t>Öğrenciler, fen bilgisi, matematik ve teknoloji alanlarındaki bilgi ve becerilerini, </a:t>
            </a:r>
            <a:r>
              <a:rPr lang="tr-TR" sz="3600" dirty="0">
                <a:solidFill>
                  <a:srgbClr val="FF0000"/>
                </a:solidFill>
              </a:rPr>
              <a:t>gerçek hayattaki problemlerini çözmek için </a:t>
            </a:r>
            <a:r>
              <a:rPr lang="tr-TR" sz="3600" dirty="0"/>
              <a:t>kullanacak aktivitelerle geliştirmeliler</a:t>
            </a:r>
            <a:endParaRPr lang="tr-TR" sz="2800" dirty="0"/>
          </a:p>
        </p:txBody>
      </p:sp>
      <p:sp>
        <p:nvSpPr>
          <p:cNvPr id="4" name="Altbilgi Yer Tutucusu 3"/>
          <p:cNvSpPr>
            <a:spLocks noGrp="1"/>
          </p:cNvSpPr>
          <p:nvPr>
            <p:ph type="ftr" sz="quarter" idx="11"/>
          </p:nvPr>
        </p:nvSpPr>
        <p:spPr/>
        <p:txBody>
          <a:bodyPr/>
          <a:lstStyle/>
          <a:p>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469740" y="1844824"/>
            <a:ext cx="4248472" cy="3240360"/>
          </a:xfrm>
          <a:prstGeom prst="rect">
            <a:avLst/>
          </a:prstGeom>
        </p:spPr>
      </p:pic>
    </p:spTree>
    <p:extLst>
      <p:ext uri="{BB962C8B-B14F-4D97-AF65-F5344CB8AC3E}">
        <p14:creationId xmlns:p14="http://schemas.microsoft.com/office/powerpoint/2010/main" xmlns="" val="574011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STEM</a:t>
            </a:r>
          </a:p>
        </p:txBody>
      </p:sp>
      <p:sp>
        <p:nvSpPr>
          <p:cNvPr id="3" name="İçerik Yer Tutucusu 2"/>
          <p:cNvSpPr>
            <a:spLocks noGrp="1"/>
          </p:cNvSpPr>
          <p:nvPr>
            <p:ph idx="1"/>
          </p:nvPr>
        </p:nvSpPr>
        <p:spPr>
          <a:xfrm>
            <a:off x="1981200" y="1600200"/>
            <a:ext cx="8507288" cy="4853136"/>
          </a:xfrm>
        </p:spPr>
        <p:txBody>
          <a:bodyPr>
            <a:normAutofit lnSpcReduction="10000"/>
          </a:bodyPr>
          <a:lstStyle/>
          <a:p>
            <a:pPr algn="just"/>
            <a:r>
              <a:rPr lang="tr-TR" sz="4000" dirty="0"/>
              <a:t>  </a:t>
            </a:r>
            <a:r>
              <a:rPr lang="tr-TR" sz="4000" dirty="0">
                <a:solidFill>
                  <a:schemeClr val="tx1">
                    <a:lumMod val="85000"/>
                    <a:lumOff val="15000"/>
                  </a:schemeClr>
                </a:solidFill>
              </a:rPr>
              <a:t>Erken yaşta </a:t>
            </a:r>
            <a:r>
              <a:rPr lang="tr-TR" sz="4000" u="sng" dirty="0">
                <a:solidFill>
                  <a:srgbClr val="FF0000"/>
                </a:solidFill>
              </a:rPr>
              <a:t>eleştirel düşünme, yaratıcılık ve problem çözme, deneme  -yanılma, yaparak öğrenme, sorgulama, araştırma yapma ve buluş yapma gibi </a:t>
            </a:r>
            <a:r>
              <a:rPr lang="tr-TR" sz="4000" dirty="0">
                <a:solidFill>
                  <a:schemeClr val="tx1">
                    <a:lumMod val="85000"/>
                    <a:lumOff val="15000"/>
                  </a:schemeClr>
                </a:solidFill>
              </a:rPr>
              <a:t>yetileri aktararak, toplumun üretkenlik ve sorumluluk becerilerini artırmayı hedefliyor.</a:t>
            </a:r>
            <a:endParaRPr lang="tr-TR" dirty="0">
              <a:solidFill>
                <a:schemeClr val="tx1">
                  <a:lumMod val="85000"/>
                  <a:lumOff val="15000"/>
                </a:schemeClr>
              </a:solidFill>
            </a:endParaRPr>
          </a:p>
        </p:txBody>
      </p:sp>
    </p:spTree>
    <p:extLst>
      <p:ext uri="{BB962C8B-B14F-4D97-AF65-F5344CB8AC3E}">
        <p14:creationId xmlns:p14="http://schemas.microsoft.com/office/powerpoint/2010/main" xmlns="" val="1564755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Shape 554"/>
          <p:cNvSpPr txBox="1">
            <a:spLocks noGrp="1"/>
          </p:cNvSpPr>
          <p:nvPr>
            <p:ph type="sldNum" idx="12"/>
          </p:nvPr>
        </p:nvSpPr>
        <p:spPr>
          <a:xfrm>
            <a:off x="5730200" y="6471065"/>
            <a:ext cx="731600" cy="386800"/>
          </a:xfrm>
          <a:prstGeom prst="rect">
            <a:avLst/>
          </a:prstGeom>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12</a:t>
            </a:fld>
            <a:endParaRPr/>
          </a:p>
        </p:txBody>
      </p:sp>
      <p:sp>
        <p:nvSpPr>
          <p:cNvPr id="3" name="Dikdörtgen 2"/>
          <p:cNvSpPr/>
          <p:nvPr/>
        </p:nvSpPr>
        <p:spPr>
          <a:xfrm>
            <a:off x="1566203" y="504063"/>
            <a:ext cx="10325687" cy="943848"/>
          </a:xfrm>
          <a:prstGeom prst="rect">
            <a:avLst/>
          </a:prstGeom>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rgbClr val="002060"/>
              </a:buClr>
            </a:pPr>
            <a:r>
              <a:rPr lang="tr-TR" sz="5333" dirty="0">
                <a:solidFill>
                  <a:srgbClr val="002060"/>
                </a:solidFill>
                <a:latin typeface="Sniglet" panose="020B0604020202020204" charset="0"/>
              </a:rPr>
              <a:t>Öğretmenlerden Beklenenler</a:t>
            </a:r>
          </a:p>
        </p:txBody>
      </p:sp>
      <p:pic>
        <p:nvPicPr>
          <p:cNvPr id="1026" name="Picture 2" descr="STEM ÃÄRETMENLERÄ° ile ilgili gÃ¶rsel sonucu"/>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915977" y="2004713"/>
            <a:ext cx="3216257" cy="2973135"/>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Resim 1"/>
          <p:cNvPicPr>
            <a:picLocks noChangeAspect="1"/>
          </p:cNvPicPr>
          <p:nvPr/>
        </p:nvPicPr>
        <p:blipFill>
          <a:blip r:embed="rId4"/>
          <a:stretch>
            <a:fillRect/>
          </a:stretch>
        </p:blipFill>
        <p:spPr>
          <a:xfrm>
            <a:off x="2149329" y="1913044"/>
            <a:ext cx="5358376" cy="3577435"/>
          </a:xfrm>
          <a:prstGeom prst="rect">
            <a:avLst/>
          </a:prstGeom>
        </p:spPr>
      </p:pic>
    </p:spTree>
    <p:extLst>
      <p:ext uri="{BB962C8B-B14F-4D97-AF65-F5344CB8AC3E}">
        <p14:creationId xmlns:p14="http://schemas.microsoft.com/office/powerpoint/2010/main" xmlns="" val="1260515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ÖĞRETMENİN ROLÜ?</a:t>
            </a:r>
          </a:p>
        </p:txBody>
      </p:sp>
      <p:sp>
        <p:nvSpPr>
          <p:cNvPr id="3" name="İçerik Yer Tutucusu 2"/>
          <p:cNvSpPr>
            <a:spLocks noGrp="1"/>
          </p:cNvSpPr>
          <p:nvPr>
            <p:ph idx="1"/>
          </p:nvPr>
        </p:nvSpPr>
        <p:spPr>
          <a:xfrm>
            <a:off x="1981200" y="1600200"/>
            <a:ext cx="8435280" cy="4853136"/>
          </a:xfrm>
        </p:spPr>
        <p:txBody>
          <a:bodyPr>
            <a:normAutofit/>
          </a:bodyPr>
          <a:lstStyle/>
          <a:p>
            <a:pPr fontAlgn="base"/>
            <a:r>
              <a:rPr lang="tr-TR" sz="2400" dirty="0"/>
              <a:t>Öğretmenlerin rolü öğrencilere Fen, Teknoloji, Mühendislik ve Matematik derslerinde teorik bilgileri vermek değil, yol göstericilik yaparak öğrencileri üst düzey düşünme, ürün geliştirme, buluş ve </a:t>
            </a:r>
            <a:r>
              <a:rPr lang="tr-TR" sz="2400" dirty="0" err="1"/>
              <a:t>inovasyon</a:t>
            </a:r>
            <a:r>
              <a:rPr lang="tr-TR" sz="2400" dirty="0"/>
              <a:t> yapabilme seviyesine ulaştırmaktır. Bunu yaparken de eğitim sisteminin içinde öğrencinin hata yapmaktan korkmamasını sağlayacak ve özgüvenlerini geliştirecek ortamlar sağlanması önemlidir.</a:t>
            </a:r>
            <a:br>
              <a:rPr lang="tr-TR" sz="2400" dirty="0"/>
            </a:br>
            <a:r>
              <a:rPr lang="tr-TR" sz="2400" dirty="0"/>
              <a:t/>
            </a:r>
            <a:br>
              <a:rPr lang="tr-TR" sz="2400" dirty="0"/>
            </a:br>
            <a:endParaRPr lang="tr-TR" sz="2400" dirty="0"/>
          </a:p>
        </p:txBody>
      </p:sp>
    </p:spTree>
    <p:extLst>
      <p:ext uri="{BB962C8B-B14F-4D97-AF65-F5344CB8AC3E}">
        <p14:creationId xmlns:p14="http://schemas.microsoft.com/office/powerpoint/2010/main" xmlns="" val="903753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997233" y="300033"/>
            <a:ext cx="9656699" cy="1143200"/>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tr-TR" sz="5333" dirty="0">
                <a:solidFill>
                  <a:srgbClr val="002060"/>
                </a:solidFill>
                <a:latin typeface="Sniglet" panose="020B0604020202020204" charset="0"/>
              </a:rPr>
              <a:t>Öğrencilerden Beklenenler</a:t>
            </a:r>
            <a:endParaRPr sz="5333" dirty="0"/>
          </a:p>
        </p:txBody>
      </p:sp>
      <p:sp>
        <p:nvSpPr>
          <p:cNvPr id="561" name="Shape 561"/>
          <p:cNvSpPr txBox="1">
            <a:spLocks noGrp="1"/>
          </p:cNvSpPr>
          <p:nvPr>
            <p:ph type="sldNum" idx="12"/>
          </p:nvPr>
        </p:nvSpPr>
        <p:spPr>
          <a:xfrm>
            <a:off x="120825" y="6296983"/>
            <a:ext cx="731600" cy="5248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14</a:t>
            </a:fld>
            <a:endParaRPr/>
          </a:p>
        </p:txBody>
      </p:sp>
      <p:graphicFrame>
        <p:nvGraphicFramePr>
          <p:cNvPr id="3" name="Diyagram 2"/>
          <p:cNvGraphicFramePr/>
          <p:nvPr/>
        </p:nvGraphicFramePr>
        <p:xfrm>
          <a:off x="1109100" y="3345235"/>
          <a:ext cx="7168627" cy="29517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3195539" y="1599071"/>
            <a:ext cx="2845459" cy="2532516"/>
          </a:xfrm>
          <a:prstGeom prst="rect">
            <a:avLst/>
          </a:prstGeom>
        </p:spPr>
      </p:pic>
    </p:spTree>
    <p:extLst>
      <p:ext uri="{BB962C8B-B14F-4D97-AF65-F5344CB8AC3E}">
        <p14:creationId xmlns:p14="http://schemas.microsoft.com/office/powerpoint/2010/main" xmlns="" val="4011680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STEM EĞİTİM-ÖĞRETİM DÖNGÜSÜ?</a:t>
            </a:r>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3143673" y="1402908"/>
            <a:ext cx="6060513" cy="5050428"/>
          </a:xfrm>
        </p:spPr>
      </p:pic>
    </p:spTree>
    <p:extLst>
      <p:ext uri="{BB962C8B-B14F-4D97-AF65-F5344CB8AC3E}">
        <p14:creationId xmlns:p14="http://schemas.microsoft.com/office/powerpoint/2010/main" xmlns="" val="4634728"/>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p:nvPr/>
        </p:nvSpPr>
        <p:spPr>
          <a:xfrm>
            <a:off x="458346" y="3374100"/>
            <a:ext cx="6297673" cy="3072848"/>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1155CC">
              <a:alpha val="49620"/>
            </a:srgbClr>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spcBef>
                <a:spcPts val="0"/>
              </a:spcBef>
              <a:spcAft>
                <a:spcPts val="0"/>
              </a:spcAft>
              <a:buNone/>
            </a:pPr>
            <a:endParaRPr sz="2489"/>
          </a:p>
        </p:txBody>
      </p:sp>
      <p:sp>
        <p:nvSpPr>
          <p:cNvPr id="626" name="Shape 626"/>
          <p:cNvSpPr txBox="1">
            <a:spLocks noGrp="1"/>
          </p:cNvSpPr>
          <p:nvPr>
            <p:ph type="title" idx="4294967295"/>
          </p:nvPr>
        </p:nvSpPr>
        <p:spPr>
          <a:xfrm>
            <a:off x="302802" y="392420"/>
            <a:ext cx="11334812" cy="3892061"/>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tr-TR" dirty="0">
                <a:solidFill>
                  <a:srgbClr val="002060"/>
                </a:solidFill>
                <a:latin typeface="Sniglet" panose="020B0604020202020204" charset="0"/>
              </a:rPr>
              <a:t/>
            </a:r>
            <a:br>
              <a:rPr lang="tr-TR" dirty="0">
                <a:solidFill>
                  <a:srgbClr val="002060"/>
                </a:solidFill>
                <a:latin typeface="Sniglet" panose="020B0604020202020204" charset="0"/>
              </a:rPr>
            </a:br>
            <a:r>
              <a:rPr lang="tr-TR" sz="5333" dirty="0">
                <a:solidFill>
                  <a:srgbClr val="002060"/>
                </a:solidFill>
                <a:latin typeface="Sniglet" panose="020B0604020202020204" charset="0"/>
              </a:rPr>
              <a:t>Farklı Ülkelerin Çalışmaları</a:t>
            </a:r>
            <a:br>
              <a:rPr lang="tr-TR" sz="5333" dirty="0">
                <a:solidFill>
                  <a:srgbClr val="002060"/>
                </a:solidFill>
                <a:latin typeface="Sniglet" panose="020B0604020202020204" charset="0"/>
              </a:rPr>
            </a:br>
            <a:r>
              <a:rPr lang="tr-TR" sz="1600" dirty="0"/>
              <a:t/>
            </a:r>
            <a:br>
              <a:rPr lang="tr-TR" sz="1600" dirty="0"/>
            </a:br>
            <a:r>
              <a:rPr lang="tr-TR" sz="1600" dirty="0"/>
              <a:t>21. yüzyıl içerisinde teknolojik gelişme alanındaki yarış iyice hızlanmış, Amerika Birleşik Devletleri (ABD) için Japonya’nın 1980’li yıllarda rakip olmasının ardından sahneye Çin de hem ekonomik, hem teknolojik hem de savunma sanayii alanlarında bir rakip olarak ortaya çıkmıştır.</a:t>
            </a:r>
            <a:br>
              <a:rPr lang="tr-TR" sz="1600" dirty="0"/>
            </a:br>
            <a:r>
              <a:rPr lang="tr-TR" sz="1600" dirty="0"/>
              <a:t>Bu da gelişmiş ülkeleri bilime, mühendisliğe ve yenilikçiliğe yatırım yapmaya yönlendirmiştir. Bu amaç doğrultusunda, ABD çeşitli reform girişimleri başlatmıştır.</a:t>
            </a:r>
            <a:r>
              <a:rPr lang="tr-TR" sz="5333" dirty="0"/>
              <a:t/>
            </a:r>
            <a:br>
              <a:rPr lang="tr-TR" sz="5333" dirty="0"/>
            </a:br>
            <a:r>
              <a:rPr lang="tr-TR" sz="5333" dirty="0"/>
              <a:t/>
            </a:r>
            <a:br>
              <a:rPr lang="tr-TR" sz="5333" dirty="0"/>
            </a:br>
            <a:endParaRPr sz="5333" dirty="0"/>
          </a:p>
        </p:txBody>
      </p:sp>
      <p:sp>
        <p:nvSpPr>
          <p:cNvPr id="634" name="Shape 634"/>
          <p:cNvSpPr txBox="1">
            <a:spLocks noGrp="1"/>
          </p:cNvSpPr>
          <p:nvPr>
            <p:ph type="sldNum" idx="12"/>
          </p:nvPr>
        </p:nvSpPr>
        <p:spPr>
          <a:xfrm>
            <a:off x="5730200" y="6471065"/>
            <a:ext cx="731600" cy="386800"/>
          </a:xfrm>
          <a:prstGeom prst="rect">
            <a:avLst/>
          </a:prstGeom>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16</a:t>
            </a:fld>
            <a:endParaRPr/>
          </a:p>
        </p:txBody>
      </p:sp>
      <p:pic>
        <p:nvPicPr>
          <p:cNvPr id="12" name="Resim 11"/>
          <p:cNvPicPr>
            <a:picLocks noChangeAspect="1"/>
          </p:cNvPicPr>
          <p:nvPr/>
        </p:nvPicPr>
        <p:blipFill>
          <a:blip r:embed="rId3"/>
          <a:stretch>
            <a:fillRect/>
          </a:stretch>
        </p:blipFill>
        <p:spPr>
          <a:xfrm>
            <a:off x="6650872" y="2549027"/>
            <a:ext cx="1922785" cy="1369256"/>
          </a:xfrm>
          <a:prstGeom prst="rect">
            <a:avLst/>
          </a:prstGeom>
        </p:spPr>
      </p:pic>
      <p:pic>
        <p:nvPicPr>
          <p:cNvPr id="13" name="Resim 12"/>
          <p:cNvPicPr>
            <a:picLocks noChangeAspect="1"/>
          </p:cNvPicPr>
          <p:nvPr/>
        </p:nvPicPr>
        <p:blipFill>
          <a:blip r:embed="rId4"/>
          <a:stretch>
            <a:fillRect/>
          </a:stretch>
        </p:blipFill>
        <p:spPr>
          <a:xfrm>
            <a:off x="8699003" y="2379999"/>
            <a:ext cx="1533517" cy="1030332"/>
          </a:xfrm>
          <a:prstGeom prst="rect">
            <a:avLst/>
          </a:prstGeom>
        </p:spPr>
      </p:pic>
      <p:pic>
        <p:nvPicPr>
          <p:cNvPr id="14" name="Resim 13"/>
          <p:cNvPicPr>
            <a:picLocks noChangeAspect="1"/>
          </p:cNvPicPr>
          <p:nvPr/>
        </p:nvPicPr>
        <p:blipFill>
          <a:blip r:embed="rId5"/>
          <a:stretch>
            <a:fillRect/>
          </a:stretch>
        </p:blipFill>
        <p:spPr>
          <a:xfrm>
            <a:off x="6582486" y="4156769"/>
            <a:ext cx="2059557" cy="1507511"/>
          </a:xfrm>
          <a:prstGeom prst="rect">
            <a:avLst/>
          </a:prstGeom>
        </p:spPr>
      </p:pic>
      <p:pic>
        <p:nvPicPr>
          <p:cNvPr id="15" name="Resim 14"/>
          <p:cNvPicPr>
            <a:picLocks noChangeAspect="1"/>
          </p:cNvPicPr>
          <p:nvPr/>
        </p:nvPicPr>
        <p:blipFill>
          <a:blip r:embed="rId6"/>
          <a:stretch>
            <a:fillRect/>
          </a:stretch>
        </p:blipFill>
        <p:spPr>
          <a:xfrm>
            <a:off x="8468509" y="3623791"/>
            <a:ext cx="2088913" cy="1586661"/>
          </a:xfrm>
          <a:prstGeom prst="rect">
            <a:avLst/>
          </a:prstGeom>
        </p:spPr>
      </p:pic>
      <p:pic>
        <p:nvPicPr>
          <p:cNvPr id="16" name="Resim 15"/>
          <p:cNvPicPr>
            <a:picLocks noChangeAspect="1"/>
          </p:cNvPicPr>
          <p:nvPr/>
        </p:nvPicPr>
        <p:blipFill>
          <a:blip r:embed="rId7"/>
          <a:stretch>
            <a:fillRect/>
          </a:stretch>
        </p:blipFill>
        <p:spPr>
          <a:xfrm>
            <a:off x="10321697" y="3162345"/>
            <a:ext cx="1830711" cy="1431115"/>
          </a:xfrm>
          <a:prstGeom prst="rect">
            <a:avLst/>
          </a:prstGeom>
        </p:spPr>
      </p:pic>
      <p:pic>
        <p:nvPicPr>
          <p:cNvPr id="17" name="Resim 16"/>
          <p:cNvPicPr>
            <a:picLocks noChangeAspect="1"/>
          </p:cNvPicPr>
          <p:nvPr/>
        </p:nvPicPr>
        <p:blipFill>
          <a:blip r:embed="rId8"/>
          <a:stretch>
            <a:fillRect/>
          </a:stretch>
        </p:blipFill>
        <p:spPr>
          <a:xfrm>
            <a:off x="8573656" y="5354834"/>
            <a:ext cx="1616064" cy="1379797"/>
          </a:xfrm>
          <a:prstGeom prst="rect">
            <a:avLst/>
          </a:prstGeom>
        </p:spPr>
      </p:pic>
      <p:pic>
        <p:nvPicPr>
          <p:cNvPr id="18" name="Resim 17"/>
          <p:cNvPicPr>
            <a:picLocks noChangeAspect="1"/>
          </p:cNvPicPr>
          <p:nvPr/>
        </p:nvPicPr>
        <p:blipFill>
          <a:blip r:embed="rId9"/>
          <a:stretch>
            <a:fillRect/>
          </a:stretch>
        </p:blipFill>
        <p:spPr>
          <a:xfrm>
            <a:off x="10354533" y="4806920"/>
            <a:ext cx="1863585" cy="1520293"/>
          </a:xfrm>
          <a:prstGeom prst="rect">
            <a:avLst/>
          </a:prstGeom>
        </p:spPr>
      </p:pic>
    </p:spTree>
    <p:extLst>
      <p:ext uri="{BB962C8B-B14F-4D97-AF65-F5344CB8AC3E}">
        <p14:creationId xmlns:p14="http://schemas.microsoft.com/office/powerpoint/2010/main" xmlns="" val="3110397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24" name="Shape 612"/>
          <p:cNvSpPr/>
          <p:nvPr/>
        </p:nvSpPr>
        <p:spPr>
          <a:xfrm>
            <a:off x="4421374" y="4396239"/>
            <a:ext cx="1531149" cy="1504672"/>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tr-TR" sz="2489" b="1" dirty="0">
                <a:solidFill>
                  <a:schemeClr val="tx1"/>
                </a:solidFill>
              </a:rPr>
              <a:t>		</a:t>
            </a:r>
          </a:p>
          <a:p>
            <a:r>
              <a:rPr lang="tr-TR" sz="1200" b="1" dirty="0">
                <a:solidFill>
                  <a:schemeClr val="tx1"/>
                </a:solidFill>
              </a:rPr>
              <a:t>	</a:t>
            </a:r>
          </a:p>
          <a:p>
            <a:r>
              <a:rPr lang="tr-TR" sz="1200" b="1" dirty="0">
                <a:solidFill>
                  <a:schemeClr val="bg1"/>
                </a:solidFill>
                <a:latin typeface="Sniglet" panose="020B0604020202020204" charset="0"/>
              </a:rPr>
              <a:t>İleri Robot Teknolojileri 	</a:t>
            </a:r>
          </a:p>
          <a:p>
            <a:r>
              <a:rPr lang="tr-TR" sz="2489" b="1" dirty="0"/>
              <a:t>	</a:t>
            </a:r>
          </a:p>
          <a:p>
            <a:pPr marL="0" lvl="0" indent="0" algn="ctr" rtl="0">
              <a:spcBef>
                <a:spcPts val="0"/>
              </a:spcBef>
              <a:spcAft>
                <a:spcPts val="0"/>
              </a:spcAft>
              <a:buNone/>
            </a:pPr>
            <a:endParaRPr sz="2489" dirty="0">
              <a:solidFill>
                <a:srgbClr val="3D4965"/>
              </a:solidFill>
              <a:latin typeface="Dosis"/>
              <a:ea typeface="Dosis"/>
              <a:cs typeface="Dosis"/>
              <a:sym typeface="Dosis"/>
            </a:endParaRPr>
          </a:p>
        </p:txBody>
      </p:sp>
      <p:sp>
        <p:nvSpPr>
          <p:cNvPr id="31" name="Shape 611"/>
          <p:cNvSpPr/>
          <p:nvPr/>
        </p:nvSpPr>
        <p:spPr>
          <a:xfrm>
            <a:off x="5646615" y="3835390"/>
            <a:ext cx="1511616" cy="1360929"/>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3 Boyutlu Baskı </a:t>
            </a:r>
            <a:endParaRPr sz="1200" dirty="0">
              <a:solidFill>
                <a:schemeClr val="bg1"/>
              </a:solidFill>
              <a:latin typeface="Sniglet" panose="020B0604020202020204" charset="0"/>
              <a:ea typeface="Dosis"/>
              <a:cs typeface="Dosis"/>
              <a:sym typeface="Dosis"/>
            </a:endParaRPr>
          </a:p>
        </p:txBody>
      </p:sp>
      <p:sp>
        <p:nvSpPr>
          <p:cNvPr id="32" name="Shape 611"/>
          <p:cNvSpPr/>
          <p:nvPr/>
        </p:nvSpPr>
        <p:spPr>
          <a:xfrm>
            <a:off x="3190765" y="3876033"/>
            <a:ext cx="1578559" cy="1379351"/>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tr-TR" sz="2489" dirty="0"/>
              <a:t>	</a:t>
            </a:r>
          </a:p>
          <a:p>
            <a:r>
              <a:rPr lang="tr-TR" sz="2489" dirty="0"/>
              <a:t>	</a:t>
            </a:r>
          </a:p>
          <a:p>
            <a:r>
              <a:rPr lang="tr-TR" sz="2489" dirty="0"/>
              <a:t>	</a:t>
            </a:r>
          </a:p>
          <a:p>
            <a:endParaRPr lang="tr-TR" sz="2489" dirty="0"/>
          </a:p>
          <a:p>
            <a:endParaRPr lang="tr-TR" sz="2489" b="1" dirty="0"/>
          </a:p>
          <a:p>
            <a:endParaRPr lang="tr-TR" sz="2489" b="1" dirty="0"/>
          </a:p>
          <a:p>
            <a:r>
              <a:rPr lang="tr-TR" sz="1200" b="1" dirty="0">
                <a:solidFill>
                  <a:schemeClr val="bg1"/>
                </a:solidFill>
                <a:latin typeface="Sniglet" panose="020B0604020202020204" charset="0"/>
              </a:rPr>
              <a:t>Enerji Depolama </a:t>
            </a:r>
            <a:r>
              <a:rPr lang="tr-TR" sz="2489" dirty="0"/>
              <a:t>	</a:t>
            </a:r>
          </a:p>
          <a:p>
            <a:endParaRPr lang="tr-TR" sz="2489" dirty="0"/>
          </a:p>
          <a:p>
            <a:r>
              <a:rPr lang="tr-TR" sz="2489" dirty="0"/>
              <a:t>	</a:t>
            </a:r>
          </a:p>
          <a:p>
            <a:r>
              <a:rPr lang="tr-TR" sz="2489" dirty="0"/>
              <a:t>	</a:t>
            </a:r>
          </a:p>
          <a:p>
            <a:r>
              <a:rPr lang="tr-TR" sz="2489" dirty="0"/>
              <a:t>	</a:t>
            </a:r>
          </a:p>
          <a:p>
            <a:r>
              <a:rPr lang="tr-TR" sz="2489" dirty="0"/>
              <a:t>	</a:t>
            </a:r>
          </a:p>
        </p:txBody>
      </p:sp>
      <p:sp>
        <p:nvSpPr>
          <p:cNvPr id="23" name="Shape 611"/>
          <p:cNvSpPr/>
          <p:nvPr/>
        </p:nvSpPr>
        <p:spPr>
          <a:xfrm>
            <a:off x="2360220" y="1766884"/>
            <a:ext cx="1765435" cy="1421875"/>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Mobil Internet</a:t>
            </a:r>
            <a:endParaRPr sz="1200" dirty="0">
              <a:solidFill>
                <a:schemeClr val="bg1"/>
              </a:solidFill>
              <a:latin typeface="Sniglet" panose="020B0604020202020204" charset="0"/>
              <a:ea typeface="Dosis"/>
              <a:cs typeface="Dosis"/>
              <a:sym typeface="Dosis"/>
            </a:endParaRPr>
          </a:p>
        </p:txBody>
      </p:sp>
      <p:sp>
        <p:nvSpPr>
          <p:cNvPr id="34" name="Shape 611"/>
          <p:cNvSpPr/>
          <p:nvPr/>
        </p:nvSpPr>
        <p:spPr>
          <a:xfrm>
            <a:off x="6453697" y="1800856"/>
            <a:ext cx="1568553" cy="1397827"/>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tr-TR" sz="1200" b="1" dirty="0">
                <a:solidFill>
                  <a:schemeClr val="bg1"/>
                </a:solidFill>
                <a:latin typeface="Sniglet" panose="020B0604020202020204" charset="0"/>
              </a:rPr>
              <a:t>Yenilenebilir Enerji</a:t>
            </a:r>
            <a:endParaRPr lang="tr-TR" sz="1200" dirty="0">
              <a:solidFill>
                <a:schemeClr val="bg1"/>
              </a:solidFill>
              <a:latin typeface="Sniglet" panose="020B0604020202020204" charset="0"/>
              <a:ea typeface="Dosis"/>
              <a:cs typeface="Dosis"/>
              <a:sym typeface="Dosis"/>
            </a:endParaRPr>
          </a:p>
          <a:p>
            <a:pPr marL="0" lvl="0" indent="0" algn="ctr" rtl="0">
              <a:spcBef>
                <a:spcPts val="0"/>
              </a:spcBef>
              <a:spcAft>
                <a:spcPts val="0"/>
              </a:spcAft>
              <a:buNone/>
            </a:pPr>
            <a:endParaRPr sz="2489" dirty="0">
              <a:solidFill>
                <a:srgbClr val="3D4965"/>
              </a:solidFill>
              <a:latin typeface="Dosis"/>
              <a:ea typeface="Dosis"/>
              <a:cs typeface="Dosis"/>
              <a:sym typeface="Dosis"/>
            </a:endParaRPr>
          </a:p>
        </p:txBody>
      </p:sp>
      <p:sp>
        <p:nvSpPr>
          <p:cNvPr id="36" name="Shape 610"/>
          <p:cNvSpPr/>
          <p:nvPr/>
        </p:nvSpPr>
        <p:spPr>
          <a:xfrm>
            <a:off x="5192287" y="1430015"/>
            <a:ext cx="1598248" cy="1514448"/>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Yeni Nesil Gen Çalışmaları</a:t>
            </a:r>
            <a:endParaRPr sz="1200" b="1" dirty="0">
              <a:solidFill>
                <a:schemeClr val="bg1"/>
              </a:solidFill>
              <a:latin typeface="Sniglet" panose="020B0604020202020204" charset="0"/>
              <a:ea typeface="Dosis"/>
              <a:cs typeface="Dosis"/>
              <a:sym typeface="Dosis"/>
            </a:endParaRPr>
          </a:p>
        </p:txBody>
      </p:sp>
      <p:sp>
        <p:nvSpPr>
          <p:cNvPr id="4" name="Dikdörtgen 3"/>
          <p:cNvSpPr/>
          <p:nvPr/>
        </p:nvSpPr>
        <p:spPr>
          <a:xfrm>
            <a:off x="1299663" y="229465"/>
            <a:ext cx="9214792" cy="1764585"/>
          </a:xfrm>
          <a:prstGeom prst="rect">
            <a:avLst/>
          </a:prstGeom>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rgbClr val="002060"/>
              </a:buClr>
            </a:pPr>
            <a:r>
              <a:rPr lang="tr-TR" sz="5333" dirty="0">
                <a:solidFill>
                  <a:srgbClr val="002060"/>
                </a:solidFill>
                <a:latin typeface="Sniglet" panose="020B0604020202020204" charset="0"/>
              </a:rPr>
              <a:t>Geleceğin STEM Alanları</a:t>
            </a:r>
          </a:p>
          <a:p>
            <a:pPr>
              <a:buClr>
                <a:srgbClr val="002060"/>
              </a:buClr>
            </a:pPr>
            <a:endParaRPr lang="tr-TR" sz="5333" dirty="0">
              <a:solidFill>
                <a:srgbClr val="002060"/>
              </a:solidFill>
              <a:latin typeface="Sniglet" panose="020B0604020202020204" charset="0"/>
            </a:endParaRPr>
          </a:p>
        </p:txBody>
      </p:sp>
      <p:sp>
        <p:nvSpPr>
          <p:cNvPr id="13" name="Shape 568"/>
          <p:cNvSpPr/>
          <p:nvPr/>
        </p:nvSpPr>
        <p:spPr>
          <a:xfrm>
            <a:off x="9871023" y="3005490"/>
            <a:ext cx="1764704" cy="178819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4" name="Shape 569"/>
          <p:cNvSpPr/>
          <p:nvPr/>
        </p:nvSpPr>
        <p:spPr>
          <a:xfrm rot="1473079">
            <a:off x="10237497"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5" name="Shape 571"/>
          <p:cNvSpPr/>
          <p:nvPr/>
        </p:nvSpPr>
        <p:spPr>
          <a:xfrm rot="2487273">
            <a:off x="9486499" y="2849329"/>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8" name="Shape 570"/>
          <p:cNvSpPr/>
          <p:nvPr/>
        </p:nvSpPr>
        <p:spPr>
          <a:xfrm>
            <a:off x="9606449" y="524616"/>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19" name="Shape 570"/>
          <p:cNvSpPr/>
          <p:nvPr/>
        </p:nvSpPr>
        <p:spPr>
          <a:xfrm>
            <a:off x="10884683" y="231239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21" name="Shape 570"/>
          <p:cNvSpPr/>
          <p:nvPr/>
        </p:nvSpPr>
        <p:spPr>
          <a:xfrm>
            <a:off x="9419324" y="500037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rtl="0">
              <a:spcBef>
                <a:spcPts val="0"/>
              </a:spcBef>
              <a:spcAft>
                <a:spcPts val="0"/>
              </a:spcAft>
              <a:buNone/>
            </a:pPr>
            <a:endParaRPr sz="2489">
              <a:solidFill>
                <a:srgbClr val="6D9EEB"/>
              </a:solidFill>
            </a:endParaRPr>
          </a:p>
        </p:txBody>
      </p:sp>
      <p:sp>
        <p:nvSpPr>
          <p:cNvPr id="22" name="Shape 610"/>
          <p:cNvSpPr/>
          <p:nvPr/>
        </p:nvSpPr>
        <p:spPr>
          <a:xfrm>
            <a:off x="3817686" y="1215257"/>
            <a:ext cx="1611652" cy="1514448"/>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467" b="1" dirty="0">
                <a:solidFill>
                  <a:schemeClr val="bg1"/>
                </a:solidFill>
                <a:latin typeface="Sniglet" panose="020B0604020202020204" charset="0"/>
              </a:rPr>
              <a:t>Bulut Bilişim</a:t>
            </a:r>
            <a:endParaRPr sz="1467" b="1" dirty="0">
              <a:solidFill>
                <a:schemeClr val="bg1"/>
              </a:solidFill>
              <a:latin typeface="Sniglet" panose="020B0604020202020204" charset="0"/>
              <a:ea typeface="Dosis"/>
              <a:cs typeface="Dosis"/>
              <a:sym typeface="Dosis"/>
            </a:endParaRPr>
          </a:p>
        </p:txBody>
      </p:sp>
      <p:sp>
        <p:nvSpPr>
          <p:cNvPr id="25" name="Shape 610"/>
          <p:cNvSpPr/>
          <p:nvPr/>
        </p:nvSpPr>
        <p:spPr>
          <a:xfrm>
            <a:off x="5499195" y="2742759"/>
            <a:ext cx="1631987" cy="1508904"/>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Fosil Yakıt Çıkarma Teknolojileri </a:t>
            </a:r>
            <a:endParaRPr sz="1200" b="1" dirty="0">
              <a:solidFill>
                <a:schemeClr val="bg1"/>
              </a:solidFill>
              <a:latin typeface="Sniglet" panose="020B0604020202020204" charset="0"/>
              <a:ea typeface="Dosis"/>
              <a:cs typeface="Dosis"/>
              <a:sym typeface="Dosis"/>
            </a:endParaRPr>
          </a:p>
        </p:txBody>
      </p:sp>
      <p:sp>
        <p:nvSpPr>
          <p:cNvPr id="26" name="Shape 610"/>
          <p:cNvSpPr/>
          <p:nvPr/>
        </p:nvSpPr>
        <p:spPr>
          <a:xfrm>
            <a:off x="4315468" y="3416979"/>
            <a:ext cx="1522681" cy="1329187"/>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Gelişmiş Malzemeler </a:t>
            </a:r>
            <a:endParaRPr sz="1200" b="1" dirty="0">
              <a:solidFill>
                <a:schemeClr val="bg1"/>
              </a:solidFill>
              <a:latin typeface="Sniglet" panose="020B0604020202020204" charset="0"/>
              <a:ea typeface="Dosis"/>
              <a:cs typeface="Dosis"/>
              <a:sym typeface="Dosis"/>
            </a:endParaRPr>
          </a:p>
        </p:txBody>
      </p:sp>
      <p:sp>
        <p:nvSpPr>
          <p:cNvPr id="27" name="Shape 610"/>
          <p:cNvSpPr/>
          <p:nvPr/>
        </p:nvSpPr>
        <p:spPr>
          <a:xfrm>
            <a:off x="2109167" y="3128442"/>
            <a:ext cx="1558011" cy="1330469"/>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Otonom Araçlar 	</a:t>
            </a:r>
            <a:endParaRPr sz="1200" b="1" dirty="0">
              <a:solidFill>
                <a:schemeClr val="bg1"/>
              </a:solidFill>
              <a:latin typeface="Sniglet" panose="020B0604020202020204" charset="0"/>
              <a:ea typeface="Dosis"/>
              <a:cs typeface="Dosis"/>
              <a:sym typeface="Dosis"/>
            </a:endParaRPr>
          </a:p>
        </p:txBody>
      </p:sp>
      <p:sp>
        <p:nvSpPr>
          <p:cNvPr id="28" name="Shape 610"/>
          <p:cNvSpPr/>
          <p:nvPr/>
        </p:nvSpPr>
        <p:spPr>
          <a:xfrm>
            <a:off x="6704731" y="3057694"/>
            <a:ext cx="1600520" cy="1330469"/>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İleri Robot Teknolojileri</a:t>
            </a:r>
            <a:endParaRPr sz="1200" b="1" dirty="0">
              <a:solidFill>
                <a:schemeClr val="bg1"/>
              </a:solidFill>
              <a:latin typeface="Sniglet" panose="020B0604020202020204" charset="0"/>
              <a:ea typeface="Dosis"/>
              <a:cs typeface="Dosis"/>
              <a:sym typeface="Dosis"/>
            </a:endParaRPr>
          </a:p>
        </p:txBody>
      </p:sp>
      <p:sp>
        <p:nvSpPr>
          <p:cNvPr id="29" name="Shape 610"/>
          <p:cNvSpPr/>
          <p:nvPr/>
        </p:nvSpPr>
        <p:spPr>
          <a:xfrm>
            <a:off x="3094266" y="2522655"/>
            <a:ext cx="1670884" cy="1514448"/>
          </a:xfrm>
          <a:prstGeom prst="ellipse">
            <a:avLst/>
          </a:prstGeom>
          <a:solidFill>
            <a:srgbClr val="6D9EEB"/>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tr-TR" sz="1200" b="1" dirty="0">
                <a:solidFill>
                  <a:schemeClr val="bg1"/>
                </a:solidFill>
                <a:latin typeface="Sniglet" panose="020B0604020202020204" charset="0"/>
              </a:rPr>
              <a:t>Bilişim İşlerinin Otomasyonu</a:t>
            </a:r>
          </a:p>
          <a:p>
            <a:pPr marL="0" lvl="0" indent="0" algn="ctr">
              <a:spcBef>
                <a:spcPts val="0"/>
              </a:spcBef>
              <a:spcAft>
                <a:spcPts val="0"/>
              </a:spcAft>
              <a:buNone/>
            </a:pPr>
            <a:endParaRPr sz="1200" b="1" dirty="0">
              <a:solidFill>
                <a:schemeClr val="bg1"/>
              </a:solidFill>
              <a:latin typeface="Sniglet" panose="020B0604020202020204" charset="0"/>
              <a:ea typeface="Dosis"/>
              <a:cs typeface="Dosis"/>
              <a:sym typeface="Dosis"/>
            </a:endParaRPr>
          </a:p>
        </p:txBody>
      </p:sp>
      <p:sp>
        <p:nvSpPr>
          <p:cNvPr id="35" name="Shape 611"/>
          <p:cNvSpPr/>
          <p:nvPr/>
        </p:nvSpPr>
        <p:spPr>
          <a:xfrm>
            <a:off x="4385862" y="2413541"/>
            <a:ext cx="1470612" cy="1317915"/>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0" algn="ctr"/>
            <a:r>
              <a:rPr lang="tr-TR" sz="1200" b="1" dirty="0">
                <a:solidFill>
                  <a:schemeClr val="bg1"/>
                </a:solidFill>
                <a:latin typeface="Sniglet" panose="020B0604020202020204" charset="0"/>
              </a:rPr>
              <a:t>Nesnelerin İnterneti</a:t>
            </a:r>
            <a:endParaRPr sz="1200" dirty="0">
              <a:solidFill>
                <a:schemeClr val="bg1"/>
              </a:solidFill>
              <a:latin typeface="Sniglet" panose="020B0604020202020204" charset="0"/>
              <a:ea typeface="Dosis"/>
              <a:cs typeface="Dosis"/>
              <a:sym typeface="Dosis"/>
            </a:endParaRPr>
          </a:p>
        </p:txBody>
      </p:sp>
    </p:spTree>
    <p:extLst>
      <p:ext uri="{BB962C8B-B14F-4D97-AF65-F5344CB8AC3E}">
        <p14:creationId xmlns:p14="http://schemas.microsoft.com/office/powerpoint/2010/main" xmlns="" val="1323747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STEAM NEDİR?</a:t>
            </a:r>
          </a:p>
        </p:txBody>
      </p:sp>
      <p:sp>
        <p:nvSpPr>
          <p:cNvPr id="3" name="İçerik Yer Tutucusu 2"/>
          <p:cNvSpPr>
            <a:spLocks noGrp="1"/>
          </p:cNvSpPr>
          <p:nvPr>
            <p:ph idx="1"/>
          </p:nvPr>
        </p:nvSpPr>
        <p:spPr>
          <a:xfrm>
            <a:off x="1982788" y="1600200"/>
            <a:ext cx="8685211" cy="4954636"/>
          </a:xfrm>
        </p:spPr>
        <p:txBody>
          <a:bodyPr>
            <a:normAutofit/>
          </a:bodyPr>
          <a:lstStyle/>
          <a:p>
            <a:r>
              <a:rPr lang="tr-TR" sz="4000" dirty="0"/>
              <a:t>  </a:t>
            </a:r>
            <a:r>
              <a:rPr lang="tr-TR" b="1" dirty="0"/>
              <a:t>STEM</a:t>
            </a:r>
            <a:r>
              <a:rPr lang="tr-TR" dirty="0"/>
              <a:t> eğitiminin tüm prensiplerinin ve faydalarının, sanatın içine ya da sanat yoluyla entegre edilmesi yaklaşımına ise</a:t>
            </a:r>
            <a:r>
              <a:rPr lang="tr-TR" b="1" dirty="0"/>
              <a:t> </a:t>
            </a:r>
            <a:r>
              <a:rPr lang="tr-TR" b="1" dirty="0">
                <a:solidFill>
                  <a:srgbClr val="FF0000"/>
                </a:solidFill>
              </a:rPr>
              <a:t>STEAM</a:t>
            </a:r>
            <a:r>
              <a:rPr lang="tr-TR" dirty="0"/>
              <a:t> deniyor. STEM eğitimini bir başka seviyeye taşıyan STEAM, fen, teknoloji, mühendislik ve matematik dallarının arasına beşinci bir disiplin olarak sanatı (Art) katıyor. </a:t>
            </a:r>
          </a:p>
        </p:txBody>
      </p:sp>
      <p:sp>
        <p:nvSpPr>
          <p:cNvPr id="4" name="Altbilgi Yer Tutucusu 3"/>
          <p:cNvSpPr>
            <a:spLocks noGrp="1"/>
          </p:cNvSpPr>
          <p:nvPr>
            <p:ph type="ftr" sz="quarter" idx="11"/>
          </p:nvPr>
        </p:nvSpPr>
        <p:spPr/>
        <p:txBody>
          <a:bodyPr/>
          <a:lstStyle/>
          <a:p>
            <a:endParaRPr lang="tr-TR" dirty="0"/>
          </a:p>
        </p:txBody>
      </p:sp>
    </p:spTree>
    <p:extLst>
      <p:ext uri="{BB962C8B-B14F-4D97-AF65-F5344CB8AC3E}">
        <p14:creationId xmlns:p14="http://schemas.microsoft.com/office/powerpoint/2010/main" xmlns="" val="3176854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 xmlns:a16="http://schemas.microsoft.com/office/drawing/2014/main" id="{C14C6D82-D2D3-2B43-80A2-2E178519938C}"/>
              </a:ext>
            </a:extLst>
          </p:cNvPr>
          <p:cNvPicPr>
            <a:picLocks noChangeAspect="1"/>
          </p:cNvPicPr>
          <p:nvPr/>
        </p:nvPicPr>
        <p:blipFill>
          <a:blip r:embed="rId2"/>
          <a:stretch>
            <a:fillRect/>
          </a:stretch>
        </p:blipFill>
        <p:spPr>
          <a:xfrm>
            <a:off x="2156045" y="131122"/>
            <a:ext cx="8686689" cy="6719240"/>
          </a:xfrm>
          <a:prstGeom prst="rect">
            <a:avLst/>
          </a:prstGeom>
        </p:spPr>
      </p:pic>
    </p:spTree>
    <p:extLst>
      <p:ext uri="{BB962C8B-B14F-4D97-AF65-F5344CB8AC3E}">
        <p14:creationId xmlns:p14="http://schemas.microsoft.com/office/powerpoint/2010/main" xmlns="" val="20300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2">
            <a:extLst>
              <a:ext uri="{FF2B5EF4-FFF2-40B4-BE49-F238E27FC236}">
                <a16:creationId xmlns="" xmlns:a16="http://schemas.microsoft.com/office/drawing/2014/main" id="{786D64F6-9A89-A346-9900-D5FD03BE0BE2}"/>
              </a:ext>
            </a:extLst>
          </p:cNvPr>
          <p:cNvSpPr>
            <a:spLocks noGrp="1"/>
          </p:cNvSpPr>
          <p:nvPr>
            <p:ph idx="1"/>
          </p:nvPr>
        </p:nvSpPr>
        <p:spPr>
          <a:xfrm>
            <a:off x="1454178" y="695163"/>
            <a:ext cx="10466780" cy="4434969"/>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tr-TR" sz="4000" b="1" dirty="0" err="1">
                <a:solidFill>
                  <a:srgbClr val="FF0000"/>
                </a:solidFill>
              </a:rPr>
              <a:t>S</a:t>
            </a:r>
            <a:r>
              <a:rPr lang="tr-TR" dirty="0" err="1"/>
              <a:t>cience</a:t>
            </a:r>
            <a:r>
              <a:rPr lang="tr-TR" dirty="0"/>
              <a:t>, </a:t>
            </a:r>
            <a:r>
              <a:rPr lang="tr-TR" dirty="0">
                <a:solidFill>
                  <a:srgbClr val="0070C0"/>
                </a:solidFill>
              </a:rPr>
              <a:t>(Bilim)</a:t>
            </a:r>
          </a:p>
          <a:p>
            <a:r>
              <a:rPr lang="tr-TR" sz="4000" b="1" dirty="0" err="1">
                <a:solidFill>
                  <a:srgbClr val="FF0000"/>
                </a:solidFill>
              </a:rPr>
              <a:t>T</a:t>
            </a:r>
            <a:r>
              <a:rPr lang="tr-TR" dirty="0" err="1"/>
              <a:t>echnology</a:t>
            </a:r>
            <a:r>
              <a:rPr lang="tr-TR" dirty="0"/>
              <a:t>, </a:t>
            </a:r>
            <a:r>
              <a:rPr lang="tr-TR" dirty="0">
                <a:solidFill>
                  <a:srgbClr val="0070C0"/>
                </a:solidFill>
              </a:rPr>
              <a:t>(Teknoloji)</a:t>
            </a:r>
          </a:p>
          <a:p>
            <a:r>
              <a:rPr lang="tr-TR" sz="4000" b="1" dirty="0" err="1">
                <a:solidFill>
                  <a:srgbClr val="FF0000"/>
                </a:solidFill>
              </a:rPr>
              <a:t>E</a:t>
            </a:r>
            <a:r>
              <a:rPr lang="tr-TR" dirty="0" err="1"/>
              <a:t>ngineering</a:t>
            </a:r>
            <a:r>
              <a:rPr lang="tr-TR" dirty="0"/>
              <a:t> </a:t>
            </a:r>
            <a:r>
              <a:rPr lang="tr-TR" dirty="0">
                <a:solidFill>
                  <a:srgbClr val="0070C0"/>
                </a:solidFill>
              </a:rPr>
              <a:t>(Mühendislik)</a:t>
            </a:r>
          </a:p>
          <a:p>
            <a:r>
              <a:rPr lang="tr-TR" sz="4000" b="1" dirty="0">
                <a:solidFill>
                  <a:srgbClr val="FF0000"/>
                </a:solidFill>
              </a:rPr>
              <a:t>M</a:t>
            </a:r>
            <a:r>
              <a:rPr lang="tr-TR" dirty="0"/>
              <a:t>ath </a:t>
            </a:r>
            <a:r>
              <a:rPr lang="tr-TR" dirty="0">
                <a:solidFill>
                  <a:srgbClr val="0070C0"/>
                </a:solidFill>
              </a:rPr>
              <a:t>(Matematik)</a:t>
            </a:r>
          </a:p>
          <a:p>
            <a:pPr marL="0" indent="0" algn="just">
              <a:buNone/>
            </a:pPr>
            <a:r>
              <a:rPr lang="tr-TR" b="1" dirty="0"/>
              <a:t>dört önemli disiplinin</a:t>
            </a:r>
            <a:r>
              <a:rPr lang="tr-TR" dirty="0"/>
              <a:t> bir araya getirilmesiyle oluşturulan bir öğretim modelidir.</a:t>
            </a:r>
          </a:p>
          <a:p>
            <a:pPr marL="0" indent="0">
              <a:buNone/>
            </a:pPr>
            <a:r>
              <a:rPr lang="tr-TR" dirty="0"/>
              <a:t> Türkiye’de </a:t>
            </a:r>
            <a:r>
              <a:rPr lang="tr-TR" dirty="0">
                <a:solidFill>
                  <a:srgbClr val="FF0000"/>
                </a:solidFill>
              </a:rPr>
              <a:t>(</a:t>
            </a:r>
            <a:r>
              <a:rPr lang="tr-TR" dirty="0" err="1">
                <a:solidFill>
                  <a:srgbClr val="FF0000"/>
                </a:solidFill>
              </a:rPr>
              <a:t>FeTeMM</a:t>
            </a:r>
            <a:r>
              <a:rPr lang="tr-TR" dirty="0">
                <a:solidFill>
                  <a:srgbClr val="FF0000"/>
                </a:solidFill>
              </a:rPr>
              <a:t>) </a:t>
            </a:r>
            <a:r>
              <a:rPr lang="tr-TR" dirty="0"/>
              <a:t>olarak adlandırılmaktadır.</a:t>
            </a:r>
          </a:p>
          <a:p>
            <a:pPr marL="0" indent="0">
              <a:buNone/>
            </a:pPr>
            <a:endParaRPr lang="tr-TR" dirty="0"/>
          </a:p>
        </p:txBody>
      </p:sp>
    </p:spTree>
    <p:extLst>
      <p:ext uri="{BB962C8B-B14F-4D97-AF65-F5344CB8AC3E}">
        <p14:creationId xmlns:p14="http://schemas.microsoft.com/office/powerpoint/2010/main" xmlns="" val="2800023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TÜRKİYE’DE STEM İÇİN</a:t>
            </a:r>
          </a:p>
        </p:txBody>
      </p:sp>
      <p:sp>
        <p:nvSpPr>
          <p:cNvPr id="3" name="İçerik Yer Tutucusu 2"/>
          <p:cNvSpPr>
            <a:spLocks noGrp="1"/>
          </p:cNvSpPr>
          <p:nvPr>
            <p:ph idx="1"/>
          </p:nvPr>
        </p:nvSpPr>
        <p:spPr>
          <a:xfrm>
            <a:off x="1981200" y="1600200"/>
            <a:ext cx="8435280" cy="4853136"/>
          </a:xfrm>
        </p:spPr>
        <p:txBody>
          <a:bodyPr>
            <a:noAutofit/>
          </a:bodyPr>
          <a:lstStyle/>
          <a:p>
            <a:pPr marL="0" indent="0" fontAlgn="base">
              <a:buNone/>
            </a:pPr>
            <a:r>
              <a:rPr lang="tr-TR" sz="2800" dirty="0"/>
              <a:t>1. STEM Eğitimi merkezlerinin kurulması, </a:t>
            </a:r>
          </a:p>
          <a:p>
            <a:pPr marL="0" indent="0" fontAlgn="base">
              <a:buNone/>
            </a:pPr>
            <a:r>
              <a:rPr lang="tr-TR" sz="2800" dirty="0"/>
              <a:t>2. Bu merkezlerde üniversitelerle işbirliği içerisinde STEM eğitimi araştırmalarının yapılması, </a:t>
            </a:r>
          </a:p>
          <a:p>
            <a:pPr marL="0" indent="0" fontAlgn="base">
              <a:buNone/>
            </a:pPr>
            <a:r>
              <a:rPr lang="tr-TR" sz="2800" dirty="0"/>
              <a:t>3. Öğretmenlerin STEM eğitim yaklaşımını benimseyecek şekilde yetiştirilmesi, </a:t>
            </a:r>
          </a:p>
          <a:p>
            <a:pPr marL="0" indent="0" fontAlgn="base">
              <a:buNone/>
            </a:pPr>
            <a:r>
              <a:rPr lang="tr-TR" sz="2800" dirty="0"/>
              <a:t>4. Öğretim programlarının STEM eğitimini içerecek biçimde güncellenmesi,</a:t>
            </a:r>
          </a:p>
          <a:p>
            <a:pPr marL="0" indent="0" fontAlgn="base">
              <a:buNone/>
            </a:pPr>
            <a:r>
              <a:rPr lang="tr-TR" sz="2800" dirty="0"/>
              <a:t> 5. Okullardaki STEM eğitimi için öğretim ortamlarının oluşturulması ve ders materyallerinin sağlanması </a:t>
            </a:r>
            <a:br>
              <a:rPr lang="tr-TR" sz="2800" dirty="0"/>
            </a:br>
            <a:r>
              <a:rPr lang="tr-TR" sz="2800" dirty="0"/>
              <a:t/>
            </a:r>
            <a:br>
              <a:rPr lang="tr-TR" sz="2800" dirty="0"/>
            </a:br>
            <a:endParaRPr lang="tr-TR" sz="2800" dirty="0"/>
          </a:p>
        </p:txBody>
      </p:sp>
      <p:sp>
        <p:nvSpPr>
          <p:cNvPr id="4" name="Altbilgi Yer Tutucusu 3"/>
          <p:cNvSpPr>
            <a:spLocks noGrp="1"/>
          </p:cNvSpPr>
          <p:nvPr>
            <p:ph type="ftr" sz="quarter" idx="11"/>
          </p:nvPr>
        </p:nvSpPr>
        <p:spPr/>
        <p:txBody>
          <a:bodyPr/>
          <a:lstStyle/>
          <a:p>
            <a:r>
              <a:rPr lang="tr-TR"/>
              <a:t>rehberlikservisim.com</a:t>
            </a:r>
          </a:p>
        </p:txBody>
      </p:sp>
    </p:spTree>
    <p:extLst>
      <p:ext uri="{BB962C8B-B14F-4D97-AF65-F5344CB8AC3E}">
        <p14:creationId xmlns:p14="http://schemas.microsoft.com/office/powerpoint/2010/main" xmlns="" val="3720254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524000" y="21974"/>
            <a:ext cx="9144000" cy="1143000"/>
          </a:xfrm>
        </p:spPr>
        <p:style>
          <a:lnRef idx="3">
            <a:schemeClr val="lt1"/>
          </a:lnRef>
          <a:fillRef idx="1">
            <a:schemeClr val="accent5"/>
          </a:fillRef>
          <a:effectRef idx="1">
            <a:schemeClr val="accent5"/>
          </a:effectRef>
          <a:fontRef idx="minor">
            <a:schemeClr val="lt1"/>
          </a:fontRef>
        </p:style>
        <p:txBody>
          <a:bodyPr/>
          <a:lstStyle/>
          <a:p>
            <a:r>
              <a:rPr lang="tr-TR" dirty="0"/>
              <a:t>TÜRKİYE’DE STEM ANKETİ</a:t>
            </a:r>
          </a:p>
        </p:txBody>
      </p:sp>
      <p:sp>
        <p:nvSpPr>
          <p:cNvPr id="4" name="Altbilgi Yer Tutucusu 3"/>
          <p:cNvSpPr>
            <a:spLocks noGrp="1"/>
          </p:cNvSpPr>
          <p:nvPr>
            <p:ph type="ftr" sz="quarter" idx="11"/>
          </p:nvPr>
        </p:nvSpPr>
        <p:spPr/>
        <p:txBody>
          <a:bodyPr/>
          <a:lstStyle/>
          <a:p>
            <a:r>
              <a:rPr lang="tr-TR"/>
              <a:t>rehberlikservisim.com</a:t>
            </a:r>
          </a:p>
        </p:txBody>
      </p:sp>
      <p:pic>
        <p:nvPicPr>
          <p:cNvPr id="6" name="İçerik Yer Tutucusu 5"/>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2135561" y="1167964"/>
            <a:ext cx="7660686" cy="5213364"/>
          </a:xfrm>
        </p:spPr>
      </p:pic>
    </p:spTree>
    <p:extLst>
      <p:ext uri="{BB962C8B-B14F-4D97-AF65-F5344CB8AC3E}">
        <p14:creationId xmlns:p14="http://schemas.microsoft.com/office/powerpoint/2010/main" xmlns="" val="82654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p:nvPr/>
        </p:nvSpPr>
        <p:spPr>
          <a:xfrm>
            <a:off x="5124308" y="495014"/>
            <a:ext cx="6943859" cy="3850105"/>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1155CC">
              <a:alpha val="49620"/>
            </a:srgbClr>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lvl="0" indent="0">
              <a:spcBef>
                <a:spcPts val="0"/>
              </a:spcBef>
              <a:spcAft>
                <a:spcPts val="0"/>
              </a:spcAft>
              <a:buNone/>
            </a:pPr>
            <a:endParaRPr sz="2489"/>
          </a:p>
        </p:txBody>
      </p:sp>
      <p:sp>
        <p:nvSpPr>
          <p:cNvPr id="626" name="Shape 626"/>
          <p:cNvSpPr txBox="1">
            <a:spLocks noGrp="1"/>
          </p:cNvSpPr>
          <p:nvPr>
            <p:ph type="title" idx="4294967295"/>
          </p:nvPr>
        </p:nvSpPr>
        <p:spPr>
          <a:xfrm>
            <a:off x="458346" y="715021"/>
            <a:ext cx="11334812" cy="513347"/>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tr-TR" sz="5333" dirty="0">
                <a:solidFill>
                  <a:srgbClr val="002060"/>
                </a:solidFill>
              </a:rPr>
              <a:t>Neden STEM?</a:t>
            </a:r>
            <a:endParaRPr sz="5333" dirty="0"/>
          </a:p>
        </p:txBody>
      </p:sp>
      <p:sp>
        <p:nvSpPr>
          <p:cNvPr id="634" name="Shape 634"/>
          <p:cNvSpPr txBox="1">
            <a:spLocks noGrp="1"/>
          </p:cNvSpPr>
          <p:nvPr>
            <p:ph type="sldNum" idx="12"/>
          </p:nvPr>
        </p:nvSpPr>
        <p:spPr>
          <a:xfrm>
            <a:off x="5730200" y="6471065"/>
            <a:ext cx="731600" cy="386800"/>
          </a:xfrm>
          <a:prstGeom prst="rect">
            <a:avLst/>
          </a:prstGeom>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3</a:t>
            </a:fld>
            <a:endParaRPr/>
          </a:p>
        </p:txBody>
      </p:sp>
      <p:sp>
        <p:nvSpPr>
          <p:cNvPr id="2" name="Metin kutusu 1"/>
          <p:cNvSpPr txBox="1"/>
          <p:nvPr/>
        </p:nvSpPr>
        <p:spPr>
          <a:xfrm>
            <a:off x="458346" y="1228368"/>
            <a:ext cx="4665961" cy="435914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80990" indent="-380990">
              <a:buClr>
                <a:schemeClr val="accent4"/>
              </a:buClr>
              <a:buFont typeface="Wingdings" panose="05000000000000000000" pitchFamily="2" charset="2"/>
              <a:buChar char="v"/>
            </a:pPr>
            <a:r>
              <a:rPr lang="tr-TR" sz="1733" dirty="0">
                <a:solidFill>
                  <a:srgbClr val="002060"/>
                </a:solidFill>
                <a:latin typeface="Sniglet" panose="020B0604020202020204" charset="0"/>
              </a:rPr>
              <a:t>Yeni teknolojilerin ekonomiye entegrasyonu, ekonomik büyüme ve refah imkânları getirirken birçok çalışanın da işini kaybetmesi tehlikesini beraberinde getirecektir. </a:t>
            </a:r>
          </a:p>
          <a:p>
            <a:pPr>
              <a:buClr>
                <a:schemeClr val="accent4"/>
              </a:buClr>
            </a:pPr>
            <a:endParaRPr lang="tr-TR" sz="1733" dirty="0">
              <a:solidFill>
                <a:srgbClr val="002060"/>
              </a:solidFill>
              <a:latin typeface="Sniglet" panose="020B0604020202020204" charset="0"/>
            </a:endParaRPr>
          </a:p>
          <a:p>
            <a:pPr marL="380990" indent="-380990">
              <a:buClr>
                <a:schemeClr val="accent4"/>
              </a:buClr>
              <a:buFont typeface="Wingdings" panose="05000000000000000000" pitchFamily="2" charset="2"/>
              <a:buChar char="v"/>
            </a:pPr>
            <a:r>
              <a:rPr lang="tr-TR" sz="1733" dirty="0">
                <a:solidFill>
                  <a:srgbClr val="002060"/>
                </a:solidFill>
                <a:latin typeface="Sniglet" panose="020B0604020202020204" charset="0"/>
              </a:rPr>
              <a:t>İşler makineler tarafından devralınırken aslında insanlar tarafından yapılması gereken yeni işler (bu makinelerin tasarlanması, üretilmesi ve idamesi) ortaya çıkacaktır. </a:t>
            </a:r>
          </a:p>
          <a:p>
            <a:pPr>
              <a:buClr>
                <a:schemeClr val="accent4"/>
              </a:buClr>
            </a:pPr>
            <a:endParaRPr lang="tr-TR" sz="1733" dirty="0">
              <a:solidFill>
                <a:srgbClr val="002060"/>
              </a:solidFill>
              <a:latin typeface="Sniglet" panose="020B0604020202020204" charset="0"/>
            </a:endParaRPr>
          </a:p>
          <a:p>
            <a:pPr marL="380990" indent="-380990">
              <a:buClr>
                <a:schemeClr val="accent4"/>
              </a:buClr>
              <a:buFont typeface="Wingdings" panose="05000000000000000000" pitchFamily="2" charset="2"/>
              <a:buChar char="v"/>
            </a:pPr>
            <a:r>
              <a:rPr lang="tr-TR" sz="1733" dirty="0">
                <a:solidFill>
                  <a:srgbClr val="002060"/>
                </a:solidFill>
                <a:latin typeface="Sniglet" panose="020B0604020202020204" charset="0"/>
              </a:rPr>
              <a:t>Klasik istihdam (kadrolu, sürekli iş) yerini proje temelli istihdama (sınırlı süreli, ya da iş paketi temelli sözleşmeler) bırakacağından uygun iş yönetim becerilerine (proje tasarlama, proje yönetimi, pazarlama, gibi) ihtiyaç duyulacaktır. </a:t>
            </a:r>
            <a:endParaRPr lang="tr-TR" sz="1733" dirty="0">
              <a:latin typeface="Sniglet" panose="020B0604020202020204" charset="0"/>
            </a:endParaRPr>
          </a:p>
        </p:txBody>
      </p:sp>
      <p:pic>
        <p:nvPicPr>
          <p:cNvPr id="3" name="Resim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272619" y="4460324"/>
            <a:ext cx="3764352" cy="2010741"/>
          </a:xfrm>
          <a:prstGeom prst="rect">
            <a:avLst/>
          </a:prstGeom>
        </p:spPr>
      </p:pic>
    </p:spTree>
    <p:extLst>
      <p:ext uri="{BB962C8B-B14F-4D97-AF65-F5344CB8AC3E}">
        <p14:creationId xmlns:p14="http://schemas.microsoft.com/office/powerpoint/2010/main" xmlns="" val="17993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5782D37-6C75-0447-AD74-6DFCC9A8EA69}"/>
              </a:ext>
            </a:extLst>
          </p:cNvPr>
          <p:cNvSpPr>
            <a:spLocks noGrp="1"/>
          </p:cNvSpPr>
          <p:nvPr>
            <p:ph type="title"/>
          </p:nvPr>
        </p:nvSpPr>
        <p:spPr>
          <a:xfrm>
            <a:off x="2199830" y="276372"/>
            <a:ext cx="8911687" cy="1280890"/>
          </a:xfrm>
        </p:spPr>
        <p:txBody>
          <a:bodyPr/>
          <a:lstStyle/>
          <a:p>
            <a:r>
              <a:rPr lang="tr-TR" dirty="0"/>
              <a:t>Robotlar 2030 yılına kadar 800 milyon kişiyi işsiz bırakabilir.</a:t>
            </a:r>
          </a:p>
        </p:txBody>
      </p:sp>
      <p:pic>
        <p:nvPicPr>
          <p:cNvPr id="8" name="Resim 8">
            <a:extLst>
              <a:ext uri="{FF2B5EF4-FFF2-40B4-BE49-F238E27FC236}">
                <a16:creationId xmlns="" xmlns:a16="http://schemas.microsoft.com/office/drawing/2014/main" id="{ADA592AE-6E3B-4440-9706-5477FA16BD01}"/>
              </a:ext>
            </a:extLst>
          </p:cNvPr>
          <p:cNvPicPr>
            <a:picLocks noGrp="1" noChangeAspect="1"/>
          </p:cNvPicPr>
          <p:nvPr>
            <p:ph idx="1"/>
          </p:nvPr>
        </p:nvPicPr>
        <p:blipFill>
          <a:blip r:embed="rId2"/>
          <a:stretch>
            <a:fillRect/>
          </a:stretch>
        </p:blipFill>
        <p:spPr>
          <a:xfrm>
            <a:off x="5873571" y="1385507"/>
            <a:ext cx="5647143" cy="5054268"/>
          </a:xfrm>
          <a:prstGeom prst="rect">
            <a:avLst/>
          </a:prstGeom>
        </p:spPr>
      </p:pic>
    </p:spTree>
    <p:extLst>
      <p:ext uri="{BB962C8B-B14F-4D97-AF65-F5344CB8AC3E}">
        <p14:creationId xmlns:p14="http://schemas.microsoft.com/office/powerpoint/2010/main" xmlns="" val="425331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6">
            <a:extLst>
              <a:ext uri="{FF2B5EF4-FFF2-40B4-BE49-F238E27FC236}">
                <a16:creationId xmlns="" xmlns:a16="http://schemas.microsoft.com/office/drawing/2014/main" id="{909B60AF-5181-FC4A-9E49-97FECCD34A1F}"/>
              </a:ext>
            </a:extLst>
          </p:cNvPr>
          <p:cNvPicPr>
            <a:picLocks noChangeAspect="1"/>
          </p:cNvPicPr>
          <p:nvPr/>
        </p:nvPicPr>
        <p:blipFill>
          <a:blip r:embed="rId2"/>
          <a:stretch>
            <a:fillRect/>
          </a:stretch>
        </p:blipFill>
        <p:spPr>
          <a:xfrm>
            <a:off x="1451099" y="1889881"/>
            <a:ext cx="7786637" cy="2252738"/>
          </a:xfrm>
          <a:prstGeom prst="rect">
            <a:avLst/>
          </a:prstGeom>
        </p:spPr>
      </p:pic>
      <p:sp>
        <p:nvSpPr>
          <p:cNvPr id="8" name="Metin kutusu 7">
            <a:extLst>
              <a:ext uri="{FF2B5EF4-FFF2-40B4-BE49-F238E27FC236}">
                <a16:creationId xmlns="" xmlns:a16="http://schemas.microsoft.com/office/drawing/2014/main" id="{232471D0-60F3-E144-9B92-7857D719F739}"/>
              </a:ext>
            </a:extLst>
          </p:cNvPr>
          <p:cNvSpPr txBox="1"/>
          <p:nvPr/>
        </p:nvSpPr>
        <p:spPr>
          <a:xfrm>
            <a:off x="2025623" y="378580"/>
            <a:ext cx="8512353" cy="1200329"/>
          </a:xfrm>
          <a:prstGeom prst="rect">
            <a:avLst/>
          </a:prstGeom>
          <a:noFill/>
        </p:spPr>
        <p:txBody>
          <a:bodyPr wrap="square" rtlCol="0">
            <a:spAutoFit/>
          </a:bodyPr>
          <a:lstStyle/>
          <a:p>
            <a:pPr algn="l"/>
            <a:r>
              <a:rPr lang="tr-TR" sz="2400" dirty="0"/>
              <a:t>Bazı sektörlerde değişim başladı. Örneğin İstanbulda yeni yapılan tüm metrolar sürücüsüz!</a:t>
            </a:r>
          </a:p>
          <a:p>
            <a:pPr algn="l"/>
            <a:r>
              <a:rPr lang="tr-TR" sz="2400" dirty="0"/>
              <a:t>Son yıllardaki bazı haberler:</a:t>
            </a:r>
          </a:p>
        </p:txBody>
      </p:sp>
      <p:pic>
        <p:nvPicPr>
          <p:cNvPr id="9" name="Resim 9">
            <a:extLst>
              <a:ext uri="{FF2B5EF4-FFF2-40B4-BE49-F238E27FC236}">
                <a16:creationId xmlns="" xmlns:a16="http://schemas.microsoft.com/office/drawing/2014/main" id="{904877DE-78EE-F54A-B00E-E1DF842D0A2D}"/>
              </a:ext>
            </a:extLst>
          </p:cNvPr>
          <p:cNvPicPr>
            <a:picLocks noChangeAspect="1"/>
          </p:cNvPicPr>
          <p:nvPr/>
        </p:nvPicPr>
        <p:blipFill>
          <a:blip r:embed="rId3"/>
          <a:stretch>
            <a:fillRect/>
          </a:stretch>
        </p:blipFill>
        <p:spPr>
          <a:xfrm>
            <a:off x="3457658" y="4347577"/>
            <a:ext cx="6883770" cy="2315262"/>
          </a:xfrm>
          <a:prstGeom prst="rect">
            <a:avLst/>
          </a:prstGeom>
        </p:spPr>
      </p:pic>
    </p:spTree>
    <p:extLst>
      <p:ext uri="{BB962C8B-B14F-4D97-AF65-F5344CB8AC3E}">
        <p14:creationId xmlns:p14="http://schemas.microsoft.com/office/powerpoint/2010/main" xmlns="" val="3217890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2">
            <a:extLst>
              <a:ext uri="{FF2B5EF4-FFF2-40B4-BE49-F238E27FC236}">
                <a16:creationId xmlns="" xmlns:a16="http://schemas.microsoft.com/office/drawing/2014/main" id="{E7F12CAA-1CE2-E446-AECF-FF255EAC8279}"/>
              </a:ext>
            </a:extLst>
          </p:cNvPr>
          <p:cNvPicPr>
            <a:picLocks noChangeAspect="1"/>
          </p:cNvPicPr>
          <p:nvPr/>
        </p:nvPicPr>
        <p:blipFill>
          <a:blip r:embed="rId2"/>
          <a:stretch>
            <a:fillRect/>
          </a:stretch>
        </p:blipFill>
        <p:spPr>
          <a:xfrm>
            <a:off x="567268" y="386444"/>
            <a:ext cx="9694424" cy="2072821"/>
          </a:xfrm>
          <a:prstGeom prst="rect">
            <a:avLst/>
          </a:prstGeom>
        </p:spPr>
      </p:pic>
      <p:pic>
        <p:nvPicPr>
          <p:cNvPr id="4" name="Resim 4">
            <a:extLst>
              <a:ext uri="{FF2B5EF4-FFF2-40B4-BE49-F238E27FC236}">
                <a16:creationId xmlns="" xmlns:a16="http://schemas.microsoft.com/office/drawing/2014/main" id="{C89AC629-9FD2-9946-B3EC-0F3184F3312B}"/>
              </a:ext>
            </a:extLst>
          </p:cNvPr>
          <p:cNvPicPr>
            <a:picLocks noChangeAspect="1"/>
          </p:cNvPicPr>
          <p:nvPr/>
        </p:nvPicPr>
        <p:blipFill>
          <a:blip r:embed="rId3"/>
          <a:stretch>
            <a:fillRect/>
          </a:stretch>
        </p:blipFill>
        <p:spPr>
          <a:xfrm>
            <a:off x="2898926" y="2574471"/>
            <a:ext cx="9063411" cy="1824265"/>
          </a:xfrm>
          <a:prstGeom prst="rect">
            <a:avLst/>
          </a:prstGeom>
        </p:spPr>
      </p:pic>
      <p:pic>
        <p:nvPicPr>
          <p:cNvPr id="6" name="Resim 6">
            <a:extLst>
              <a:ext uri="{FF2B5EF4-FFF2-40B4-BE49-F238E27FC236}">
                <a16:creationId xmlns="" xmlns:a16="http://schemas.microsoft.com/office/drawing/2014/main" id="{5A804FA1-33B3-F343-AC24-DB0EA8066C80}"/>
              </a:ext>
            </a:extLst>
          </p:cNvPr>
          <p:cNvPicPr>
            <a:picLocks noChangeAspect="1"/>
          </p:cNvPicPr>
          <p:nvPr/>
        </p:nvPicPr>
        <p:blipFill>
          <a:blip r:embed="rId4"/>
          <a:stretch>
            <a:fillRect/>
          </a:stretch>
        </p:blipFill>
        <p:spPr>
          <a:xfrm>
            <a:off x="1011813" y="4720769"/>
            <a:ext cx="7515330" cy="1723883"/>
          </a:xfrm>
          <a:prstGeom prst="rect">
            <a:avLst/>
          </a:prstGeom>
        </p:spPr>
      </p:pic>
    </p:spTree>
    <p:extLst>
      <p:ext uri="{BB962C8B-B14F-4D97-AF65-F5344CB8AC3E}">
        <p14:creationId xmlns:p14="http://schemas.microsoft.com/office/powerpoint/2010/main" xmlns="" val="3683663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2">
            <a:extLst>
              <a:ext uri="{FF2B5EF4-FFF2-40B4-BE49-F238E27FC236}">
                <a16:creationId xmlns="" xmlns:a16="http://schemas.microsoft.com/office/drawing/2014/main" id="{6836AB84-8230-514C-8758-3A23E2A4BADB}"/>
              </a:ext>
            </a:extLst>
          </p:cNvPr>
          <p:cNvPicPr>
            <a:picLocks noChangeAspect="1"/>
          </p:cNvPicPr>
          <p:nvPr/>
        </p:nvPicPr>
        <p:blipFill>
          <a:blip r:embed="rId2"/>
          <a:stretch>
            <a:fillRect/>
          </a:stretch>
        </p:blipFill>
        <p:spPr>
          <a:xfrm>
            <a:off x="713920" y="680356"/>
            <a:ext cx="8654928" cy="1980595"/>
          </a:xfrm>
          <a:prstGeom prst="rect">
            <a:avLst/>
          </a:prstGeom>
        </p:spPr>
      </p:pic>
      <p:pic>
        <p:nvPicPr>
          <p:cNvPr id="4" name="Resim 4">
            <a:extLst>
              <a:ext uri="{FF2B5EF4-FFF2-40B4-BE49-F238E27FC236}">
                <a16:creationId xmlns="" xmlns:a16="http://schemas.microsoft.com/office/drawing/2014/main" id="{3305D328-231C-EB49-8FAA-2C06DD757D8B}"/>
              </a:ext>
            </a:extLst>
          </p:cNvPr>
          <p:cNvPicPr>
            <a:picLocks noChangeAspect="1"/>
          </p:cNvPicPr>
          <p:nvPr/>
        </p:nvPicPr>
        <p:blipFill>
          <a:blip r:embed="rId3"/>
          <a:stretch>
            <a:fillRect/>
          </a:stretch>
        </p:blipFill>
        <p:spPr>
          <a:xfrm>
            <a:off x="2197142" y="3234027"/>
            <a:ext cx="9387192" cy="1195854"/>
          </a:xfrm>
          <a:prstGeom prst="rect">
            <a:avLst/>
          </a:prstGeom>
        </p:spPr>
      </p:pic>
      <p:pic>
        <p:nvPicPr>
          <p:cNvPr id="3" name="Resim 4">
            <a:extLst>
              <a:ext uri="{FF2B5EF4-FFF2-40B4-BE49-F238E27FC236}">
                <a16:creationId xmlns="" xmlns:a16="http://schemas.microsoft.com/office/drawing/2014/main" id="{7400ECB9-E5CC-E446-95C5-A100A7E58283}"/>
              </a:ext>
            </a:extLst>
          </p:cNvPr>
          <p:cNvPicPr>
            <a:picLocks noChangeAspect="1"/>
          </p:cNvPicPr>
          <p:nvPr/>
        </p:nvPicPr>
        <p:blipFill>
          <a:blip r:embed="rId4"/>
          <a:stretch>
            <a:fillRect/>
          </a:stretch>
        </p:blipFill>
        <p:spPr>
          <a:xfrm>
            <a:off x="713920" y="5153664"/>
            <a:ext cx="10488711" cy="1281003"/>
          </a:xfrm>
          <a:prstGeom prst="rect">
            <a:avLst/>
          </a:prstGeom>
        </p:spPr>
      </p:pic>
    </p:spTree>
    <p:extLst>
      <p:ext uri="{BB962C8B-B14F-4D97-AF65-F5344CB8AC3E}">
        <p14:creationId xmlns:p14="http://schemas.microsoft.com/office/powerpoint/2010/main" xmlns="" val="1662963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2">
            <a:extLst>
              <a:ext uri="{FF2B5EF4-FFF2-40B4-BE49-F238E27FC236}">
                <a16:creationId xmlns="" xmlns:a16="http://schemas.microsoft.com/office/drawing/2014/main" id="{3296C9A4-0C98-3E41-8ED6-08B62D1E3D47}"/>
              </a:ext>
            </a:extLst>
          </p:cNvPr>
          <p:cNvPicPr>
            <a:picLocks noChangeAspect="1"/>
          </p:cNvPicPr>
          <p:nvPr/>
        </p:nvPicPr>
        <p:blipFill>
          <a:blip r:embed="rId2"/>
          <a:stretch>
            <a:fillRect/>
          </a:stretch>
        </p:blipFill>
        <p:spPr>
          <a:xfrm>
            <a:off x="2361111" y="2131785"/>
            <a:ext cx="8241494" cy="2676071"/>
          </a:xfrm>
          <a:prstGeom prst="rect">
            <a:avLst/>
          </a:prstGeom>
        </p:spPr>
      </p:pic>
      <p:sp>
        <p:nvSpPr>
          <p:cNvPr id="4" name="Metin kutusu 3">
            <a:extLst>
              <a:ext uri="{FF2B5EF4-FFF2-40B4-BE49-F238E27FC236}">
                <a16:creationId xmlns="" xmlns:a16="http://schemas.microsoft.com/office/drawing/2014/main" id="{4CEE3C62-7447-2344-9A13-4E5215CC5D24}"/>
              </a:ext>
            </a:extLst>
          </p:cNvPr>
          <p:cNvSpPr txBox="1"/>
          <p:nvPr/>
        </p:nvSpPr>
        <p:spPr>
          <a:xfrm>
            <a:off x="2139646" y="476553"/>
            <a:ext cx="8241494" cy="1200329"/>
          </a:xfrm>
          <a:prstGeom prst="rect">
            <a:avLst/>
          </a:prstGeom>
          <a:noFill/>
        </p:spPr>
        <p:txBody>
          <a:bodyPr wrap="square" rtlCol="0">
            <a:spAutoFit/>
          </a:bodyPr>
          <a:lstStyle/>
          <a:p>
            <a:pPr algn="l"/>
            <a:r>
              <a:rPr lang="tr-TR" sz="3600" dirty="0"/>
              <a:t>Robotlardan etkilenmeyecek çok az meslek var </a:t>
            </a:r>
            <a:r>
              <a:rPr lang="tr-TR" sz="3600" dirty="0">
                <a:sym typeface="Wingdings" pitchFamily="2" charset="2"/>
              </a:rPr>
              <a:t></a:t>
            </a:r>
            <a:endParaRPr lang="tr-TR" sz="3600" dirty="0"/>
          </a:p>
        </p:txBody>
      </p:sp>
    </p:spTree>
    <p:extLst>
      <p:ext uri="{BB962C8B-B14F-4D97-AF65-F5344CB8AC3E}">
        <p14:creationId xmlns:p14="http://schemas.microsoft.com/office/powerpoint/2010/main" xmlns="" val="2222025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 xmlns:a16="http://schemas.microsoft.com/office/drawing/2014/main" id="{B2BFE30F-57BE-824F-BE88-B4DB5E226DB3}"/>
              </a:ext>
            </a:extLst>
          </p:cNvPr>
          <p:cNvSpPr txBox="1"/>
          <p:nvPr/>
        </p:nvSpPr>
        <p:spPr>
          <a:xfrm>
            <a:off x="4293810" y="417286"/>
            <a:ext cx="7393214" cy="1815882"/>
          </a:xfrm>
          <a:prstGeom prst="rect">
            <a:avLst/>
          </a:prstGeom>
          <a:noFill/>
        </p:spPr>
        <p:txBody>
          <a:bodyPr wrap="square" rtlCol="0">
            <a:spAutoFit/>
          </a:bodyPr>
          <a:lstStyle/>
          <a:p>
            <a:pPr algn="l"/>
            <a:r>
              <a:rPr lang="tr-TR" sz="2800" dirty="0"/>
              <a:t>Bu nedenle çocuklarımızı yetiştirirken “işi yapacak kişi” yerine “işi yapacak makineyi tasarlayacak kişi” olarak yetiştirmemiz gerekliliği ortaya çıkmıştır.</a:t>
            </a:r>
          </a:p>
        </p:txBody>
      </p:sp>
    </p:spTree>
    <p:extLst>
      <p:ext uri="{BB962C8B-B14F-4D97-AF65-F5344CB8AC3E}">
        <p14:creationId xmlns:p14="http://schemas.microsoft.com/office/powerpoint/2010/main" xmlns="" val="3151646433"/>
      </p:ext>
    </p:extLst>
  </p:cSld>
  <p:clrMapOvr>
    <a:masterClrMapping/>
  </p:clrMapOvr>
</p:sld>
</file>

<file path=ppt/theme/theme1.xml><?xml version="1.0" encoding="utf-8"?>
<a:theme xmlns:a="http://schemas.openxmlformats.org/drawingml/2006/main" name="Duman">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Words>
  <PresentationFormat>Özel</PresentationFormat>
  <Paragraphs>76</Paragraphs>
  <Slides>21</Slides>
  <Notes>6</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Duman</vt:lpstr>
      <vt:lpstr>STEM</vt:lpstr>
      <vt:lpstr>Slayt 2</vt:lpstr>
      <vt:lpstr>Neden STEM?</vt:lpstr>
      <vt:lpstr>Robotlar 2030 yılına kadar 800 milyon kişiyi işsiz bırakabilir.</vt:lpstr>
      <vt:lpstr>Slayt 5</vt:lpstr>
      <vt:lpstr>Slayt 6</vt:lpstr>
      <vt:lpstr>Slayt 7</vt:lpstr>
      <vt:lpstr>Slayt 8</vt:lpstr>
      <vt:lpstr>Slayt 9</vt:lpstr>
      <vt:lpstr>STEM ile</vt:lpstr>
      <vt:lpstr>STEM</vt:lpstr>
      <vt:lpstr>Slayt 12</vt:lpstr>
      <vt:lpstr>ÖĞRETMENİN ROLÜ?</vt:lpstr>
      <vt:lpstr>Öğrencilerden Beklenenler</vt:lpstr>
      <vt:lpstr>STEM EĞİTİM-ÖĞRETİM DÖNGÜSÜ?</vt:lpstr>
      <vt:lpstr> Farklı Ülkelerin Çalışmaları  21. yüzyıl içerisinde teknolojik gelişme alanındaki yarış iyice hızlanmış, Amerika Birleşik Devletleri (ABD) için Japonya’nın 1980’li yıllarda rakip olmasının ardından sahneye Çin de hem ekonomik, hem teknolojik hem de savunma sanayii alanlarında bir rakip olarak ortaya çıkmıştır. Bu da gelişmiş ülkeleri bilime, mühendisliğe ve yenilikçiliğe yatırım yapmaya yönlendirmiştir. Bu amaç doğrultusunda, ABD çeşitli reform girişimleri başlatmıştır.  </vt:lpstr>
      <vt:lpstr>Slayt 17</vt:lpstr>
      <vt:lpstr>STEAM NEDİR?</vt:lpstr>
      <vt:lpstr>Slayt 19</vt:lpstr>
      <vt:lpstr>TÜRKİYE’DE STEM İÇİN</vt:lpstr>
      <vt:lpstr>TÜRKİYE’DE STEM ANKETİ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2019-09-03T17:20:10Z</dcterms:created>
  <dcterms:modified xsi:type="dcterms:W3CDTF">2019-09-04T11:09:48Z</dcterms:modified>
  <cp:category>https://www.sorubak.com</cp:category>
</cp:coreProperties>
</file>