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1" r:id="rId3"/>
    <p:sldId id="265" r:id="rId4"/>
    <p:sldId id="281" r:id="rId5"/>
    <p:sldId id="266" r:id="rId6"/>
    <p:sldId id="273" r:id="rId7"/>
    <p:sldId id="280" r:id="rId8"/>
    <p:sldId id="267" r:id="rId9"/>
    <p:sldId id="276" r:id="rId10"/>
    <p:sldId id="268" r:id="rId11"/>
    <p:sldId id="282" r:id="rId12"/>
    <p:sldId id="274" r:id="rId13"/>
    <p:sldId id="269" r:id="rId14"/>
    <p:sldId id="283" r:id="rId15"/>
    <p:sldId id="278" r:id="rId16"/>
    <p:sldId id="270" r:id="rId17"/>
    <p:sldId id="284"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3" autoAdjust="0"/>
    <p:restoredTop sz="94729"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6055D-4599-4692-9E41-0E54705FC019}"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282CF2-90CA-4FC1-A6FF-768953A0671E}" type="slidenum">
              <a:rPr lang="tr-TR" smtClean="0"/>
              <a:pPr/>
              <a:t>‹#›</a:t>
            </a:fld>
            <a:endParaRPr lang="tr-TR"/>
          </a:p>
        </p:txBody>
      </p:sp>
    </p:spTree>
    <p:extLst>
      <p:ext uri="{BB962C8B-B14F-4D97-AF65-F5344CB8AC3E}">
        <p14:creationId xmlns:p14="http://schemas.microsoft.com/office/powerpoint/2010/main" xmlns="" val="3572618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a:p>
        </p:txBody>
      </p:sp>
      <p:sp>
        <p:nvSpPr>
          <p:cNvPr id="4" name="Slayt Numarası Yer Tutucusu 3"/>
          <p:cNvSpPr>
            <a:spLocks noGrp="1"/>
          </p:cNvSpPr>
          <p:nvPr>
            <p:ph type="sldNum" sz="quarter" idx="10"/>
          </p:nvPr>
        </p:nvSpPr>
        <p:spPr/>
        <p:txBody>
          <a:bodyPr/>
          <a:lstStyle/>
          <a:p>
            <a:fld id="{F5282CF2-90CA-4FC1-A6FF-768953A0671E}" type="slidenum">
              <a:rPr lang="tr-TR" smtClean="0"/>
              <a:pPr/>
              <a:t>16</a:t>
            </a:fld>
            <a:endParaRPr lang="tr-TR"/>
          </a:p>
        </p:txBody>
      </p:sp>
    </p:spTree>
    <p:extLst>
      <p:ext uri="{BB962C8B-B14F-4D97-AF65-F5344CB8AC3E}">
        <p14:creationId xmlns:p14="http://schemas.microsoft.com/office/powerpoint/2010/main" xmlns="" val="2981113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5282CF2-90CA-4FC1-A6FF-768953A0671E}" type="slidenum">
              <a:rPr lang="tr-TR" smtClean="0"/>
              <a:pPr/>
              <a:t>17</a:t>
            </a:fld>
            <a:endParaRPr lang="tr-TR"/>
          </a:p>
        </p:txBody>
      </p:sp>
    </p:spTree>
    <p:extLst>
      <p:ext uri="{BB962C8B-B14F-4D97-AF65-F5344CB8AC3E}">
        <p14:creationId xmlns:p14="http://schemas.microsoft.com/office/powerpoint/2010/main" xmlns="" val="3253632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01366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91879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31738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483514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75892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805832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41827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264298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174058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1561781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3568679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90E65-66F4-4BF0-A819-AD035D20AD97}" type="datetimeFigureOut">
              <a:rPr lang="tr-TR" smtClean="0"/>
              <a:pPr/>
              <a:t>24/06/2019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CEB5E-F203-4F70-AF0D-21CA9DA3924C}" type="slidenum">
              <a:rPr lang="tr-TR" smtClean="0"/>
              <a:pPr/>
              <a:t>‹#›</a:t>
            </a:fld>
            <a:endParaRPr lang="tr-TR"/>
          </a:p>
        </p:txBody>
      </p:sp>
    </p:spTree>
    <p:extLst>
      <p:ext uri="{BB962C8B-B14F-4D97-AF65-F5344CB8AC3E}">
        <p14:creationId xmlns:p14="http://schemas.microsoft.com/office/powerpoint/2010/main" xmlns="" val="967848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9552" y="404664"/>
            <a:ext cx="7772400" cy="5738980"/>
          </a:xfrm>
        </p:spPr>
        <p:style>
          <a:lnRef idx="1">
            <a:schemeClr val="accent4"/>
          </a:lnRef>
          <a:fillRef idx="2">
            <a:schemeClr val="accent4"/>
          </a:fillRef>
          <a:effectRef idx="1">
            <a:schemeClr val="accent4"/>
          </a:effectRef>
          <a:fontRef idx="minor">
            <a:schemeClr val="dk1"/>
          </a:fontRef>
        </p:style>
        <p:txBody>
          <a:bodyPr>
            <a:normAutofit/>
          </a:bodyPr>
          <a:lstStyle/>
          <a:p>
            <a:r>
              <a:rPr lang="tr-TR" sz="4900" b="1" dirty="0" smtClean="0"/>
              <a:t/>
            </a:r>
            <a:br>
              <a:rPr lang="tr-TR" sz="4900" b="1" dirty="0" smtClean="0"/>
            </a:br>
            <a:r>
              <a:rPr lang="tr-TR" sz="4900" b="1" dirty="0" smtClean="0"/>
              <a:t>FAİK ERBAĞI İLKOKULU </a:t>
            </a:r>
            <a:r>
              <a:rPr lang="tr-TR" sz="4900" b="1" dirty="0"/>
              <a:t/>
            </a:r>
            <a:br>
              <a:rPr lang="tr-TR" sz="4900" b="1" dirty="0"/>
            </a:br>
            <a:r>
              <a:rPr lang="tr-TR" sz="4900" b="1" dirty="0"/>
              <a:t>2019 YAZ </a:t>
            </a:r>
            <a:r>
              <a:rPr lang="tr-TR" sz="4900" b="1" dirty="0" smtClean="0"/>
              <a:t>SEMİNERİ</a:t>
            </a:r>
            <a:br>
              <a:rPr lang="tr-TR" sz="4900" b="1" dirty="0" smtClean="0"/>
            </a:br>
            <a:r>
              <a:rPr lang="tr-TR" sz="4900" b="1" dirty="0" smtClean="0"/>
              <a:t>STEM NEDİR?</a:t>
            </a:r>
            <a:br>
              <a:rPr lang="tr-TR" sz="4900" b="1" dirty="0" smtClean="0"/>
            </a:br>
            <a:r>
              <a:rPr lang="tr-TR" sz="4900" b="1" smtClean="0"/>
              <a:t>GÜLER ŞAHİN</a:t>
            </a:r>
            <a:r>
              <a:rPr lang="tr-TR" b="1" dirty="0"/>
              <a:t/>
            </a:r>
            <a:br>
              <a:rPr lang="tr-TR" b="1" dirty="0"/>
            </a:br>
            <a:endParaRPr lang="tr-TR" dirty="0"/>
          </a:p>
        </p:txBody>
      </p:sp>
      <p:sp>
        <p:nvSpPr>
          <p:cNvPr id="3" name="Alt Başlık 2"/>
          <p:cNvSpPr>
            <a:spLocks noGrp="1"/>
          </p:cNvSpPr>
          <p:nvPr>
            <p:ph type="subTitle" idx="1"/>
          </p:nvPr>
        </p:nvSpPr>
        <p:spPr>
          <a:xfrm>
            <a:off x="1142976" y="428604"/>
            <a:ext cx="6912768" cy="3643338"/>
          </a:xfrm>
        </p:spPr>
        <p:txBody>
          <a:bodyPr>
            <a:normAutofit/>
          </a:bodyPr>
          <a:lstStyle/>
          <a:p>
            <a:r>
              <a:rPr lang="tr-TR" b="1" dirty="0" smtClean="0">
                <a:solidFill>
                  <a:schemeClr val="tx1"/>
                </a:solidFill>
              </a:rPr>
              <a:t> </a:t>
            </a:r>
            <a:endParaRPr lang="tr-TR" b="1" dirty="0">
              <a:solidFill>
                <a:schemeClr val="tx1"/>
              </a:solidFill>
            </a:endParaRPr>
          </a:p>
        </p:txBody>
      </p:sp>
    </p:spTree>
    <p:extLst>
      <p:ext uri="{BB962C8B-B14F-4D97-AF65-F5344CB8AC3E}">
        <p14:creationId xmlns:p14="http://schemas.microsoft.com/office/powerpoint/2010/main" xmlns="" val="940849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92500" lnSpcReduction="10000"/>
          </a:bodyPr>
          <a:lstStyle/>
          <a:p>
            <a:r>
              <a:rPr lang="tr-TR" b="1" dirty="0">
                <a:solidFill>
                  <a:srgbClr val="FF0000"/>
                </a:solidFill>
              </a:rPr>
              <a:t>STEM Eğitiminin Amaçları ve Faydaları</a:t>
            </a:r>
            <a:endParaRPr lang="tr-TR" dirty="0">
              <a:solidFill>
                <a:srgbClr val="FF0000"/>
              </a:solidFill>
            </a:endParaRPr>
          </a:p>
          <a:p>
            <a:r>
              <a:rPr lang="tr-TR" dirty="0"/>
              <a:t>STEM eğitiminin temel amaçlarının ilki, bu alanlarda üretici olarak profesyonel yaşama adım atmak isteyen üniversitelilerin sayısını artırmak; diğeri ise öğrencilerin fen, teknoloji, mühendislik ve matematik gibi disiplinlerdeki temel bilgi düzeylerini artırarak, günlük yaşamlarında </a:t>
            </a:r>
            <a:r>
              <a:rPr lang="tr-TR" b="1" dirty="0"/>
              <a:t>yaratıcı çözümler</a:t>
            </a:r>
            <a:r>
              <a:rPr lang="tr-TR" dirty="0"/>
              <a:t> uygulamalarını sağlamak. </a:t>
            </a:r>
          </a:p>
          <a:p>
            <a:r>
              <a:rPr lang="tr-TR" dirty="0"/>
              <a:t>      Özet olarak bu eğitim modeli, öğrencilere erken yaşta eleştirel düşünme, yaratıcılık ve problem çözme yetileri aktararak, toplumun üretkenlik ve sorumluluk becerilerini artırmayı hedefliyor.</a:t>
            </a:r>
          </a:p>
          <a:p>
            <a:endParaRPr lang="tr-TR" dirty="0"/>
          </a:p>
        </p:txBody>
      </p:sp>
    </p:spTree>
    <p:extLst>
      <p:ext uri="{BB962C8B-B14F-4D97-AF65-F5344CB8AC3E}">
        <p14:creationId xmlns:p14="http://schemas.microsoft.com/office/powerpoint/2010/main" xmlns="" val="1477857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BİR PROBLEME ÇÖZÜM BULMAKTIR.</a:t>
            </a:r>
            <a:endParaRPr lang="tr-TR" dirty="0"/>
          </a:p>
        </p:txBody>
      </p:sp>
      <p:pic>
        <p:nvPicPr>
          <p:cNvPr id="4" name="3 İçerik Yer Tutucusu" descr="STEM.8jpg.jpg"/>
          <p:cNvPicPr>
            <a:picLocks noGrp="1" noChangeAspect="1"/>
          </p:cNvPicPr>
          <p:nvPr>
            <p:ph idx="1"/>
          </p:nvPr>
        </p:nvPicPr>
        <p:blipFill>
          <a:blip r:embed="rId2" cstate="print"/>
          <a:stretch>
            <a:fillRect/>
          </a:stretch>
        </p:blipFill>
        <p:spPr>
          <a:xfrm>
            <a:off x="1285852" y="1514035"/>
            <a:ext cx="6761974" cy="4743475"/>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ÖĞRENCİLER YARATICI ÇÖZÜMLER UYGULAR</a:t>
            </a:r>
            <a:endParaRPr lang="tr-TR" dirty="0"/>
          </a:p>
        </p:txBody>
      </p:sp>
      <p:pic>
        <p:nvPicPr>
          <p:cNvPr id="4" name="3 İçerik Yer Tutucusu" descr="stem 4.jpg"/>
          <p:cNvPicPr>
            <a:picLocks noGrp="1" noChangeAspect="1"/>
          </p:cNvPicPr>
          <p:nvPr>
            <p:ph idx="1"/>
          </p:nvPr>
        </p:nvPicPr>
        <p:blipFill>
          <a:blip r:embed="rId2" cstate="print"/>
          <a:stretch>
            <a:fillRect/>
          </a:stretch>
        </p:blipFill>
        <p:spPr>
          <a:xfrm>
            <a:off x="1643043" y="1643050"/>
            <a:ext cx="5149088" cy="5149088"/>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120680"/>
          </a:xfrm>
        </p:spPr>
        <p:txBody>
          <a:bodyPr>
            <a:normAutofit fontScale="85000" lnSpcReduction="10000"/>
          </a:bodyPr>
          <a:lstStyle/>
          <a:p>
            <a:r>
              <a:rPr lang="tr-TR" dirty="0"/>
              <a:t> Sadece fen bilimlerinde başarı odaklı bir eğitimi çağrıştıran isminin aksine, STEM eğitim sistemi, öğrencileri tarımdan endüstriye, çevre yönetiminden sağlık hizmetleri ve ulaşım sektörüne pek çok alanda başarı için hazırlıyor.   </a:t>
            </a:r>
          </a:p>
          <a:p>
            <a:r>
              <a:rPr lang="tr-TR" dirty="0"/>
              <a:t>      Üstelik model, bilim, matematik ve teknoloji alanlarıyla da sınırlı kalmıyor. İstenildiği takdirde, dilbilgisi, edebiyat ve güzel sanatlar gibi bölümlere de kolaylıkla adapte edilebiliyor.</a:t>
            </a:r>
          </a:p>
          <a:p>
            <a:r>
              <a:rPr lang="tr-TR" b="1" dirty="0"/>
              <a:t>      STEM</a:t>
            </a:r>
            <a:r>
              <a:rPr lang="tr-TR" dirty="0"/>
              <a:t> eğitiminin tüm prensiplerinin ve faydalarının, sanatın içine ya da sanat yoluyla entegre edilmesi yaklaşımına ise</a:t>
            </a:r>
            <a:r>
              <a:rPr lang="tr-TR" b="1" dirty="0"/>
              <a:t> STEAM</a:t>
            </a:r>
            <a:r>
              <a:rPr lang="tr-TR" dirty="0"/>
              <a:t> deniyor. STEM eğitimini bir başka seviyeye taşıyan STEAM, fen, teknoloji, mühendislik ve matematik dallarının arasına </a:t>
            </a:r>
            <a:r>
              <a:rPr lang="tr-TR" i="1" u="sng" dirty="0"/>
              <a:t>beşinci bir disiplin olarak sanatı </a:t>
            </a:r>
            <a:r>
              <a:rPr lang="tr-TR" dirty="0"/>
              <a:t>art(</a:t>
            </a:r>
            <a:r>
              <a:rPr lang="tr-TR" i="1" dirty="0"/>
              <a:t>zanaat</a:t>
            </a:r>
            <a:r>
              <a:rPr lang="tr-TR" dirty="0"/>
              <a:t>) katıyor. </a:t>
            </a:r>
          </a:p>
        </p:txBody>
      </p:sp>
    </p:spTree>
    <p:extLst>
      <p:ext uri="{BB962C8B-B14F-4D97-AF65-F5344CB8AC3E}">
        <p14:creationId xmlns:p14="http://schemas.microsoft.com/office/powerpoint/2010/main" xmlns="" val="1446636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ÖĞRENME MERAKLA BAŞLAR</a:t>
            </a:r>
            <a:endParaRPr lang="tr-TR" dirty="0"/>
          </a:p>
        </p:txBody>
      </p:sp>
      <p:pic>
        <p:nvPicPr>
          <p:cNvPr id="4" name="3 İçerik Yer Tutucusu" descr="STEM13.jpg"/>
          <p:cNvPicPr>
            <a:picLocks noGrp="1" noChangeAspect="1"/>
          </p:cNvPicPr>
          <p:nvPr>
            <p:ph idx="1"/>
          </p:nvPr>
        </p:nvPicPr>
        <p:blipFill>
          <a:blip r:embed="rId2" cstate="print"/>
          <a:stretch>
            <a:fillRect/>
          </a:stretch>
        </p:blipFill>
        <p:spPr>
          <a:xfrm>
            <a:off x="1785918" y="1500174"/>
            <a:ext cx="5572164" cy="5085769"/>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DAHA SONRA BUNA SANAT EKLENEREK</a:t>
            </a:r>
            <a:endParaRPr lang="tr-TR" dirty="0"/>
          </a:p>
        </p:txBody>
      </p:sp>
      <p:pic>
        <p:nvPicPr>
          <p:cNvPr id="4" name="3 İçerik Yer Tutucusu" descr="stem 2.png"/>
          <p:cNvPicPr>
            <a:picLocks noGrp="1" noChangeAspect="1"/>
          </p:cNvPicPr>
          <p:nvPr>
            <p:ph idx="1"/>
          </p:nvPr>
        </p:nvPicPr>
        <p:blipFill>
          <a:blip r:embed="rId2" cstate="print"/>
          <a:stretch>
            <a:fillRect/>
          </a:stretch>
        </p:blipFill>
        <p:spPr>
          <a:xfrm>
            <a:off x="714348" y="2191267"/>
            <a:ext cx="7286676" cy="355282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a:bodyPr>
          <a:lstStyle/>
          <a:p>
            <a:r>
              <a:rPr lang="tr-TR" b="1" dirty="0"/>
              <a:t> STEAM</a:t>
            </a:r>
            <a:r>
              <a:rPr lang="tr-TR" dirty="0"/>
              <a:t>, öğrencilerin bu önemli alanlarda öğrendikleri ile sanat uygulamaları, öğeleri, tasarım ilkeleri ve standartları arasında bir bağ  kurarak öğrenmelerine olanak tanıyor.  </a:t>
            </a:r>
            <a:endParaRPr lang="tr-TR" dirty="0" smtClean="0"/>
          </a:p>
          <a:p>
            <a:pPr marL="0" indent="0">
              <a:buNone/>
            </a:pPr>
            <a:endParaRPr lang="tr-TR" dirty="0"/>
          </a:p>
          <a:p>
            <a:r>
              <a:rPr lang="tr-TR" dirty="0"/>
              <a:t>       Sınırların ve kısıtlamaların ortadan kalktığı STEAM eğitiminde merak, eleştirel düşünme, sorgulama ve </a:t>
            </a:r>
            <a:r>
              <a:rPr lang="tr-TR" dirty="0" err="1"/>
              <a:t>inovasyonla</a:t>
            </a:r>
            <a:r>
              <a:rPr lang="tr-TR" dirty="0"/>
              <a:t> (</a:t>
            </a:r>
            <a:r>
              <a:rPr lang="tr-TR" i="1" dirty="0"/>
              <a:t>yenilik</a:t>
            </a:r>
            <a:r>
              <a:rPr lang="tr-TR" dirty="0"/>
              <a:t>) dolu bir öğrenme ortamı </a:t>
            </a:r>
            <a:r>
              <a:rPr lang="tr-TR" dirty="0" smtClean="0"/>
              <a:t>sağlanıyor.</a:t>
            </a:r>
          </a:p>
          <a:p>
            <a:pPr marL="0" indent="0">
              <a:buNone/>
            </a:pPr>
            <a:r>
              <a:rPr lang="tr-TR" dirty="0"/>
              <a:t> </a:t>
            </a:r>
            <a:r>
              <a:rPr lang="tr-TR" dirty="0" smtClean="0"/>
              <a:t>      					</a:t>
            </a:r>
            <a:endParaRPr lang="tr-TR" b="1" i="1" dirty="0">
              <a:solidFill>
                <a:srgbClr val="FF0000"/>
              </a:solidFill>
            </a:endParaRPr>
          </a:p>
        </p:txBody>
      </p:sp>
    </p:spTree>
    <p:extLst>
      <p:ext uri="{BB962C8B-B14F-4D97-AF65-F5344CB8AC3E}">
        <p14:creationId xmlns:p14="http://schemas.microsoft.com/office/powerpoint/2010/main" xmlns="" val="40031363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ÇAĞIMIZ YAPAY ZEKAYA DOĞRU GİDİYOR.</a:t>
            </a:r>
            <a:endParaRPr lang="tr-TR" dirty="0"/>
          </a:p>
        </p:txBody>
      </p:sp>
      <p:pic>
        <p:nvPicPr>
          <p:cNvPr id="4" name="3 İçerik Yer Tutucusu" descr="STEM42.jpg"/>
          <p:cNvPicPr>
            <a:picLocks noGrp="1" noChangeAspect="1"/>
          </p:cNvPicPr>
          <p:nvPr>
            <p:ph idx="1"/>
          </p:nvPr>
        </p:nvPicPr>
        <p:blipFill>
          <a:blip r:embed="rId3" cstate="print"/>
          <a:stretch>
            <a:fillRect/>
          </a:stretch>
        </p:blipFill>
        <p:spPr>
          <a:xfrm>
            <a:off x="1981199" y="1571612"/>
            <a:ext cx="5269769" cy="4507719"/>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STEM   NEYİ ANLATIYOR ?</a:t>
            </a:r>
            <a:endParaRPr lang="tr-TR" dirty="0"/>
          </a:p>
        </p:txBody>
      </p:sp>
      <p:pic>
        <p:nvPicPr>
          <p:cNvPr id="4" name="3 İçerik Yer Tutucusu" descr="stem.jpg"/>
          <p:cNvPicPr>
            <a:picLocks noGrp="1" noChangeAspect="1"/>
          </p:cNvPicPr>
          <p:nvPr>
            <p:ph idx="1"/>
          </p:nvPr>
        </p:nvPicPr>
        <p:blipFill>
          <a:blip r:embed="rId2" cstate="print"/>
          <a:stretch>
            <a:fillRect/>
          </a:stretch>
        </p:blipFill>
        <p:spPr>
          <a:xfrm>
            <a:off x="1500166" y="2242642"/>
            <a:ext cx="6500858" cy="3686727"/>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85000" lnSpcReduction="10000"/>
          </a:bodyPr>
          <a:lstStyle/>
          <a:p>
            <a:r>
              <a:rPr lang="tr-TR" b="1" dirty="0">
                <a:solidFill>
                  <a:srgbClr val="FF0000"/>
                </a:solidFill>
              </a:rPr>
              <a:t>STEM Nedir?</a:t>
            </a:r>
            <a:endParaRPr lang="tr-TR" dirty="0">
              <a:solidFill>
                <a:srgbClr val="FF0000"/>
              </a:solidFill>
            </a:endParaRPr>
          </a:p>
          <a:p>
            <a:r>
              <a:rPr lang="tr-TR" dirty="0"/>
              <a:t>        STEM eğitimi, fen (</a:t>
            </a:r>
            <a:r>
              <a:rPr lang="tr-TR" dirty="0" err="1"/>
              <a:t>science</a:t>
            </a:r>
            <a:r>
              <a:rPr lang="tr-TR" dirty="0"/>
              <a:t>), teknoloji (</a:t>
            </a:r>
            <a:r>
              <a:rPr lang="tr-TR" dirty="0" err="1"/>
              <a:t>technology</a:t>
            </a:r>
            <a:r>
              <a:rPr lang="tr-TR" dirty="0"/>
              <a:t>), mühendislik (</a:t>
            </a:r>
            <a:r>
              <a:rPr lang="tr-TR" dirty="0" err="1"/>
              <a:t>engineering</a:t>
            </a:r>
            <a:r>
              <a:rPr lang="tr-TR" dirty="0"/>
              <a:t>) ve matematik (</a:t>
            </a:r>
            <a:r>
              <a:rPr lang="tr-TR" dirty="0" err="1"/>
              <a:t>mathematics</a:t>
            </a:r>
            <a:r>
              <a:rPr lang="tr-TR" dirty="0"/>
              <a:t>) gibi </a:t>
            </a:r>
            <a:r>
              <a:rPr lang="tr-TR" b="1" dirty="0"/>
              <a:t>dört önemli disiplinin</a:t>
            </a:r>
            <a:r>
              <a:rPr lang="tr-TR" dirty="0"/>
              <a:t> bir araya getirilmesiyle oluşturulan bir öğretim modeli olarak tanımlanıyor.</a:t>
            </a:r>
          </a:p>
          <a:p>
            <a:r>
              <a:rPr lang="tr-TR" dirty="0"/>
              <a:t> </a:t>
            </a:r>
          </a:p>
          <a:p>
            <a:r>
              <a:rPr lang="tr-TR" dirty="0"/>
              <a:t>      Tüm bu alanlarda yetkin bireyler yetiştirmeyi amaçlayan STEM, öğrencilere günlük yaşamda problemlerle başa çıkmanın da bir matematiği olduğunu anlatıp, farklı düşünmelerini ve çeşitli süreçlere yeni çözümler arama kabiliyetlerini artırmalarını sağlayacak bir yaklaşım. Literatürdeki tanımına göre, okul öncesi çağdan lisansüstü öğrenim çağına kadar, gerek müfredat dahilinde, gerekse müfredat dışı şekilde uygulanabilecek de bir metot.</a:t>
            </a:r>
          </a:p>
          <a:p>
            <a:endParaRPr lang="tr-TR" dirty="0"/>
          </a:p>
        </p:txBody>
      </p:sp>
    </p:spTree>
    <p:extLst>
      <p:ext uri="{BB962C8B-B14F-4D97-AF65-F5344CB8AC3E}">
        <p14:creationId xmlns:p14="http://schemas.microsoft.com/office/powerpoint/2010/main" xmlns="" val="2857800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ASLINDA STEM UYGULADIĞIMIZ AMA STEM OLDUĞUNU BİLMEDİĞİMİZDİR.</a:t>
            </a:r>
            <a:endParaRPr lang="tr-TR" dirty="0"/>
          </a:p>
        </p:txBody>
      </p:sp>
      <p:pic>
        <p:nvPicPr>
          <p:cNvPr id="4" name="3 İçerik Yer Tutucusu" descr="STEM12.jpg"/>
          <p:cNvPicPr>
            <a:picLocks noGrp="1" noChangeAspect="1"/>
          </p:cNvPicPr>
          <p:nvPr>
            <p:ph idx="1"/>
          </p:nvPr>
        </p:nvPicPr>
        <p:blipFill>
          <a:blip r:embed="rId2" cstate="print"/>
          <a:stretch>
            <a:fillRect/>
          </a:stretch>
        </p:blipFill>
        <p:spPr>
          <a:xfrm>
            <a:off x="2571736" y="1643050"/>
            <a:ext cx="4873773" cy="497323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88640"/>
            <a:ext cx="8229600" cy="5937523"/>
          </a:xfrm>
        </p:spPr>
        <p:txBody>
          <a:bodyPr>
            <a:normAutofit fontScale="92500" lnSpcReduction="10000"/>
          </a:bodyPr>
          <a:lstStyle/>
          <a:p>
            <a:r>
              <a:rPr lang="tr-TR" dirty="0"/>
              <a:t>Çağımızın dijital gereksinimleri doğrultusunda, öğrencilerin bu dünyaya hazırlanması, özellikle bilişim sektöründeki gelişmeler açısından çok önemli ve hatta bu alanda yaratıcılıklarını artıracak bir eğitim almaları gerekliliği artık neredeyse tartışılmaz. </a:t>
            </a:r>
          </a:p>
          <a:p>
            <a:r>
              <a:rPr lang="tr-TR" dirty="0"/>
              <a:t>       Dolayısıyla, </a:t>
            </a:r>
            <a:r>
              <a:rPr lang="tr-TR" b="1" dirty="0"/>
              <a:t>21. yüzyılda</a:t>
            </a:r>
            <a:r>
              <a:rPr lang="tr-TR" dirty="0"/>
              <a:t> ülkeler olarak gelişime ayak uydurabilmek, dahası liderlik edebilmek adına bu alandaki becerilerin yeni nesle en doğru şekilde aktarılması da oldukça önemli bir konu haline gelmiş durumda. </a:t>
            </a:r>
          </a:p>
          <a:p>
            <a:r>
              <a:rPr lang="tr-TR" dirty="0"/>
              <a:t>     Bu şartların sağlanabilmesi için geliştirilen en önemli eğitim sistemlerinden biri de STEM.</a:t>
            </a:r>
          </a:p>
          <a:p>
            <a:endParaRPr lang="tr-TR" dirty="0"/>
          </a:p>
        </p:txBody>
      </p:sp>
    </p:spTree>
    <p:extLst>
      <p:ext uri="{BB962C8B-B14F-4D97-AF65-F5344CB8AC3E}">
        <p14:creationId xmlns:p14="http://schemas.microsoft.com/office/powerpoint/2010/main" xmlns="" val="1074990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500" dirty="0" smtClean="0"/>
              <a:t>ÖĞRENCİLERDE ÖĞRENME PROBLEM ÇÖZMEYE DAYALI OLARAK GERÇEKLEŞİR.</a:t>
            </a:r>
            <a:endParaRPr lang="tr-TR" sz="2500" dirty="0"/>
          </a:p>
        </p:txBody>
      </p:sp>
      <p:pic>
        <p:nvPicPr>
          <p:cNvPr id="4" name="3 İçerik Yer Tutucusu" descr="stem 8.gif"/>
          <p:cNvPicPr>
            <a:picLocks noGrp="1" noChangeAspect="1"/>
          </p:cNvPicPr>
          <p:nvPr>
            <p:ph idx="1"/>
          </p:nvPr>
        </p:nvPicPr>
        <p:blipFill>
          <a:blip r:embed="rId2" cstate="print"/>
          <a:stretch>
            <a:fillRect/>
          </a:stretch>
        </p:blipFill>
        <p:spPr>
          <a:xfrm>
            <a:off x="2525904" y="1600200"/>
            <a:ext cx="4092191" cy="452596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329642" cy="1439850"/>
          </a:xfrm>
        </p:spPr>
        <p:style>
          <a:lnRef idx="2">
            <a:schemeClr val="dk1"/>
          </a:lnRef>
          <a:fillRef idx="1">
            <a:schemeClr val="lt1"/>
          </a:fillRef>
          <a:effectRef idx="0">
            <a:schemeClr val="dk1"/>
          </a:effectRef>
          <a:fontRef idx="minor">
            <a:schemeClr val="dk1"/>
          </a:fontRef>
        </p:style>
        <p:txBody>
          <a:bodyPr>
            <a:noAutofit/>
          </a:bodyPr>
          <a:lstStyle/>
          <a:p>
            <a:r>
              <a:rPr lang="tr-TR" sz="2500" dirty="0" smtClean="0"/>
              <a:t>öğrencileri tarımdan endüstriye, çevre yönetiminden sağlık hizmetleri ve ulaşım sektörüne pek çok alanda başarı için hazırlıyor.</a:t>
            </a:r>
            <a:endParaRPr lang="tr-TR" sz="2500" dirty="0"/>
          </a:p>
        </p:txBody>
      </p:sp>
      <p:pic>
        <p:nvPicPr>
          <p:cNvPr id="4" name="3 İçerik Yer Tutucusu" descr="stem3.jpg"/>
          <p:cNvPicPr>
            <a:picLocks noGrp="1" noChangeAspect="1"/>
          </p:cNvPicPr>
          <p:nvPr>
            <p:ph idx="1"/>
          </p:nvPr>
        </p:nvPicPr>
        <p:blipFill>
          <a:blip r:embed="rId2" cstate="print"/>
          <a:stretch>
            <a:fillRect/>
          </a:stretch>
        </p:blipFill>
        <p:spPr>
          <a:xfrm>
            <a:off x="2000232" y="1720041"/>
            <a:ext cx="4714908" cy="4714908"/>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fontScale="85000" lnSpcReduction="10000"/>
          </a:bodyPr>
          <a:lstStyle/>
          <a:p>
            <a:r>
              <a:rPr lang="tr-TR" b="1" dirty="0">
                <a:solidFill>
                  <a:srgbClr val="FF0000"/>
                </a:solidFill>
              </a:rPr>
              <a:t>STEM Etkinlikleri ve Uygulamaları</a:t>
            </a:r>
            <a:endParaRPr lang="tr-TR" dirty="0">
              <a:solidFill>
                <a:srgbClr val="FF0000"/>
              </a:solidFill>
            </a:endParaRPr>
          </a:p>
          <a:p>
            <a:r>
              <a:rPr lang="tr-TR" dirty="0"/>
              <a:t>     Aslen, bireyin günlük yaşamındaki sorunları çözmek için fen, matematik, teknoloji ve mühendislik süreçlerini birleştiren pedagojik bir yaklaşım olan STEM eğitiminin en temel özelliklerinden biri; mühendislik tasarımının bilim, matematik ve teknoloji öğrenimi ile birleşmesi olarak görülüyor. </a:t>
            </a:r>
          </a:p>
          <a:p>
            <a:r>
              <a:rPr lang="tr-TR" dirty="0"/>
              <a:t>     Öğrenciler, fen bilgisi, matematik ve teknoloji alanlarındaki bilgi ve becerilerini, gerçek hayattaki problemlerini çözmek için kullanacak aktivitelerle geliştiriyorlar. Yani, modelin öne çıkan bir diğer temel özelliği de, öğrencilere, bu dört disiplinden hem günlük yaşamlarında, hem de ileride meslek hayatlarında kullanabilecekleri pratiklerin öğretilmesi.</a:t>
            </a:r>
          </a:p>
          <a:p>
            <a:endParaRPr lang="tr-TR" dirty="0"/>
          </a:p>
        </p:txBody>
      </p:sp>
    </p:spTree>
    <p:extLst>
      <p:ext uri="{BB962C8B-B14F-4D97-AF65-F5344CB8AC3E}">
        <p14:creationId xmlns:p14="http://schemas.microsoft.com/office/powerpoint/2010/main" xmlns="" val="998708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2800" dirty="0" smtClean="0"/>
              <a:t>Öğrenciler, fen bilgisi, matematik ve teknoloji alanlarındaki bilgi ve becerilerini, gerçek hayattaki problemlerini çözmek için kullanacak aktivitelerle geliştiriyorlar.</a:t>
            </a:r>
            <a:endParaRPr lang="tr-TR" sz="2500" dirty="0"/>
          </a:p>
        </p:txBody>
      </p:sp>
      <p:pic>
        <p:nvPicPr>
          <p:cNvPr id="4" name="3 İçerik Yer Tutucusu" descr="stem5.jpg"/>
          <p:cNvPicPr>
            <a:picLocks noGrp="1" noChangeAspect="1"/>
          </p:cNvPicPr>
          <p:nvPr>
            <p:ph idx="1"/>
          </p:nvPr>
        </p:nvPicPr>
        <p:blipFill>
          <a:blip r:embed="rId2" cstate="print"/>
          <a:stretch>
            <a:fillRect/>
          </a:stretch>
        </p:blipFill>
        <p:spPr>
          <a:xfrm>
            <a:off x="2428860" y="1785926"/>
            <a:ext cx="4709355" cy="4709355"/>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541</Words>
  <PresentationFormat>Ekran Gösterisi (4:3)</PresentationFormat>
  <Paragraphs>35</Paragraphs>
  <Slides>17</Slides>
  <Notes>2</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 FAİK ERBAĞI İLKOKULU  2019 YAZ SEMİNERİ STEM NEDİR? GÜLER ŞAHİN </vt:lpstr>
      <vt:lpstr>STEM   NEYİ ANLATIYOR ?</vt:lpstr>
      <vt:lpstr>Slayt 3</vt:lpstr>
      <vt:lpstr>ASLINDA STEM UYGULADIĞIMIZ AMA STEM OLDUĞUNU BİLMEDİĞİMİZDİR.</vt:lpstr>
      <vt:lpstr>Slayt 5</vt:lpstr>
      <vt:lpstr>ÖĞRENCİLERDE ÖĞRENME PROBLEM ÇÖZMEYE DAYALI OLARAK GERÇEKLEŞİR.</vt:lpstr>
      <vt:lpstr>öğrencileri tarımdan endüstriye, çevre yönetiminden sağlık hizmetleri ve ulaşım sektörüne pek çok alanda başarı için hazırlıyor.</vt:lpstr>
      <vt:lpstr>Slayt 8</vt:lpstr>
      <vt:lpstr>Öğrenciler, fen bilgisi, matematik ve teknoloji alanlarındaki bilgi ve becerilerini, gerçek hayattaki problemlerini çözmek için kullanacak aktivitelerle geliştiriyorlar.</vt:lpstr>
      <vt:lpstr>Slayt 10</vt:lpstr>
      <vt:lpstr>BİR PROBLEME ÇÖZÜM BULMAKTIR.</vt:lpstr>
      <vt:lpstr>ÖĞRENCİLER YARATICI ÇÖZÜMLER UYGULAR</vt:lpstr>
      <vt:lpstr>Slayt 13</vt:lpstr>
      <vt:lpstr>ÖĞRENME MERAKLA BAŞLAR</vt:lpstr>
      <vt:lpstr>DAHA SONRA BUNA SANAT EKLENEREK</vt:lpstr>
      <vt:lpstr>Slayt 16</vt:lpstr>
      <vt:lpstr>ÇAĞIMIZ YAPAY ZEKAYA DOĞRU GİDİYOR.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2019-06-19T16:41:26Z</dcterms:created>
  <dcterms:modified xsi:type="dcterms:W3CDTF">2019-06-24T13:27:01Z</dcterms:modified>
  <cp:category>https://www.sorubak.com</cp:category>
</cp:coreProperties>
</file>