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6" r:id="rId3"/>
    <p:sldId id="278" r:id="rId4"/>
    <p:sldId id="279" r:id="rId5"/>
    <p:sldId id="272" r:id="rId6"/>
    <p:sldId id="273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69" r:id="rId16"/>
    <p:sldId id="277" r:id="rId17"/>
    <p:sldId id="270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9C11B-8397-42F9-9DCD-0E06AEB251B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FF43F-5C34-4458-9A51-E2A19F4BA04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4816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DD109-4BCC-458A-9A8C-09E498A51DCB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9BFB2-BC17-4F02-851B-78983BF4095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840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BFB2-BC17-4F02-851B-78983BF4095E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2551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BFB2-BC17-4F02-851B-78983BF4095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513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BFB2-BC17-4F02-851B-78983BF4095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8410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BFB2-BC17-4F02-851B-78983BF4095E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6040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F9BFB2-BC17-4F02-851B-78983BF4095E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5511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5593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536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51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899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976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6601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2059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429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168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314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141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0D82C-F007-4BE2-8531-61D783D98A58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6CD0A-DB06-4755-B499-5BDE993AE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0097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HAYDİ ETKİNLİK ÜRETELİM</a:t>
            </a:r>
            <a:endParaRPr lang="tr-TR" sz="54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Selver Boz BALABAN</a:t>
            </a:r>
          </a:p>
          <a:p>
            <a:r>
              <a:rPr lang="tr-TR" dirty="0" smtClean="0"/>
              <a:t>Aylin AKPINARLI</a:t>
            </a:r>
          </a:p>
          <a:p>
            <a:r>
              <a:rPr lang="tr-TR" dirty="0" smtClean="0"/>
              <a:t>19/06/2019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93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1. </a:t>
            </a:r>
            <a:r>
              <a:rPr lang="tr-TR" dirty="0" smtClean="0"/>
              <a:t>İstasyon 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sz="3600" dirty="0" smtClean="0">
                <a:effectLst/>
              </a:rPr>
              <a:t>Öğrencilerden kartlarda yazan harf/hece/kelimeleri parmaklarıyla kuma yazmaları istenir.</a:t>
            </a:r>
          </a:p>
          <a:p>
            <a:endParaRPr lang="tr-TR" dirty="0"/>
          </a:p>
        </p:txBody>
      </p:sp>
      <p:pic>
        <p:nvPicPr>
          <p:cNvPr id="4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45024"/>
            <a:ext cx="21431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175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effectLst/>
              </a:rPr>
              <a:t>2. </a:t>
            </a:r>
            <a:r>
              <a:rPr lang="tr-TR" dirty="0" smtClean="0"/>
              <a:t>İstasyon 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Her </a:t>
            </a:r>
            <a:r>
              <a:rPr lang="tr-TR" dirty="0"/>
              <a:t>bir öğrenciye bir </a:t>
            </a:r>
            <a:r>
              <a:rPr lang="tr-TR" dirty="0" err="1"/>
              <a:t>amerikan</a:t>
            </a:r>
            <a:r>
              <a:rPr lang="tr-TR" dirty="0"/>
              <a:t> servis, harf/hece/kelime kartları verilir  ve </a:t>
            </a:r>
            <a:r>
              <a:rPr lang="tr-TR" dirty="0" err="1"/>
              <a:t>amerikan</a:t>
            </a:r>
            <a:r>
              <a:rPr lang="tr-TR" dirty="0"/>
              <a:t> servislerin üzerine </a:t>
            </a:r>
            <a:r>
              <a:rPr lang="tr-TR" dirty="0" err="1"/>
              <a:t>traş</a:t>
            </a:r>
            <a:r>
              <a:rPr lang="tr-TR" dirty="0"/>
              <a:t> köpüğü sıkılır. </a:t>
            </a:r>
            <a:endParaRPr lang="tr-TR" dirty="0" smtClean="0"/>
          </a:p>
          <a:p>
            <a:pPr>
              <a:lnSpc>
                <a:spcPct val="150000"/>
              </a:lnSpc>
            </a:pPr>
            <a:r>
              <a:rPr lang="tr-TR" dirty="0" smtClean="0"/>
              <a:t>Öğrenciler </a:t>
            </a:r>
            <a:r>
              <a:rPr lang="tr-TR" dirty="0"/>
              <a:t>bir çubuk yardımıyla  ya da parmakları ile verilen kartlardaki harf/hece/kelimeleri yazmaları istenir.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501008"/>
            <a:ext cx="1549059" cy="2641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8377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3. </a:t>
            </a:r>
            <a:r>
              <a:rPr lang="tr-TR" dirty="0" smtClean="0"/>
              <a:t>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Üzerlerinde </a:t>
            </a:r>
            <a:r>
              <a:rPr lang="tr-TR" dirty="0"/>
              <a:t>harfler yazılı olan </a:t>
            </a:r>
            <a:r>
              <a:rPr lang="tr-TR" dirty="0" err="1"/>
              <a:t>legolar</a:t>
            </a:r>
            <a:r>
              <a:rPr lang="tr-TR" dirty="0"/>
              <a:t> ve harf/hece/kelime kartları öğrencilere verilir</a:t>
            </a:r>
            <a:r>
              <a:rPr lang="tr-T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 </a:t>
            </a:r>
            <a:r>
              <a:rPr lang="tr-TR" dirty="0"/>
              <a:t>Bu </a:t>
            </a:r>
            <a:r>
              <a:rPr lang="tr-TR" dirty="0" err="1"/>
              <a:t>legoları</a:t>
            </a:r>
            <a:r>
              <a:rPr lang="tr-TR" dirty="0"/>
              <a:t> birleştirerek kartların üzerindeki harf/hece/kelimeleri oluşturmaları istenir.</a:t>
            </a:r>
          </a:p>
        </p:txBody>
      </p:sp>
      <p:pic>
        <p:nvPicPr>
          <p:cNvPr id="307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25144"/>
            <a:ext cx="145816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346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 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Hecelerden </a:t>
            </a:r>
            <a:r>
              <a:rPr lang="tr-TR" dirty="0"/>
              <a:t>oluşturulan eşleştirme kartları </a:t>
            </a:r>
            <a:r>
              <a:rPr lang="tr-TR" dirty="0" smtClean="0"/>
              <a:t>öğrencilere </a:t>
            </a:r>
            <a:r>
              <a:rPr lang="tr-TR" dirty="0"/>
              <a:t>verilir ve eşleştirme oyununu oynayacakları söylenir.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41034"/>
            <a:ext cx="1855093" cy="247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3291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 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5488" indent="-457200">
              <a:lnSpc>
                <a:spcPct val="150000"/>
              </a:lnSpc>
            </a:pPr>
            <a:r>
              <a:rPr lang="tr-TR" dirty="0" smtClean="0"/>
              <a:t>Gruptaki </a:t>
            </a:r>
            <a:r>
              <a:rPr lang="tr-TR" dirty="0"/>
              <a:t>çocuklara eşit miktarda oyun hamuru </a:t>
            </a:r>
            <a:r>
              <a:rPr lang="tr-TR" dirty="0" smtClean="0"/>
              <a:t>verilir.</a:t>
            </a:r>
          </a:p>
          <a:p>
            <a:pPr marL="475488" indent="-457200">
              <a:lnSpc>
                <a:spcPct val="150000"/>
              </a:lnSpc>
            </a:pPr>
            <a:r>
              <a:rPr lang="tr-TR" dirty="0" smtClean="0"/>
              <a:t>Hece/kelime/harf </a:t>
            </a:r>
            <a:r>
              <a:rPr lang="tr-TR" dirty="0"/>
              <a:t>kartları üzerinde yazılanları kürdan yardımıyla hamurun üzerine yazmaları istenir.</a:t>
            </a:r>
          </a:p>
        </p:txBody>
      </p:sp>
      <p:pic>
        <p:nvPicPr>
          <p:cNvPr id="512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1" y="260648"/>
            <a:ext cx="1678521" cy="223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75844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 İstasyon: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5488" indent="-457200">
              <a:lnSpc>
                <a:spcPct val="150000"/>
              </a:lnSpc>
            </a:pPr>
            <a:r>
              <a:rPr lang="tr-TR" dirty="0" smtClean="0"/>
              <a:t>Büyükçe </a:t>
            </a:r>
            <a:r>
              <a:rPr lang="tr-TR" dirty="0"/>
              <a:t>yazılı olan harf/hece/kelime kağıdı ve içinde çeşitli harfler ve kelimeler </a:t>
            </a:r>
            <a:r>
              <a:rPr lang="tr-TR" dirty="0" smtClean="0"/>
              <a:t>barındıran </a:t>
            </a:r>
            <a:r>
              <a:rPr lang="tr-TR" dirty="0"/>
              <a:t>küçük kağıt verilir. </a:t>
            </a:r>
            <a:endParaRPr lang="tr-T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1783085" cy="237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45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 İstasyon: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Öğrencilerden bu küçük kağıtların içinden büyük kağıtta yazılı olan heceyi/kelimeyi bulması ve yapıştırması istenir.</a:t>
            </a:r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1783085" cy="237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837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900" b="0" i="1" dirty="0" smtClean="0"/>
              <a:t>TEŞEKKÜRLER….</a:t>
            </a:r>
            <a:endParaRPr lang="tr-TR" sz="4900" b="0" i="1" dirty="0"/>
          </a:p>
        </p:txBody>
      </p:sp>
      <p:sp>
        <p:nvSpPr>
          <p:cNvPr id="5" name="Resim Yer Tutucusu 4"/>
          <p:cNvSpPr>
            <a:spLocks noGrp="1"/>
          </p:cNvSpPr>
          <p:nvPr>
            <p:ph type="pic" idx="1"/>
          </p:nvPr>
        </p:nvSpPr>
        <p:spPr>
          <a:xfrm>
            <a:off x="2123728" y="362766"/>
            <a:ext cx="5486400" cy="4114800"/>
          </a:xfrm>
        </p:spPr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4664"/>
            <a:ext cx="5688632" cy="407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896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Etkinlik hazırlama yönergesi: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Resmi-yaygın- örgün her tür seviyedeki öğretim programı kazanım, beceri, değerlere dikkat!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Özgüven sorumluluk duygusu geliştirme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Yeni ilgi alanları oluşturma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Kazanımların diğer derslerle ilişkilendirilmesi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6116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tr-TR" smtClean="0"/>
              <a:t>Etkinlik hazırlama yönergesi: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Konunun tarih ve olası süre</a:t>
            </a:r>
          </a:p>
          <a:p>
            <a:r>
              <a:rPr lang="tr-TR" dirty="0" smtClean="0"/>
              <a:t>Gerekli eğitim araç-gereç ile başvurulacak kaynaklar</a:t>
            </a:r>
          </a:p>
          <a:p>
            <a:r>
              <a:rPr lang="tr-TR" dirty="0" smtClean="0"/>
              <a:t>Öğrencilerin bireysel özellikleri ve farklılıkların göz önünde bulundurulması</a:t>
            </a:r>
          </a:p>
          <a:p>
            <a:r>
              <a:rPr lang="tr-TR" dirty="0" smtClean="0"/>
              <a:t>Kazanımların okul dışı öğrenme ortamlarında gerçekleştirilmesi-aile ile işbirliği yapılması</a:t>
            </a:r>
          </a:p>
          <a:p>
            <a:r>
              <a:rPr lang="tr-TR" dirty="0" smtClean="0"/>
              <a:t>Etkinliklerin uygulamalı yöntem tekniklerle öğrenci merkezli olması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3740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EK1</a:t>
            </a:r>
            <a:br>
              <a:rPr lang="tr-TR" dirty="0" smtClean="0"/>
            </a:b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Öğretme-öğrenme sürecini değerlendirmeye yönelik ölçme etkinlikleri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Değerlendirme yaklaşımının kazanımlarla ilişkili olmasına dikkat edilecek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549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etkinlik planı: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tr-TR" sz="4000" dirty="0"/>
              <a:t>Süre:80 </a:t>
            </a:r>
            <a:r>
              <a:rPr lang="tr-TR" sz="4000" dirty="0" err="1"/>
              <a:t>dk</a:t>
            </a:r>
            <a:endParaRPr lang="tr-TR" sz="4000" dirty="0"/>
          </a:p>
          <a:p>
            <a:pPr>
              <a:lnSpc>
                <a:spcPct val="150000"/>
              </a:lnSpc>
            </a:pPr>
            <a:r>
              <a:rPr lang="tr-TR" sz="4000" dirty="0"/>
              <a:t>Etkinlik </a:t>
            </a:r>
            <a:r>
              <a:rPr lang="tr-TR" sz="4000" dirty="0" err="1"/>
              <a:t>Türü:El</a:t>
            </a:r>
            <a:r>
              <a:rPr lang="tr-TR" sz="4000" dirty="0"/>
              <a:t> işi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Çalışma </a:t>
            </a:r>
            <a:r>
              <a:rPr lang="tr-TR" sz="4000" dirty="0" err="1"/>
              <a:t>Şekli:Grup</a:t>
            </a:r>
            <a:r>
              <a:rPr lang="tr-TR" sz="4000" dirty="0"/>
              <a:t> Çalışması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Sınıf:</a:t>
            </a:r>
            <a:r>
              <a:rPr lang="tr-TR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1.Sınıf</a:t>
            </a:r>
          </a:p>
          <a:p>
            <a:pPr>
              <a:lnSpc>
                <a:spcPct val="150000"/>
              </a:lnSpc>
            </a:pPr>
            <a:r>
              <a:rPr lang="tr-TR" sz="4000" dirty="0" err="1"/>
              <a:t>Kategori:Türkçe</a:t>
            </a:r>
            <a:endParaRPr lang="tr-TR" sz="40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4288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ETKİNLİĞİN AMACI: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>
                <a:effectLst/>
              </a:rPr>
              <a:t>Yazıya Giriş İstasyonları</a:t>
            </a:r>
          </a:p>
          <a:p>
            <a:pPr>
              <a:lnSpc>
                <a:spcPct val="150000"/>
              </a:lnSpc>
            </a:pPr>
            <a:r>
              <a:rPr lang="tr-TR" dirty="0" smtClean="0">
                <a:effectLst/>
              </a:rPr>
              <a:t>Birinci sınıf öğrencilerinin yazı yazma deneyimlerini çeşitlendirmelerine fırsat sunan bir etkinlik.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6352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effectLst/>
              </a:rPr>
              <a:t>Malzemeler</a:t>
            </a:r>
            <a:br>
              <a:rPr lang="tr-TR" dirty="0" smtClean="0">
                <a:effectLst/>
              </a:rPr>
            </a:b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4000" dirty="0" err="1" smtClean="0">
                <a:effectLst/>
              </a:rPr>
              <a:t>Traş</a:t>
            </a:r>
            <a:r>
              <a:rPr lang="tr-TR" sz="4000" dirty="0" smtClean="0">
                <a:effectLst/>
              </a:rPr>
              <a:t> </a:t>
            </a:r>
            <a:r>
              <a:rPr lang="tr-TR" sz="4000" dirty="0">
                <a:effectLst/>
              </a:rPr>
              <a:t>Köpüğü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effectLst/>
              </a:rPr>
              <a:t>Amerikan servis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effectLst/>
              </a:rPr>
              <a:t>Oyun Hamuru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effectLst/>
              </a:rPr>
              <a:t>Kürdan</a:t>
            </a:r>
          </a:p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4000" dirty="0"/>
              <a:t>Lego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Yapıştırıcı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Leğen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Kum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85648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effectLst/>
              </a:rPr>
              <a:t>İSTASYONLAR:</a:t>
            </a:r>
            <a:br>
              <a:rPr lang="tr-TR" dirty="0" smtClean="0">
                <a:effectLst/>
              </a:rPr>
            </a:b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sz="4000" dirty="0" smtClean="0">
                <a:effectLst/>
              </a:rPr>
              <a:t>Altı </a:t>
            </a:r>
            <a:r>
              <a:rPr lang="tr-TR" sz="4000" dirty="0">
                <a:effectLst/>
              </a:rPr>
              <a:t>farklı istasyon oluşturulur. </a:t>
            </a:r>
            <a:endParaRPr lang="tr-TR" sz="4000" dirty="0" smtClean="0">
              <a:effectLst/>
            </a:endParaRPr>
          </a:p>
          <a:p>
            <a:pPr>
              <a:lnSpc>
                <a:spcPct val="150000"/>
              </a:lnSpc>
            </a:pPr>
            <a:r>
              <a:rPr lang="tr-TR" sz="4000" dirty="0" smtClean="0">
                <a:effectLst/>
              </a:rPr>
              <a:t>Öğrenciler </a:t>
            </a:r>
            <a:r>
              <a:rPr lang="tr-TR" sz="4000" dirty="0">
                <a:effectLst/>
              </a:rPr>
              <a:t>de altı gruba </a:t>
            </a:r>
            <a:r>
              <a:rPr lang="tr-TR" sz="4000" dirty="0" smtClean="0">
                <a:effectLst/>
              </a:rPr>
              <a:t>ayrılır.</a:t>
            </a:r>
          </a:p>
          <a:p>
            <a:pPr>
              <a:lnSpc>
                <a:spcPct val="150000"/>
              </a:lnSpc>
            </a:pPr>
            <a:r>
              <a:rPr lang="tr-TR" sz="4000" dirty="0"/>
              <a:t>H</a:t>
            </a:r>
            <a:r>
              <a:rPr lang="tr-TR" sz="4000" dirty="0" smtClean="0">
                <a:effectLst/>
              </a:rPr>
              <a:t>er </a:t>
            </a:r>
            <a:r>
              <a:rPr lang="tr-TR" sz="4000" dirty="0">
                <a:effectLst/>
              </a:rPr>
              <a:t>bir grup farklı istasyona geçer.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1301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1. </a:t>
            </a:r>
            <a:r>
              <a:rPr lang="tr-TR" dirty="0" smtClean="0"/>
              <a:t>İstasyon</a:t>
            </a:r>
            <a:r>
              <a:rPr lang="tr-TR" dirty="0" smtClean="0">
                <a:effectLst/>
              </a:rPr>
              <a:t>: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89788" indent="-571500">
              <a:lnSpc>
                <a:spcPct val="150000"/>
              </a:lnSpc>
            </a:pPr>
            <a:r>
              <a:rPr lang="tr-TR" sz="4000" dirty="0" smtClean="0">
                <a:effectLst/>
              </a:rPr>
              <a:t>İçine </a:t>
            </a:r>
            <a:r>
              <a:rPr lang="tr-TR" sz="4000" dirty="0">
                <a:effectLst/>
              </a:rPr>
              <a:t>kum konulmuş derin bir kap/leğen ve pratik yapılması amaçlanan harf/hece/kelime kartları grubun rahatça </a:t>
            </a:r>
            <a:r>
              <a:rPr lang="tr-TR" sz="4000" dirty="0" smtClean="0">
                <a:effectLst/>
              </a:rPr>
              <a:t>çalışabileceği </a:t>
            </a:r>
            <a:r>
              <a:rPr lang="tr-TR" sz="4000" dirty="0">
                <a:effectLst/>
              </a:rPr>
              <a:t>bir alana yerleştirilir. </a:t>
            </a:r>
            <a:endParaRPr lang="tr-TR" sz="4000" dirty="0" smtClean="0">
              <a:effectLst/>
            </a:endParaRPr>
          </a:p>
          <a:p>
            <a:pPr marL="18288" indent="0">
              <a:buNone/>
            </a:pPr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564904"/>
            <a:ext cx="172819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70686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342</Words>
  <PresentationFormat>Ekran Gösterisi (4:3)</PresentationFormat>
  <Paragraphs>70</Paragraphs>
  <Slides>17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HAYDİ ETKİNLİK ÜRETELİM</vt:lpstr>
      <vt:lpstr>Etkinlik hazırlama yönergesi:</vt:lpstr>
      <vt:lpstr>Etkinlik hazırlama yönergesi:</vt:lpstr>
      <vt:lpstr> EK1  </vt:lpstr>
      <vt:lpstr>Örnek etkinlik planı:</vt:lpstr>
      <vt:lpstr>ETKİNLİĞİN AMACI:</vt:lpstr>
      <vt:lpstr>Malzemeler </vt:lpstr>
      <vt:lpstr>İSTASYONLAR: </vt:lpstr>
      <vt:lpstr>1. İstasyon:</vt:lpstr>
      <vt:lpstr>1. İstasyon :</vt:lpstr>
      <vt:lpstr>2. İstasyon :</vt:lpstr>
      <vt:lpstr>3. İstasyon:</vt:lpstr>
      <vt:lpstr>4. İstasyon:</vt:lpstr>
      <vt:lpstr>5. İstasyon:</vt:lpstr>
      <vt:lpstr>6. İstasyon:</vt:lpstr>
      <vt:lpstr>6. İstasyon:</vt:lpstr>
      <vt:lpstr>TEŞEKKÜRLER….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2019-06-19T17:33:44Z</cp:lastPrinted>
  <dcterms:created xsi:type="dcterms:W3CDTF">2019-06-19T14:03:30Z</dcterms:created>
  <dcterms:modified xsi:type="dcterms:W3CDTF">2019-06-20T11:40:13Z</dcterms:modified>
  <cp:category>https://www.sorubak.com</cp:category>
</cp:coreProperties>
</file>