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6" r:id="rId1"/>
  </p:sldMasterIdLst>
  <p:notesMasterIdLst>
    <p:notesMasterId r:id="rId47"/>
  </p:notesMasterIdLst>
  <p:handoutMasterIdLst>
    <p:handoutMasterId r:id="rId48"/>
  </p:handoutMasterIdLst>
  <p:sldIdLst>
    <p:sldId id="25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0" r:id="rId45"/>
    <p:sldId id="332" r:id="rId4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33"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A2AE75F-1186-4F74-8F3C-8DC93E3E27C7}" type="datetimeFigureOut">
              <a:rPr lang="tr-TR" smtClean="0"/>
              <a:pPr/>
              <a:t>04/09/2019</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Kerem Şahin OrtaOkulu Rehberlik Servisi</a:t>
            </a:r>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D0D3C7-DF6C-49FE-974C-C3AE8FCC18E5}" type="slidenum">
              <a:rPr lang="tr-TR" smtClean="0"/>
              <a:pPr/>
              <a:t>‹#›</a:t>
            </a:fld>
            <a:endParaRPr lang="tr-T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A1D26B-1A83-4BFD-815C-160E585FB2C1}" type="datetimeFigureOut">
              <a:rPr lang="tr-TR" smtClean="0"/>
              <a:pPr/>
              <a:t>04/09/2019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Kerem Şahin OrtaOkulu Rehberlik Servisi</a:t>
            </a: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46B4FB-9E11-4231-BDCE-81018309DC73}" type="slidenum">
              <a:rPr lang="tr-TR" smtClean="0"/>
              <a:pPr/>
              <a:t>‹#›</a:t>
            </a:fld>
            <a:endParaRPr lang="tr-TR"/>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12</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13</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17</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18</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19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20</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21</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22</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23</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24</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25</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26</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27</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28</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29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3</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30</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31</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32</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33</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34</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35</a:t>
            </a:fld>
            <a:endParaRPr lang="tr-T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36</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37</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38</a:t>
            </a:fld>
            <a:endParaRPr lang="tr-T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39</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40</a:t>
            </a:fld>
            <a:endParaRPr lang="tr-T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41</a:t>
            </a:fld>
            <a:endParaRPr lang="tr-T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42</a:t>
            </a:fld>
            <a:endParaRPr lang="tr-T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43</a:t>
            </a:fld>
            <a:endParaRPr lang="tr-T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6046B4FB-9E11-4231-BDCE-81018309DC73}" type="slidenum">
              <a:rPr lang="tr-TR" smtClean="0"/>
              <a:pPr/>
              <a:t>44</a:t>
            </a:fld>
            <a:endParaRPr lang="tr-T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45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046B4FB-9E11-4231-BDCE-81018309DC73}"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p>
            <a:fld id="{A20791CE-C144-4771-8579-BBC4B3A67E7D}" type="datetime1">
              <a:rPr lang="tr-TR" smtClean="0"/>
              <a:pPr/>
              <a:t>04/09/2019</a:t>
            </a:fld>
            <a:endParaRPr lang="tr-TR"/>
          </a:p>
        </p:txBody>
      </p:sp>
      <p:sp>
        <p:nvSpPr>
          <p:cNvPr id="8" name="7 Altbilgi Yer Tutucusu"/>
          <p:cNvSpPr>
            <a:spLocks noGrp="1"/>
          </p:cNvSpPr>
          <p:nvPr>
            <p:ph type="ftr" sz="quarter" idx="11"/>
          </p:nvPr>
        </p:nvSpPr>
        <p:spPr/>
        <p:txBody>
          <a:bodyPr/>
          <a:lstStyle/>
          <a:p>
            <a:r>
              <a:rPr lang="tr-TR" smtClean="0"/>
              <a:t>Kerem Şahin OrtaOkulu</a:t>
            </a:r>
            <a:endParaRPr lang="tr-T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8B910C5-677E-4C90-B6D4-060F30887841}" type="datetime1">
              <a:rPr lang="tr-TR" smtClean="0"/>
              <a:pPr/>
              <a:t>04/09/2019</a:t>
            </a:fld>
            <a:endParaRPr lang="tr-TR"/>
          </a:p>
        </p:txBody>
      </p:sp>
      <p:sp>
        <p:nvSpPr>
          <p:cNvPr id="5" name="4 Altbilgi Yer Tutucusu"/>
          <p:cNvSpPr>
            <a:spLocks noGrp="1"/>
          </p:cNvSpPr>
          <p:nvPr>
            <p:ph type="ftr" sz="quarter" idx="11"/>
          </p:nvPr>
        </p:nvSpPr>
        <p:spPr/>
        <p:txBody>
          <a:bodyPr/>
          <a:lstStyle/>
          <a:p>
            <a:r>
              <a:rPr lang="tr-TR" smtClean="0"/>
              <a:t>Kerem Şahin OrtaOkulu</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B197F2B-F4A5-4104-A9AF-5C377FF0474A}" type="datetime1">
              <a:rPr lang="tr-TR" smtClean="0"/>
              <a:pPr/>
              <a:t>04/09/2019</a:t>
            </a:fld>
            <a:endParaRPr lang="tr-TR"/>
          </a:p>
        </p:txBody>
      </p:sp>
      <p:sp>
        <p:nvSpPr>
          <p:cNvPr id="5" name="4 Altbilgi Yer Tutucusu"/>
          <p:cNvSpPr>
            <a:spLocks noGrp="1"/>
          </p:cNvSpPr>
          <p:nvPr>
            <p:ph type="ftr" sz="quarter" idx="11"/>
          </p:nvPr>
        </p:nvSpPr>
        <p:spPr/>
        <p:txBody>
          <a:bodyPr/>
          <a:lstStyle/>
          <a:p>
            <a:r>
              <a:rPr lang="tr-TR" smtClean="0"/>
              <a:t>Kerem Şahin OrtaOkulu</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0C4B643-F0CE-4672-B939-702D11521259}" type="datetime1">
              <a:rPr lang="tr-TR" smtClean="0"/>
              <a:pPr/>
              <a:t>04/09/2019</a:t>
            </a:fld>
            <a:endParaRPr lang="tr-TR"/>
          </a:p>
        </p:txBody>
      </p:sp>
      <p:sp>
        <p:nvSpPr>
          <p:cNvPr id="5" name="4 Altbilgi Yer Tutucusu"/>
          <p:cNvSpPr>
            <a:spLocks noGrp="1"/>
          </p:cNvSpPr>
          <p:nvPr>
            <p:ph type="ftr" sz="quarter" idx="11"/>
          </p:nvPr>
        </p:nvSpPr>
        <p:spPr/>
        <p:txBody>
          <a:bodyPr/>
          <a:lstStyle/>
          <a:p>
            <a:r>
              <a:rPr lang="tr-TR" smtClean="0"/>
              <a:t>Kerem Şahin OrtaOkulu</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6675AD21-AF5C-49E6-A751-6C6545DE9664}" type="datetime1">
              <a:rPr lang="tr-TR" smtClean="0"/>
              <a:pPr/>
              <a:t>04/09/2019</a:t>
            </a:fld>
            <a:endParaRPr lang="tr-TR"/>
          </a:p>
        </p:txBody>
      </p:sp>
      <p:sp>
        <p:nvSpPr>
          <p:cNvPr id="5" name="4 Altbilgi Yer Tutucusu"/>
          <p:cNvSpPr>
            <a:spLocks noGrp="1"/>
          </p:cNvSpPr>
          <p:nvPr>
            <p:ph type="ftr" sz="quarter" idx="11"/>
          </p:nvPr>
        </p:nvSpPr>
        <p:spPr/>
        <p:txBody>
          <a:bodyPr/>
          <a:lstStyle/>
          <a:p>
            <a:r>
              <a:rPr lang="tr-TR" smtClean="0"/>
              <a:t>Kerem Şahin OrtaOkulu</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66E0526-E7F6-496F-B13B-18788DF89E17}" type="datetime1">
              <a:rPr lang="tr-TR" smtClean="0"/>
              <a:pPr/>
              <a:t>04/09/2019</a:t>
            </a:fld>
            <a:endParaRPr lang="tr-TR"/>
          </a:p>
        </p:txBody>
      </p:sp>
      <p:sp>
        <p:nvSpPr>
          <p:cNvPr id="6" name="5 Altbilgi Yer Tutucusu"/>
          <p:cNvSpPr>
            <a:spLocks noGrp="1"/>
          </p:cNvSpPr>
          <p:nvPr>
            <p:ph type="ftr" sz="quarter" idx="11"/>
          </p:nvPr>
        </p:nvSpPr>
        <p:spPr/>
        <p:txBody>
          <a:bodyPr/>
          <a:lstStyle/>
          <a:p>
            <a:r>
              <a:rPr lang="tr-TR" smtClean="0"/>
              <a:t>Kerem Şahin OrtaOkulu</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57ADBF2-F0F8-4B3C-8E55-01741519D171}" type="datetime1">
              <a:rPr lang="tr-TR" smtClean="0"/>
              <a:pPr/>
              <a:t>04/09/2019</a:t>
            </a:fld>
            <a:endParaRPr lang="tr-TR"/>
          </a:p>
        </p:txBody>
      </p:sp>
      <p:sp>
        <p:nvSpPr>
          <p:cNvPr id="8" name="7 Altbilgi Yer Tutucusu"/>
          <p:cNvSpPr>
            <a:spLocks noGrp="1"/>
          </p:cNvSpPr>
          <p:nvPr>
            <p:ph type="ftr" sz="quarter" idx="11"/>
          </p:nvPr>
        </p:nvSpPr>
        <p:spPr/>
        <p:txBody>
          <a:bodyPr/>
          <a:lstStyle/>
          <a:p>
            <a:r>
              <a:rPr lang="tr-TR" smtClean="0"/>
              <a:t>Kerem Şahin OrtaOkulu</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B993433-236D-438B-BA7E-28B2D0B193ED}" type="datetime1">
              <a:rPr lang="tr-TR" smtClean="0"/>
              <a:pPr/>
              <a:t>04/09/2019</a:t>
            </a:fld>
            <a:endParaRPr lang="tr-TR"/>
          </a:p>
        </p:txBody>
      </p:sp>
      <p:sp>
        <p:nvSpPr>
          <p:cNvPr id="4" name="3 Altbilgi Yer Tutucusu"/>
          <p:cNvSpPr>
            <a:spLocks noGrp="1"/>
          </p:cNvSpPr>
          <p:nvPr>
            <p:ph type="ftr" sz="quarter" idx="11"/>
          </p:nvPr>
        </p:nvSpPr>
        <p:spPr/>
        <p:txBody>
          <a:bodyPr/>
          <a:lstStyle/>
          <a:p>
            <a:r>
              <a:rPr lang="tr-TR" smtClean="0"/>
              <a:t>Kerem Şahin OrtaOkulu</a:t>
            </a: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Veri Yer Tutucusu"/>
          <p:cNvSpPr>
            <a:spLocks noGrp="1"/>
          </p:cNvSpPr>
          <p:nvPr>
            <p:ph type="dt" sz="half" idx="10"/>
          </p:nvPr>
        </p:nvSpPr>
        <p:spPr/>
        <p:txBody>
          <a:bodyPr/>
          <a:lstStyle/>
          <a:p>
            <a:fld id="{79BB66E3-6DA6-4FD1-8421-866FE59BE65D}" type="datetime1">
              <a:rPr lang="tr-TR" smtClean="0"/>
              <a:pPr/>
              <a:t>04/09/2019</a:t>
            </a:fld>
            <a:endParaRPr lang="tr-TR"/>
          </a:p>
        </p:txBody>
      </p:sp>
      <p:sp>
        <p:nvSpPr>
          <p:cNvPr id="3" name="2 Altbilgi Yer Tutucusu"/>
          <p:cNvSpPr>
            <a:spLocks noGrp="1"/>
          </p:cNvSpPr>
          <p:nvPr>
            <p:ph type="ftr" sz="quarter" idx="11"/>
          </p:nvPr>
        </p:nvSpPr>
        <p:spPr/>
        <p:txBody>
          <a:bodyPr/>
          <a:lstStyle/>
          <a:p>
            <a:r>
              <a:rPr lang="tr-TR" smtClean="0"/>
              <a:t>Kerem Şahin OrtaOkulu</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4B4A30A-4F27-41C6-87D8-36CB44D9F10F}" type="datetime1">
              <a:rPr lang="tr-TR" smtClean="0"/>
              <a:pPr/>
              <a:t>04/09/2019</a:t>
            </a:fld>
            <a:endParaRPr lang="tr-TR"/>
          </a:p>
        </p:txBody>
      </p:sp>
      <p:sp>
        <p:nvSpPr>
          <p:cNvPr id="6" name="5 Altbilgi Yer Tutucusu"/>
          <p:cNvSpPr>
            <a:spLocks noGrp="1"/>
          </p:cNvSpPr>
          <p:nvPr>
            <p:ph type="ftr" sz="quarter" idx="11"/>
          </p:nvPr>
        </p:nvSpPr>
        <p:spPr/>
        <p:txBody>
          <a:bodyPr/>
          <a:lstStyle/>
          <a:p>
            <a:r>
              <a:rPr lang="tr-TR" smtClean="0"/>
              <a:t>Kerem Şahin OrtaOkulu</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691931F5-8C9A-4CFE-8F2B-89CA8DD4C876}" type="datetime1">
              <a:rPr lang="tr-TR" smtClean="0"/>
              <a:pPr/>
              <a:t>04/09/2019</a:t>
            </a:fld>
            <a:endParaRPr lang="tr-TR"/>
          </a:p>
        </p:txBody>
      </p:sp>
      <p:sp>
        <p:nvSpPr>
          <p:cNvPr id="6" name="5 Altbilgi Yer Tutucusu"/>
          <p:cNvSpPr>
            <a:spLocks noGrp="1"/>
          </p:cNvSpPr>
          <p:nvPr>
            <p:ph type="ftr" sz="quarter" idx="11"/>
          </p:nvPr>
        </p:nvSpPr>
        <p:spPr/>
        <p:txBody>
          <a:bodyPr/>
          <a:lstStyle/>
          <a:p>
            <a:r>
              <a:rPr lang="tr-TR" smtClean="0"/>
              <a:t>Kerem Şahin OrtaOkulu</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B07717D-5BB0-48D9-9F28-12ACD3C68559}" type="datetime1">
              <a:rPr lang="tr-TR" smtClean="0"/>
              <a:pPr/>
              <a:t>04/09/2019</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r>
              <a:rPr lang="tr-TR" smtClean="0"/>
              <a:t>Kerem Şahin OrtaOkulu</a:t>
            </a:r>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ogretmenlericin.com/meb"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29439" y="3571876"/>
            <a:ext cx="8106706" cy="2308324"/>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solidFill>
                  <a:srgbClr val="FF0000"/>
                </a:solidFill>
              </a:rPr>
              <a:t>TC</a:t>
            </a:r>
          </a:p>
          <a:p>
            <a:pPr algn="ctr"/>
            <a:r>
              <a:rPr lang="tr-TR" sz="3600" b="1" dirty="0" smtClean="0">
                <a:ln/>
                <a:solidFill>
                  <a:srgbClr val="FF0000"/>
                </a:solidFill>
              </a:rPr>
              <a:t>MİLLİ EĞİTİM BAKANLIĞI</a:t>
            </a:r>
          </a:p>
          <a:p>
            <a:pPr algn="ctr"/>
            <a:r>
              <a:rPr lang="tr-TR" sz="3600" b="1" dirty="0" smtClean="0">
                <a:ln/>
                <a:solidFill>
                  <a:srgbClr val="FF0000"/>
                </a:solidFill>
              </a:rPr>
              <a:t>OKUL ÖNCESİ VE İLKÖĞRETİM</a:t>
            </a:r>
          </a:p>
          <a:p>
            <a:pPr algn="ctr"/>
            <a:r>
              <a:rPr lang="tr-TR" sz="3600" b="1" dirty="0" smtClean="0">
                <a:ln/>
                <a:solidFill>
                  <a:srgbClr val="FF0000"/>
                </a:solidFill>
              </a:rPr>
              <a:t> KURUMLARI YÖNETMELİĞİ</a:t>
            </a:r>
          </a:p>
        </p:txBody>
      </p:sp>
      <p:pic>
        <p:nvPicPr>
          <p:cNvPr id="1027" name="Picture 3" descr="C:\Users\bahar\Desktop\1.jpg"/>
          <p:cNvPicPr>
            <a:picLocks noChangeAspect="1" noChangeArrowheads="1"/>
          </p:cNvPicPr>
          <p:nvPr/>
        </p:nvPicPr>
        <p:blipFill>
          <a:blip r:embed="rId3" cstate="print"/>
          <a:srcRect/>
          <a:stretch>
            <a:fillRect/>
          </a:stretch>
        </p:blipFill>
        <p:spPr bwMode="auto">
          <a:xfrm>
            <a:off x="3286116" y="928670"/>
            <a:ext cx="2143125" cy="2133600"/>
          </a:xfrm>
          <a:prstGeom prst="rect">
            <a:avLst/>
          </a:prstGeom>
          <a:noFill/>
        </p:spPr>
      </p:pic>
      <p:sp>
        <p:nvSpPr>
          <p:cNvPr id="6" name="5 Slayt Numarası Yer Tutucusu"/>
          <p:cNvSpPr>
            <a:spLocks noGrp="1"/>
          </p:cNvSpPr>
          <p:nvPr>
            <p:ph type="sldNum" sz="quarter" idx="12"/>
          </p:nvPr>
        </p:nvSpPr>
        <p:spPr/>
        <p:txBody>
          <a:bodyPr/>
          <a:lstStyle/>
          <a:p>
            <a:fld id="{B1DEFA8C-F947-479F-BE07-76B6B3F80BF1}" type="slidenum">
              <a:rPr lang="tr-TR" smtClean="0"/>
              <a:pPr/>
              <a:t>1</a:t>
            </a:fld>
            <a:endParaRPr lang="tr-TR"/>
          </a:p>
        </p:txBody>
      </p:sp>
      <p:sp>
        <p:nvSpPr>
          <p:cNvPr id="7" name="6 Altbilgi Yer Tutucusu"/>
          <p:cNvSpPr>
            <a:spLocks noGrp="1"/>
          </p:cNvSpPr>
          <p:nvPr>
            <p:ph type="ftr" sz="quarter" idx="11"/>
          </p:nvPr>
        </p:nvSpPr>
        <p:spPr/>
        <p:txBody>
          <a:bodyPr/>
          <a:lstStyle/>
          <a:p>
            <a:r>
              <a:rPr lang="tr-TR" smtClean="0"/>
              <a:t>Kerem Şahin OrtaOkulu</a:t>
            </a:r>
            <a:endParaRPr lang="tr-T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Öğretmenlerin Öğle Arasında Nöbet Tutması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10</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okul müdürlüğünce düzenlenen nöbet çizelgesine göre öğretmenler, normal eğitim yapan okullarda gün süresince, ikili öğretim yapan okullarda ise kendi devresinde nöbet tutarlar maddesi yer almaktaydı.</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Öğretmenlerin Öğle Arasında Nöbet Tutması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11</a:t>
            </a:fld>
            <a:endParaRPr lang="tr-TR"/>
          </a:p>
        </p:txBody>
      </p:sp>
      <p:sp>
        <p:nvSpPr>
          <p:cNvPr id="7" name="6 Metin kutusu"/>
          <p:cNvSpPr txBox="1"/>
          <p:nvPr/>
        </p:nvSpPr>
        <p:spPr>
          <a:xfrm>
            <a:off x="285720" y="1571612"/>
            <a:ext cx="8424000" cy="4401205"/>
          </a:xfrm>
          <a:prstGeom prst="rect">
            <a:avLst/>
          </a:prstGeom>
          <a:noFill/>
        </p:spPr>
        <p:txBody>
          <a:bodyPr wrap="square" rtlCol="0">
            <a:spAutoFit/>
          </a:bodyPr>
          <a:lstStyle/>
          <a:p>
            <a:pPr algn="just"/>
            <a:r>
              <a:rPr lang="tr-TR" sz="2800" dirty="0" smtClean="0"/>
              <a:t> </a:t>
            </a:r>
            <a:r>
              <a:rPr lang="tr-TR" sz="2800" dirty="0" smtClean="0">
                <a:solidFill>
                  <a:srgbClr val="00B050"/>
                </a:solidFill>
              </a:rPr>
              <a:t>Yeni düzenlemede; öğretmenler normal eğitim yapan okullarda gün süresince, ikili eğitim yapan okullarda ise kendi devresinde nöbet tutarlar. Ayrıca </a:t>
            </a:r>
            <a:r>
              <a:rPr lang="tr-TR" sz="2800" b="1" u="sng" dirty="0" smtClean="0">
                <a:solidFill>
                  <a:srgbClr val="00B050"/>
                </a:solidFill>
              </a:rPr>
              <a:t>normal eğitim yapılan okullarda öğle arasında yapılan nöbet görevi nöbetçi öğretmenlerin dinlenme süreleri göz önünde bulundurularak dönüşümlü ve dengeli olacak şekilde okul idaresi tarafından düzenlenir</a:t>
            </a:r>
            <a:r>
              <a:rPr lang="tr-TR" sz="2800" dirty="0" smtClean="0">
                <a:solidFill>
                  <a:srgbClr val="00B050"/>
                </a:solidFill>
              </a:rPr>
              <a:t> maddesi yer almıştır. </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Devamsızlık Yapan Öğrencilerin Velilerini Bilgilendirme</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12</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dirty="0" smtClean="0"/>
              <a:t> </a:t>
            </a:r>
            <a:r>
              <a:rPr lang="tr-TR" sz="2800" dirty="0" smtClean="0">
                <a:solidFill>
                  <a:srgbClr val="00B050"/>
                </a:solidFill>
              </a:rPr>
              <a:t>Eski yönetmelikte yer almazken, yeni düzenlemede kendisine yer edinen ve devam-devamsızlık konusunda yeni eklenen fıkraya göre; </a:t>
            </a:r>
            <a:r>
              <a:rPr lang="tr-TR" sz="2800" b="1" dirty="0" smtClean="0">
                <a:solidFill>
                  <a:srgbClr val="00B050"/>
                </a:solidFill>
              </a:rPr>
              <a:t>Devamsızlık yapan öğrencilerin durumları, veliye posta, e-posta veya kısa mesaj yoluyla bildirilecek. </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Hamile Öğretmenlerin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13</a:t>
            </a:fld>
            <a:endParaRPr lang="tr-TR"/>
          </a:p>
        </p:txBody>
      </p:sp>
      <p:sp>
        <p:nvSpPr>
          <p:cNvPr id="7" name="6 Metin kutusu"/>
          <p:cNvSpPr txBox="1"/>
          <p:nvPr/>
        </p:nvSpPr>
        <p:spPr>
          <a:xfrm>
            <a:off x="285720" y="1571612"/>
            <a:ext cx="8424000" cy="1815882"/>
          </a:xfrm>
          <a:prstGeom prst="rect">
            <a:avLst/>
          </a:prstGeom>
          <a:noFill/>
        </p:spPr>
        <p:txBody>
          <a:bodyPr wrap="square" rtlCol="0">
            <a:spAutoFit/>
          </a:bodyPr>
          <a:lstStyle/>
          <a:p>
            <a:pPr algn="just"/>
            <a:r>
              <a:rPr lang="tr-TR" sz="2800" dirty="0" smtClean="0">
                <a:solidFill>
                  <a:srgbClr val="FF0000"/>
                </a:solidFill>
              </a:rPr>
              <a:t>    Eski yönetmelikte; Hamile öğretmenlere, doğuma üç ay kala ve doğumdan itibaren bir yıl süre ile nöbet görevi verilmez maddesi yer alıyordu.</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Hamile Öğretmenlerin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14</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dirty="0" smtClean="0">
                <a:solidFill>
                  <a:srgbClr val="FF0000"/>
                </a:solidFill>
              </a:rPr>
              <a:t>    </a:t>
            </a:r>
            <a:r>
              <a:rPr lang="tr-TR" sz="2800" b="1" dirty="0" smtClean="0">
                <a:solidFill>
                  <a:srgbClr val="00B050"/>
                </a:solidFill>
              </a:rPr>
              <a:t>Yeni düzenlemede;</a:t>
            </a:r>
            <a:r>
              <a:rPr lang="tr-TR" sz="2800" dirty="0" smtClean="0">
                <a:solidFill>
                  <a:srgbClr val="00B050"/>
                </a:solidFill>
              </a:rPr>
              <a:t> Hamile öğretmenlere, </a:t>
            </a:r>
            <a:r>
              <a:rPr lang="tr-TR" sz="2800" b="1" u="sng" dirty="0" smtClean="0">
                <a:solidFill>
                  <a:srgbClr val="00B050"/>
                </a:solidFill>
              </a:rPr>
              <a:t>hamileliğin yirmi dördüncü haftasından başlayarak </a:t>
            </a:r>
            <a:r>
              <a:rPr lang="tr-TR" sz="2800" dirty="0" smtClean="0">
                <a:solidFill>
                  <a:srgbClr val="00B050"/>
                </a:solidFill>
              </a:rPr>
              <a:t>doğum sonrası analık izni süresinin bitimini takip eden bir yıllık sürenin sonuna kadar nöbet görevi verilmez olarak madde revize edilmiştir.</a:t>
            </a:r>
            <a:r>
              <a:rPr lang="tr-TR" sz="2800" dirty="0" smtClean="0"/>
              <a:t> </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İzinsiz Bir Şekilde Öğrencilerin Ses ve Görüntü Kaydetmesi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15</a:t>
            </a:fld>
            <a:endParaRPr lang="tr-TR"/>
          </a:p>
        </p:txBody>
      </p:sp>
      <p:sp>
        <p:nvSpPr>
          <p:cNvPr id="7" name="6 Metin kutusu"/>
          <p:cNvSpPr txBox="1"/>
          <p:nvPr/>
        </p:nvSpPr>
        <p:spPr>
          <a:xfrm>
            <a:off x="285720" y="1571612"/>
            <a:ext cx="8424000" cy="3539430"/>
          </a:xfrm>
          <a:prstGeom prst="rect">
            <a:avLst/>
          </a:prstGeom>
          <a:noFill/>
        </p:spPr>
        <p:txBody>
          <a:bodyPr wrap="square" rtlCol="0">
            <a:spAutoFit/>
          </a:bodyPr>
          <a:lstStyle/>
          <a:p>
            <a:pPr algn="just"/>
            <a:r>
              <a:rPr lang="tr-TR" sz="2800" dirty="0" smtClean="0">
                <a:solidFill>
                  <a:srgbClr val="00B050"/>
                </a:solidFill>
              </a:rPr>
              <a:t>      Eski yönetmelikte yer almayıp; yeni yönetmelikte yer alan yeni eklenen fıkralardan diğeri; </a:t>
            </a:r>
            <a:r>
              <a:rPr lang="tr-TR" sz="2800" b="1" dirty="0" smtClean="0">
                <a:solidFill>
                  <a:srgbClr val="00B050"/>
                </a:solidFill>
              </a:rPr>
              <a:t>Bilişim araçları ya da sosyal medya kanalıyla kişilik haklarını ihlal edecek şekilde izinsiz ses ya da görüntü kaydetmek veya yayınlamak </a:t>
            </a:r>
            <a:r>
              <a:rPr lang="tr-TR" sz="2800" dirty="0" smtClean="0">
                <a:solidFill>
                  <a:srgbClr val="00B050"/>
                </a:solidFill>
              </a:rPr>
              <a:t>maddesidir. Bu kurala uymayan öğrencilere </a:t>
            </a:r>
            <a:r>
              <a:rPr lang="tr-TR" sz="2800" b="1" dirty="0" smtClean="0">
                <a:solidFill>
                  <a:srgbClr val="00B050"/>
                </a:solidFill>
              </a:rPr>
              <a:t>Kınama Yaptırımı</a:t>
            </a:r>
            <a:r>
              <a:rPr lang="tr-TR" sz="2800" dirty="0" smtClean="0">
                <a:solidFill>
                  <a:srgbClr val="00B050"/>
                </a:solidFill>
              </a:rPr>
              <a:t> verilecek.</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Çeşitli Nedenlerle Öğretmeni Bulunmayan Sınıfın Düzeni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16</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dirty="0" smtClean="0">
                <a:solidFill>
                  <a:srgbClr val="00B050"/>
                </a:solidFill>
              </a:rPr>
              <a:t>      Eski yönetmelikte yer almayıp; yeni düzenlemede yer alan yeni eklenen fıkralardan diğeri; </a:t>
            </a:r>
            <a:r>
              <a:rPr lang="tr-TR" sz="2800" b="1" u="sng" dirty="0" smtClean="0">
                <a:solidFill>
                  <a:srgbClr val="00B050"/>
                </a:solidFill>
              </a:rPr>
              <a:t>Çeşitli nedenlerden dolayı öğretmeni bulunmayan sınıfın düzeni, o saatte dersi olmayan nöbetçi öğretmen tarafından sağlanır</a:t>
            </a:r>
            <a:r>
              <a:rPr lang="tr-TR" sz="2800" dirty="0" smtClean="0">
                <a:solidFill>
                  <a:srgbClr val="00B050"/>
                </a:solidFill>
              </a:rPr>
              <a:t> maddesidir.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Ara Tatiller ile İlgili Düzenleme</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17</a:t>
            </a:fld>
            <a:endParaRPr lang="tr-TR"/>
          </a:p>
        </p:txBody>
      </p:sp>
      <p:sp>
        <p:nvSpPr>
          <p:cNvPr id="7" name="6 Metin kutusu"/>
          <p:cNvSpPr txBox="1"/>
          <p:nvPr/>
        </p:nvSpPr>
        <p:spPr>
          <a:xfrm>
            <a:off x="285720" y="1571612"/>
            <a:ext cx="8424000" cy="1815882"/>
          </a:xfrm>
          <a:prstGeom prst="rect">
            <a:avLst/>
          </a:prstGeom>
          <a:noFill/>
        </p:spPr>
        <p:txBody>
          <a:bodyPr wrap="square" rtlCol="0">
            <a:spAutoFit/>
          </a:bodyPr>
          <a:lstStyle/>
          <a:p>
            <a:pPr algn="just"/>
            <a:r>
              <a:rPr lang="tr-TR" sz="2800" dirty="0" smtClean="0">
                <a:solidFill>
                  <a:srgbClr val="00B050"/>
                </a:solidFill>
              </a:rPr>
              <a:t>      Yeni düzenlemede Ara tatiller; </a:t>
            </a:r>
            <a:r>
              <a:rPr lang="tr-TR" sz="2800" b="1" dirty="0" smtClean="0">
                <a:solidFill>
                  <a:srgbClr val="00B050"/>
                </a:solidFill>
              </a:rPr>
              <a:t>Birinci dönem ara tatili</a:t>
            </a:r>
            <a:r>
              <a:rPr lang="tr-TR" sz="2800" dirty="0" smtClean="0">
                <a:solidFill>
                  <a:srgbClr val="00B050"/>
                </a:solidFill>
              </a:rPr>
              <a:t> (18-22 Kasım 2019) ve </a:t>
            </a:r>
            <a:r>
              <a:rPr lang="tr-TR" sz="2800" b="1" dirty="0" smtClean="0">
                <a:solidFill>
                  <a:srgbClr val="00B050"/>
                </a:solidFill>
              </a:rPr>
              <a:t>İkinci dönem ara tatili</a:t>
            </a:r>
            <a:r>
              <a:rPr lang="tr-TR" sz="2800" dirty="0" smtClean="0">
                <a:solidFill>
                  <a:srgbClr val="00B050"/>
                </a:solidFill>
              </a:rPr>
              <a:t> (6-10 Nisan 2020) olmak üzere </a:t>
            </a:r>
            <a:r>
              <a:rPr lang="tr-TR" sz="2800" b="1" dirty="0" smtClean="0">
                <a:solidFill>
                  <a:srgbClr val="00B050"/>
                </a:solidFill>
              </a:rPr>
              <a:t>iki kısma</a:t>
            </a:r>
            <a:r>
              <a:rPr lang="tr-TR" sz="2800" dirty="0" smtClean="0">
                <a:solidFill>
                  <a:srgbClr val="00B050"/>
                </a:solidFill>
              </a:rPr>
              <a:t> ayrılmıştır.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Ana Okullarında Rehberlik Hizmeti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18</a:t>
            </a:fld>
            <a:endParaRPr lang="tr-TR"/>
          </a:p>
        </p:txBody>
      </p:sp>
      <p:sp>
        <p:nvSpPr>
          <p:cNvPr id="7" name="6 Metin kutusu"/>
          <p:cNvSpPr txBox="1"/>
          <p:nvPr/>
        </p:nvSpPr>
        <p:spPr>
          <a:xfrm>
            <a:off x="285720" y="1571612"/>
            <a:ext cx="8424000" cy="1384995"/>
          </a:xfrm>
          <a:prstGeom prst="rect">
            <a:avLst/>
          </a:prstGeom>
          <a:noFill/>
        </p:spPr>
        <p:txBody>
          <a:bodyPr wrap="square" rtlCol="0">
            <a:spAutoFit/>
          </a:bodyPr>
          <a:lstStyle/>
          <a:p>
            <a:pPr algn="just"/>
            <a:r>
              <a:rPr lang="tr-TR" sz="2800" dirty="0" smtClean="0">
                <a:solidFill>
                  <a:srgbClr val="00B050"/>
                </a:solidFill>
              </a:rPr>
              <a:t>      </a:t>
            </a:r>
            <a:r>
              <a:rPr lang="tr-TR" sz="2800" dirty="0" smtClean="0">
                <a:solidFill>
                  <a:srgbClr val="FF0000"/>
                </a:solidFill>
              </a:rPr>
              <a:t>Eski yönetmeliğin 9.maddesinde, Rehberlik hizmetleri; İlkokul, ortaokul ve imam-hatip ortaokullarını kapsamaktaydı.</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Ana Okullarında Rehberlik Hizmeti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19</a:t>
            </a:fld>
            <a:endParaRPr lang="tr-TR"/>
          </a:p>
        </p:txBody>
      </p:sp>
      <p:sp>
        <p:nvSpPr>
          <p:cNvPr id="7" name="6 Metin kutusu"/>
          <p:cNvSpPr txBox="1"/>
          <p:nvPr/>
        </p:nvSpPr>
        <p:spPr>
          <a:xfrm>
            <a:off x="285720" y="1571612"/>
            <a:ext cx="8424000" cy="1384995"/>
          </a:xfrm>
          <a:prstGeom prst="rect">
            <a:avLst/>
          </a:prstGeom>
          <a:noFill/>
        </p:spPr>
        <p:txBody>
          <a:bodyPr wrap="square" rtlCol="0">
            <a:spAutoFit/>
          </a:bodyPr>
          <a:lstStyle/>
          <a:p>
            <a:pPr algn="just"/>
            <a:r>
              <a:rPr lang="tr-TR" sz="2800" dirty="0" smtClean="0">
                <a:solidFill>
                  <a:srgbClr val="00B050"/>
                </a:solidFill>
              </a:rPr>
              <a:t>      </a:t>
            </a:r>
            <a:r>
              <a:rPr lang="tr-TR" sz="2800" b="1" dirty="0" smtClean="0">
                <a:solidFill>
                  <a:srgbClr val="00B050"/>
                </a:solidFill>
              </a:rPr>
              <a:t>Yeni yönetmelikte</a:t>
            </a:r>
            <a:r>
              <a:rPr lang="tr-TR" sz="2800" dirty="0" smtClean="0">
                <a:solidFill>
                  <a:srgbClr val="00B050"/>
                </a:solidFill>
              </a:rPr>
              <a:t>; </a:t>
            </a:r>
            <a:r>
              <a:rPr lang="tr-TR" sz="2800" b="1" u="sng" dirty="0" smtClean="0">
                <a:solidFill>
                  <a:srgbClr val="00B050"/>
                </a:solidFill>
              </a:rPr>
              <a:t>Anaokulları </a:t>
            </a:r>
            <a:r>
              <a:rPr lang="tr-TR" sz="2800" dirty="0" smtClean="0">
                <a:solidFill>
                  <a:srgbClr val="00B050"/>
                </a:solidFill>
              </a:rPr>
              <a:t>ile ilkokul, ortaokul ve imam-hatip ortaokullarını kapsayacak şekilde düzenlenmiştir.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Kayıt Zamanı ve Yaşı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a:t>
            </a:fld>
            <a:endParaRPr lang="tr-TR"/>
          </a:p>
        </p:txBody>
      </p:sp>
      <p:sp>
        <p:nvSpPr>
          <p:cNvPr id="9" name="8 Metin kutusu"/>
          <p:cNvSpPr txBox="1"/>
          <p:nvPr/>
        </p:nvSpPr>
        <p:spPr>
          <a:xfrm>
            <a:off x="357158" y="1142984"/>
            <a:ext cx="8424000" cy="7848302"/>
          </a:xfrm>
          <a:prstGeom prst="rect">
            <a:avLst/>
          </a:prstGeom>
          <a:noFill/>
        </p:spPr>
        <p:txBody>
          <a:bodyPr wrap="square" rtlCol="0">
            <a:spAutoFit/>
          </a:bodyPr>
          <a:lstStyle/>
          <a:p>
            <a:pPr algn="just"/>
            <a:r>
              <a:rPr lang="tr-TR" sz="2800" dirty="0" smtClean="0">
                <a:solidFill>
                  <a:srgbClr val="FF0000"/>
                </a:solidFill>
              </a:rPr>
              <a:t>       Eski yönetmelikte; İlkokul birinci sınıflara başlama yaşı eylül ayı sonu itibariyle 66 ayını dolduran çocukların kayıtları yapılırdı. 66-68 aylık olan çocuklar velisinin vereceği dilekçe ile 69-71 aylık olan çocuklar ise ilkokula başlamaya hazır olmadıklarını belgeleyen sağlık raporu ile okul öncesi eğitime yönlendirilir ve kayıtları bir yıl ertelenebilirdi.</a:t>
            </a:r>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Ana Okullarında Rehberlik Hizmeti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20</a:t>
            </a:fld>
            <a:endParaRPr lang="tr-TR"/>
          </a:p>
        </p:txBody>
      </p:sp>
      <p:sp>
        <p:nvSpPr>
          <p:cNvPr id="7" name="6 Metin kutusu"/>
          <p:cNvSpPr txBox="1"/>
          <p:nvPr/>
        </p:nvSpPr>
        <p:spPr>
          <a:xfrm>
            <a:off x="285720" y="1571612"/>
            <a:ext cx="8424000" cy="1384995"/>
          </a:xfrm>
          <a:prstGeom prst="rect">
            <a:avLst/>
          </a:prstGeom>
          <a:noFill/>
        </p:spPr>
        <p:txBody>
          <a:bodyPr wrap="square" rtlCol="0">
            <a:spAutoFit/>
          </a:bodyPr>
          <a:lstStyle/>
          <a:p>
            <a:pPr algn="just"/>
            <a:r>
              <a:rPr lang="tr-TR" sz="2800" dirty="0" smtClean="0">
                <a:solidFill>
                  <a:srgbClr val="00B050"/>
                </a:solidFill>
              </a:rPr>
              <a:t>      </a:t>
            </a:r>
            <a:r>
              <a:rPr lang="tr-TR" sz="2800" b="1" dirty="0" smtClean="0">
                <a:solidFill>
                  <a:srgbClr val="00B050"/>
                </a:solidFill>
              </a:rPr>
              <a:t>Yeni yönetmelikte</a:t>
            </a:r>
            <a:r>
              <a:rPr lang="tr-TR" sz="2800" dirty="0" smtClean="0">
                <a:solidFill>
                  <a:srgbClr val="00B050"/>
                </a:solidFill>
              </a:rPr>
              <a:t>; </a:t>
            </a:r>
            <a:r>
              <a:rPr lang="tr-TR" sz="2800" b="1" u="sng" dirty="0" smtClean="0">
                <a:solidFill>
                  <a:srgbClr val="00B050"/>
                </a:solidFill>
              </a:rPr>
              <a:t>Anaokulları </a:t>
            </a:r>
            <a:r>
              <a:rPr lang="tr-TR" sz="2800" dirty="0" smtClean="0">
                <a:solidFill>
                  <a:srgbClr val="00B050"/>
                </a:solidFill>
              </a:rPr>
              <a:t>ile ilkokul, ortaokul ve imam-hatip ortaokullarını kapsayacak şekilde düzenlenmiştir.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Rehberlik Hizmeti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21</a:t>
            </a:fld>
            <a:endParaRPr lang="tr-TR"/>
          </a:p>
        </p:txBody>
      </p:sp>
      <p:sp>
        <p:nvSpPr>
          <p:cNvPr id="7" name="6 Metin kutusu"/>
          <p:cNvSpPr txBox="1"/>
          <p:nvPr/>
        </p:nvSpPr>
        <p:spPr>
          <a:xfrm>
            <a:off x="285720" y="1571612"/>
            <a:ext cx="8424000" cy="2246769"/>
          </a:xfrm>
          <a:prstGeom prst="rect">
            <a:avLst/>
          </a:prstGeom>
          <a:noFill/>
        </p:spPr>
        <p:txBody>
          <a:bodyPr wrap="square" rtlCol="0">
            <a:spAutoFit/>
          </a:bodyPr>
          <a:lstStyle/>
          <a:p>
            <a:pPr algn="just"/>
            <a:r>
              <a:rPr lang="tr-TR" sz="2800" dirty="0" smtClean="0"/>
              <a:t>     </a:t>
            </a:r>
            <a:r>
              <a:rPr lang="tr-TR" sz="2800" dirty="0" smtClean="0">
                <a:solidFill>
                  <a:srgbClr val="00B050"/>
                </a:solidFill>
              </a:rPr>
              <a:t>Ayrıca eski yönetmelikte yer alan; “Rehberlik ve psikolojik danışma hizmetleri ve sosyal etkinlikler” ibaresinde yer alan </a:t>
            </a:r>
            <a:r>
              <a:rPr lang="tr-TR" sz="2800" b="1" dirty="0" smtClean="0">
                <a:solidFill>
                  <a:srgbClr val="00B050"/>
                </a:solidFill>
              </a:rPr>
              <a:t>“Psikolojik Danışma Hizmetleri”</a:t>
            </a:r>
            <a:r>
              <a:rPr lang="tr-TR" sz="2800" dirty="0" smtClean="0">
                <a:solidFill>
                  <a:srgbClr val="00B050"/>
                </a:solidFill>
              </a:rPr>
              <a:t> kısmı </a:t>
            </a:r>
            <a:r>
              <a:rPr lang="tr-TR" sz="2800" b="1" dirty="0" smtClean="0">
                <a:solidFill>
                  <a:srgbClr val="00B050"/>
                </a:solidFill>
              </a:rPr>
              <a:t>kaldırılmıştır. </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Okula Kayıt(Pozitif Ayrımcılık)</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22</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Şehit, harp malûlü ve muharip gazi çocukları ile özel eğitime ihtiyacı olan çocukların nakilleri, durumlarını belgelendirmeleri şartıyla ulusal adres veri tabanındaki adreslerine bakılmaksızın istedikleri okula yapılıyordu.</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Okula Kayıt(Pozitif Ayrımcılık)</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23</a:t>
            </a:fld>
            <a:endParaRPr lang="tr-TR"/>
          </a:p>
        </p:txBody>
      </p:sp>
      <p:sp>
        <p:nvSpPr>
          <p:cNvPr id="7" name="6 Metin kutusu"/>
          <p:cNvSpPr txBox="1"/>
          <p:nvPr/>
        </p:nvSpPr>
        <p:spPr>
          <a:xfrm>
            <a:off x="285720" y="1571612"/>
            <a:ext cx="8424000" cy="3816429"/>
          </a:xfrm>
          <a:prstGeom prst="rect">
            <a:avLst/>
          </a:prstGeom>
          <a:noFill/>
        </p:spPr>
        <p:txBody>
          <a:bodyPr wrap="square" rtlCol="0">
            <a:spAutoFit/>
          </a:bodyPr>
          <a:lstStyle/>
          <a:p>
            <a:pPr algn="just"/>
            <a:r>
              <a:rPr lang="tr-TR" sz="2800" dirty="0" smtClean="0"/>
              <a:t>     </a:t>
            </a:r>
            <a:r>
              <a:rPr lang="tr-TR" sz="2800" dirty="0" smtClean="0">
                <a:solidFill>
                  <a:schemeClr val="tx2"/>
                </a:solidFill>
              </a:rPr>
              <a:t>Eski yönetmelikte; Şehit, harp malûlü ve muharip gazi çocukları ile özel eğitime ihtiyacı olan çocukların </a:t>
            </a:r>
            <a:r>
              <a:rPr lang="tr-TR" sz="2800" b="1" dirty="0" smtClean="0">
                <a:solidFill>
                  <a:srgbClr val="00B050"/>
                </a:solidFill>
              </a:rPr>
              <a:t>Milli sporcuların çocukları, Şiddet gören kadınların çocukları, Çocuk koruma kanunu kapsamındaki çocukların nakilleri </a:t>
            </a:r>
            <a:r>
              <a:rPr lang="tr-TR" sz="2800" b="1" u="sng" dirty="0" smtClean="0">
                <a:solidFill>
                  <a:srgbClr val="00B050"/>
                </a:solidFill>
              </a:rPr>
              <a:t>adreslerine bakılmaksızın istedikleri okullara yapılacak.</a:t>
            </a:r>
            <a:r>
              <a:rPr lang="tr-TR" sz="2800" b="1" dirty="0" smtClean="0">
                <a:solidFill>
                  <a:srgbClr val="00B050"/>
                </a:solidFill>
              </a:rPr>
              <a:t> </a:t>
            </a:r>
            <a:r>
              <a:rPr lang="tr-TR" sz="2800" b="1" dirty="0" smtClean="0">
                <a:solidFill>
                  <a:srgbClr val="FF0000"/>
                </a:solidFill>
              </a:rPr>
              <a:t>(Kapsam genişletilmiştir.)</a:t>
            </a:r>
            <a:endParaRPr lang="tr-TR" sz="2800" dirty="0" smtClean="0">
              <a:solidFill>
                <a:srgbClr val="FF0000"/>
              </a:solidFill>
            </a:endParaRPr>
          </a:p>
          <a:p>
            <a:pPr algn="just"/>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Okula Kayıt(Pozitif Ayrımcılık)</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24</a:t>
            </a:fld>
            <a:endParaRPr lang="tr-TR"/>
          </a:p>
        </p:txBody>
      </p:sp>
      <p:sp>
        <p:nvSpPr>
          <p:cNvPr id="7" name="6 Metin kutusu"/>
          <p:cNvSpPr txBox="1"/>
          <p:nvPr/>
        </p:nvSpPr>
        <p:spPr>
          <a:xfrm>
            <a:off x="285720" y="1571612"/>
            <a:ext cx="8424000" cy="3816429"/>
          </a:xfrm>
          <a:prstGeom prst="rect">
            <a:avLst/>
          </a:prstGeom>
          <a:noFill/>
        </p:spPr>
        <p:txBody>
          <a:bodyPr wrap="square" rtlCol="0">
            <a:spAutoFit/>
          </a:bodyPr>
          <a:lstStyle/>
          <a:p>
            <a:pPr algn="just"/>
            <a:r>
              <a:rPr lang="tr-TR" sz="2800" dirty="0" smtClean="0"/>
              <a:t>     </a:t>
            </a:r>
            <a:r>
              <a:rPr lang="tr-TR" sz="2800" dirty="0" smtClean="0">
                <a:solidFill>
                  <a:schemeClr val="tx2"/>
                </a:solidFill>
              </a:rPr>
              <a:t>Eski yönetmelikte; Şehit, harp malûlü ve muharip gazi çocukları ile özel eğitime ihtiyacı olan çocukların </a:t>
            </a:r>
            <a:r>
              <a:rPr lang="tr-TR" sz="2800" b="1" dirty="0" smtClean="0">
                <a:solidFill>
                  <a:srgbClr val="00B050"/>
                </a:solidFill>
              </a:rPr>
              <a:t>Milli sporcuların çocukları, Şiddet gören kadınların çocukları, Çocuk koruma kanunu kapsamındaki çocukların nakilleri </a:t>
            </a:r>
            <a:r>
              <a:rPr lang="tr-TR" sz="2800" b="1" u="sng" dirty="0" smtClean="0">
                <a:solidFill>
                  <a:srgbClr val="00B050"/>
                </a:solidFill>
              </a:rPr>
              <a:t>adreslerine bakılmaksızın istedikleri okullara yapılacak.</a:t>
            </a:r>
            <a:r>
              <a:rPr lang="tr-TR" sz="2800" b="1" dirty="0" smtClean="0">
                <a:solidFill>
                  <a:srgbClr val="00B050"/>
                </a:solidFill>
              </a:rPr>
              <a:t> </a:t>
            </a:r>
            <a:r>
              <a:rPr lang="tr-TR" sz="2800" b="1" dirty="0" smtClean="0">
                <a:solidFill>
                  <a:srgbClr val="FF0000"/>
                </a:solidFill>
              </a:rPr>
              <a:t>(Kapsam genişletilmiştir.)</a:t>
            </a:r>
            <a:endParaRPr lang="tr-TR" sz="2800" dirty="0" smtClean="0">
              <a:solidFill>
                <a:srgbClr val="FF0000"/>
              </a:solidFill>
            </a:endParaRPr>
          </a:p>
          <a:p>
            <a:pPr algn="just"/>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Özel Yetenekli Çocukların Okula Devamları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25</a:t>
            </a:fld>
            <a:endParaRPr lang="tr-TR"/>
          </a:p>
        </p:txBody>
      </p:sp>
      <p:sp>
        <p:nvSpPr>
          <p:cNvPr id="7" name="6 Metin kutusu"/>
          <p:cNvSpPr txBox="1"/>
          <p:nvPr/>
        </p:nvSpPr>
        <p:spPr>
          <a:xfrm>
            <a:off x="285720" y="1571612"/>
            <a:ext cx="8424000" cy="3108543"/>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“Kayıtları yapılan çocukların kuruma günlük eğitimi aksatmayacak şekilde devam etmelerinin sağlanması esastır. Ancak özel eğitim gerektiren çocukların sosyal uyum ve gelişim özelliğine göre günlük devam sürelerinde esneklik sağlanır.” maddesi yer almaktaydı.</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Özel Yetenekli Çocukların Okula Devamları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26</a:t>
            </a:fld>
            <a:endParaRPr lang="tr-TR"/>
          </a:p>
        </p:txBody>
      </p:sp>
      <p:sp>
        <p:nvSpPr>
          <p:cNvPr id="7" name="6 Metin kutusu"/>
          <p:cNvSpPr txBox="1"/>
          <p:nvPr/>
        </p:nvSpPr>
        <p:spPr>
          <a:xfrm>
            <a:off x="285720" y="1571612"/>
            <a:ext cx="8424000" cy="4401205"/>
          </a:xfrm>
          <a:prstGeom prst="rect">
            <a:avLst/>
          </a:prstGeom>
          <a:noFill/>
        </p:spPr>
        <p:txBody>
          <a:bodyPr wrap="square" rtlCol="0">
            <a:spAutoFit/>
          </a:bodyPr>
          <a:lstStyle/>
          <a:p>
            <a:pPr algn="just"/>
            <a:r>
              <a:rPr lang="tr-TR" sz="2800" dirty="0" smtClean="0"/>
              <a:t>   </a:t>
            </a:r>
            <a:r>
              <a:rPr lang="tr-TR" sz="2800" b="1" dirty="0" smtClean="0"/>
              <a:t>Yeni yönetmelikte; </a:t>
            </a:r>
            <a:r>
              <a:rPr lang="tr-TR" sz="2800" dirty="0" smtClean="0"/>
              <a:t>Kayıtları yapılan çocukların kuruma günlük eğitimi aksatmayacak şekilde devam etmelerinin sağlanması esastır. Ancak özel eğitim ihtiyacı olan çocuklar ile </a:t>
            </a:r>
            <a:r>
              <a:rPr lang="tr-TR" sz="2800" b="1" u="sng" dirty="0" smtClean="0">
                <a:solidFill>
                  <a:srgbClr val="00B050"/>
                </a:solidFill>
              </a:rPr>
              <a:t>özel yetenekli çocukların </a:t>
            </a:r>
            <a:r>
              <a:rPr lang="tr-TR" sz="2800" dirty="0" smtClean="0">
                <a:solidFill>
                  <a:srgbClr val="00B050"/>
                </a:solidFill>
              </a:rPr>
              <a:t>sosyal uyum ve gelişim özelliğine göre </a:t>
            </a:r>
            <a:r>
              <a:rPr lang="tr-TR" sz="2800" b="1" u="sng" dirty="0" smtClean="0">
                <a:solidFill>
                  <a:srgbClr val="00B050"/>
                </a:solidFill>
              </a:rPr>
              <a:t>Bireyselleştirilmiş Eğitim Programı Geliştirme Biriminin kararı </a:t>
            </a:r>
            <a:r>
              <a:rPr lang="tr-TR" sz="2800" dirty="0" smtClean="0">
                <a:solidFill>
                  <a:srgbClr val="00B050"/>
                </a:solidFill>
              </a:rPr>
              <a:t>ile günlük devam sürelerinde esneklik sağlanır denilmektedir.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Öğretmenler Kurulu Toplantısının İlgililere Duyurulması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27</a:t>
            </a:fld>
            <a:endParaRPr lang="tr-TR"/>
          </a:p>
        </p:txBody>
      </p:sp>
      <p:sp>
        <p:nvSpPr>
          <p:cNvPr id="7" name="6 Metin kutusu"/>
          <p:cNvSpPr txBox="1"/>
          <p:nvPr/>
        </p:nvSpPr>
        <p:spPr>
          <a:xfrm>
            <a:off x="285720" y="1571612"/>
            <a:ext cx="8424000" cy="2246769"/>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Öğretmenler Kurulu toplantı günleri ve gündemi </a:t>
            </a:r>
            <a:r>
              <a:rPr lang="tr-TR" sz="2800" b="1" dirty="0" smtClean="0">
                <a:solidFill>
                  <a:srgbClr val="FF0000"/>
                </a:solidFill>
              </a:rPr>
              <a:t>en az iki gün</a:t>
            </a:r>
            <a:r>
              <a:rPr lang="tr-TR" sz="2800" dirty="0" smtClean="0">
                <a:solidFill>
                  <a:srgbClr val="FF0000"/>
                </a:solidFill>
              </a:rPr>
              <a:t> önceden imza karşılığında ilgililere duyurulup, gündemin bir örneği öğretmenler odasına asılmaktaydı.</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Öğretmenler Kurulu Toplantısının İlgililere Duyurulması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28</a:t>
            </a:fld>
            <a:endParaRPr lang="tr-TR"/>
          </a:p>
        </p:txBody>
      </p:sp>
      <p:sp>
        <p:nvSpPr>
          <p:cNvPr id="7" name="6 Metin kutusu"/>
          <p:cNvSpPr txBox="1"/>
          <p:nvPr/>
        </p:nvSpPr>
        <p:spPr>
          <a:xfrm>
            <a:off x="285720" y="1571612"/>
            <a:ext cx="8424000" cy="3108543"/>
          </a:xfrm>
          <a:prstGeom prst="rect">
            <a:avLst/>
          </a:prstGeom>
          <a:noFill/>
        </p:spPr>
        <p:txBody>
          <a:bodyPr wrap="square" rtlCol="0">
            <a:spAutoFit/>
          </a:bodyPr>
          <a:lstStyle/>
          <a:p>
            <a:pPr algn="just"/>
            <a:r>
              <a:rPr lang="tr-TR" sz="2800" b="1" dirty="0" smtClean="0">
                <a:solidFill>
                  <a:srgbClr val="00B050"/>
                </a:solidFill>
              </a:rPr>
              <a:t>     Yeni düzenlemede; </a:t>
            </a:r>
            <a:r>
              <a:rPr lang="tr-TR" sz="2800" dirty="0" smtClean="0">
                <a:solidFill>
                  <a:srgbClr val="00B050"/>
                </a:solidFill>
              </a:rPr>
              <a:t>toplantı günleri ve gündemi, </a:t>
            </a:r>
            <a:r>
              <a:rPr lang="tr-TR" sz="2800" b="1" u="sng" dirty="0" smtClean="0">
                <a:solidFill>
                  <a:srgbClr val="00B050"/>
                </a:solidFill>
              </a:rPr>
              <a:t>en az beş gün önceden</a:t>
            </a:r>
            <a:r>
              <a:rPr lang="tr-TR" sz="2800" dirty="0" smtClean="0">
                <a:solidFill>
                  <a:srgbClr val="00B050"/>
                </a:solidFill>
              </a:rPr>
              <a:t> imza karşılığı ilgililere duyurulur ve gündemin bir örneği öğretmenler odasına asılacak açıklaması bulunmaktadır. </a:t>
            </a:r>
            <a:r>
              <a:rPr lang="tr-TR" sz="2800" dirty="0" smtClean="0">
                <a:solidFill>
                  <a:srgbClr val="7030A0"/>
                </a:solidFill>
              </a:rPr>
              <a:t>Aynı zamanda görevlendirme bildirimi de en az 5 gün önce yazılı olarak duyurulması gerekmektedir.</a:t>
            </a:r>
            <a:endParaRPr lang="tr-TR" dirty="0" smtClean="0">
              <a:solidFill>
                <a:srgbClr val="7030A0"/>
              </a:solidFill>
            </a:endParaRPr>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Öğretmenler Kurulu Kararları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29</a:t>
            </a:fld>
            <a:endParaRPr lang="tr-TR"/>
          </a:p>
        </p:txBody>
      </p:sp>
      <p:sp>
        <p:nvSpPr>
          <p:cNvPr id="7" name="6 Metin kutusu"/>
          <p:cNvSpPr txBox="1"/>
          <p:nvPr/>
        </p:nvSpPr>
        <p:spPr>
          <a:xfrm>
            <a:off x="285720" y="1571612"/>
            <a:ext cx="8424000" cy="2246769"/>
          </a:xfrm>
          <a:prstGeom prst="rect">
            <a:avLst/>
          </a:prstGeom>
          <a:noFill/>
        </p:spPr>
        <p:txBody>
          <a:bodyPr wrap="square" rtlCol="0">
            <a:spAutoFit/>
          </a:bodyPr>
          <a:lstStyle/>
          <a:p>
            <a:pPr algn="just"/>
            <a:r>
              <a:rPr lang="tr-TR" sz="2800" b="1" dirty="0" smtClean="0">
                <a:solidFill>
                  <a:srgbClr val="00B050"/>
                </a:solidFill>
              </a:rPr>
              <a:t>     </a:t>
            </a:r>
            <a:r>
              <a:rPr lang="tr-TR" sz="2800" dirty="0" smtClean="0">
                <a:solidFill>
                  <a:srgbClr val="FF0000"/>
                </a:solidFill>
              </a:rPr>
              <a:t>Eski yönetmelikte; Kurul toplantılarında belirtilen görüşler ve alınan kararlar, kurulca seçilen yazman tarafından tutanak altına alınır ve imzalanır. Kararlar oy çokluğuyla alınır.</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8630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Kayıt Zamanı ve Yaşı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a:t>
            </a:fld>
            <a:endParaRPr lang="tr-TR"/>
          </a:p>
        </p:txBody>
      </p:sp>
      <p:sp>
        <p:nvSpPr>
          <p:cNvPr id="9" name="8 Metin kutusu"/>
          <p:cNvSpPr txBox="1"/>
          <p:nvPr/>
        </p:nvSpPr>
        <p:spPr>
          <a:xfrm>
            <a:off x="357158" y="1142984"/>
            <a:ext cx="8424000" cy="8433078"/>
          </a:xfrm>
          <a:prstGeom prst="rect">
            <a:avLst/>
          </a:prstGeom>
          <a:noFill/>
        </p:spPr>
        <p:txBody>
          <a:bodyPr wrap="square" rtlCol="0">
            <a:spAutoFit/>
          </a:bodyPr>
          <a:lstStyle/>
          <a:p>
            <a:pPr algn="just"/>
            <a:r>
              <a:rPr lang="tr-TR" sz="2800" b="1" dirty="0" smtClean="0">
                <a:solidFill>
                  <a:srgbClr val="00B050"/>
                </a:solidFill>
              </a:rPr>
              <a:t>      Yeni yönetmelikte; </a:t>
            </a:r>
            <a:r>
              <a:rPr lang="tr-TR" sz="2800" dirty="0" smtClean="0">
                <a:solidFill>
                  <a:srgbClr val="00B050"/>
                </a:solidFill>
              </a:rPr>
              <a:t>ilkokulların birinci sınıfına, kayıtların yapıldığı yılın </a:t>
            </a:r>
            <a:r>
              <a:rPr lang="tr-TR" sz="2800" b="1" u="sng" dirty="0" smtClean="0">
                <a:solidFill>
                  <a:srgbClr val="00B050"/>
                </a:solidFill>
              </a:rPr>
              <a:t>eylül ayı sonu </a:t>
            </a:r>
            <a:r>
              <a:rPr lang="tr-TR" sz="2800" dirty="0" smtClean="0">
                <a:solidFill>
                  <a:srgbClr val="00B050"/>
                </a:solidFill>
              </a:rPr>
              <a:t>itibarıyla </a:t>
            </a:r>
            <a:r>
              <a:rPr lang="tr-TR" sz="2800" b="1" u="sng" dirty="0" smtClean="0">
                <a:solidFill>
                  <a:srgbClr val="00B050"/>
                </a:solidFill>
              </a:rPr>
              <a:t>69 ayını</a:t>
            </a:r>
            <a:r>
              <a:rPr lang="tr-TR" sz="2800" dirty="0" smtClean="0">
                <a:solidFill>
                  <a:srgbClr val="00B050"/>
                </a:solidFill>
              </a:rPr>
              <a:t> dolduran çocukların kaydı yapılır. Ayrıca; </a:t>
            </a:r>
            <a:r>
              <a:rPr lang="tr-TR" sz="2800" b="1" u="sng" dirty="0" smtClean="0">
                <a:solidFill>
                  <a:srgbClr val="00B050"/>
                </a:solidFill>
              </a:rPr>
              <a:t>69,70 ve 71 aylık</a:t>
            </a:r>
            <a:r>
              <a:rPr lang="tr-TR" sz="2800" dirty="0" smtClean="0">
                <a:solidFill>
                  <a:srgbClr val="00B050"/>
                </a:solidFill>
              </a:rPr>
              <a:t> çocuklar </a:t>
            </a:r>
            <a:r>
              <a:rPr lang="tr-TR" sz="2800" b="1" u="sng" dirty="0" smtClean="0">
                <a:solidFill>
                  <a:srgbClr val="00B050"/>
                </a:solidFill>
              </a:rPr>
              <a:t>velisinin yazılı talebi</a:t>
            </a:r>
            <a:r>
              <a:rPr lang="tr-TR" sz="2800" dirty="0" smtClean="0">
                <a:solidFill>
                  <a:srgbClr val="00B050"/>
                </a:solidFill>
              </a:rPr>
              <a:t> bulunması halinde </a:t>
            </a:r>
            <a:r>
              <a:rPr lang="tr-TR" sz="2800" b="1" u="sng" dirty="0" smtClean="0">
                <a:solidFill>
                  <a:srgbClr val="00B050"/>
                </a:solidFill>
              </a:rPr>
              <a:t>okul öncesi eğitime yönlendirilir veya kayıtları bir yıl ertelenir.</a:t>
            </a:r>
            <a:r>
              <a:rPr lang="tr-TR" sz="2800" dirty="0" smtClean="0">
                <a:solidFill>
                  <a:srgbClr val="00B050"/>
                </a:solidFill>
              </a:rPr>
              <a:t>  </a:t>
            </a:r>
            <a:r>
              <a:rPr lang="tr-TR" sz="2800" b="1" dirty="0" smtClean="0">
                <a:solidFill>
                  <a:srgbClr val="00B050"/>
                </a:solidFill>
              </a:rPr>
              <a:t>66,67 ve 68 aylık </a:t>
            </a:r>
            <a:r>
              <a:rPr lang="tr-TR" sz="2800" dirty="0" smtClean="0">
                <a:solidFill>
                  <a:srgbClr val="00B050"/>
                </a:solidFill>
              </a:rPr>
              <a:t>çocuklardan </a:t>
            </a:r>
            <a:r>
              <a:rPr lang="tr-TR" sz="2800" b="1" u="sng" dirty="0" smtClean="0">
                <a:solidFill>
                  <a:srgbClr val="00B050"/>
                </a:solidFill>
              </a:rPr>
              <a:t>velisinin yazılı isteği</a:t>
            </a:r>
            <a:r>
              <a:rPr lang="tr-TR" sz="2800" dirty="0" smtClean="0">
                <a:solidFill>
                  <a:srgbClr val="00B050"/>
                </a:solidFill>
              </a:rPr>
              <a:t> bulunanlar da ilkokul </a:t>
            </a:r>
            <a:r>
              <a:rPr lang="tr-TR" sz="2800" b="1" dirty="0" smtClean="0">
                <a:solidFill>
                  <a:srgbClr val="00B050"/>
                </a:solidFill>
              </a:rPr>
              <a:t>birinci sınıfa kayıt edilecek.</a:t>
            </a:r>
            <a:endParaRPr lang="tr-TR" dirty="0" smtClean="0">
              <a:solidFill>
                <a:srgbClr val="00B050"/>
              </a:solidFill>
            </a:endParaRPr>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Öğretmenler Kurulu Kararları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30</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b="1" dirty="0" smtClean="0">
                <a:solidFill>
                  <a:srgbClr val="00B050"/>
                </a:solidFill>
              </a:rPr>
              <a:t>     </a:t>
            </a:r>
            <a:r>
              <a:rPr lang="tr-TR" sz="2800" dirty="0" smtClean="0">
                <a:solidFill>
                  <a:srgbClr val="00B050"/>
                </a:solidFill>
              </a:rPr>
              <a:t>Kurul toplantılarında belirtilen görüşler ve alınan kararlar, kurulca seçilen yazman tarafından tutanak altına alınır ve imzalanır. Kararlar oy çokluğuyla alınır. </a:t>
            </a:r>
            <a:r>
              <a:rPr lang="tr-TR" sz="2800" b="1" u="sng" dirty="0" smtClean="0">
                <a:solidFill>
                  <a:srgbClr val="00B050"/>
                </a:solidFill>
              </a:rPr>
              <a:t>Eşitlik hâlinde kurul başkanının katıldığı görüş kabul edilir.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Öğretmenler Kurulu Kararları</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31</a:t>
            </a:fld>
            <a:endParaRPr lang="tr-TR"/>
          </a:p>
        </p:txBody>
      </p:sp>
      <p:sp>
        <p:nvSpPr>
          <p:cNvPr id="7" name="6 Metin kutusu"/>
          <p:cNvSpPr txBox="1"/>
          <p:nvPr/>
        </p:nvSpPr>
        <p:spPr>
          <a:xfrm>
            <a:off x="285720" y="1571612"/>
            <a:ext cx="8424000" cy="2677656"/>
          </a:xfrm>
          <a:prstGeom prst="rect">
            <a:avLst/>
          </a:prstGeom>
          <a:noFill/>
        </p:spPr>
        <p:txBody>
          <a:bodyPr wrap="square" rtlCol="0">
            <a:spAutoFit/>
          </a:bodyPr>
          <a:lstStyle/>
          <a:p>
            <a:pPr algn="just"/>
            <a:r>
              <a:rPr lang="tr-TR" sz="2800" b="1" dirty="0" smtClean="0">
                <a:solidFill>
                  <a:srgbClr val="00B050"/>
                </a:solidFill>
              </a:rPr>
              <a:t>     </a:t>
            </a:r>
            <a:r>
              <a:rPr lang="tr-TR" sz="2800" dirty="0" smtClean="0">
                <a:solidFill>
                  <a:srgbClr val="00B050"/>
                </a:solidFill>
              </a:rPr>
              <a:t>Kurul toplantılarında belirtilen görüşler ve alınan kararlar, kurulca seçilen yazman tarafından tutanak altına alınır ve imzalanır. Kararlar oy çokluğuyla alınır. </a:t>
            </a:r>
            <a:r>
              <a:rPr lang="tr-TR" sz="2800" b="1" u="sng" dirty="0" smtClean="0">
                <a:solidFill>
                  <a:srgbClr val="00B050"/>
                </a:solidFill>
              </a:rPr>
              <a:t>Eşitlik hâlinde kurul başkanının katıldığı görüş kabul edilir.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Mesleki Çalışmalar</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32</a:t>
            </a:fld>
            <a:endParaRPr lang="tr-TR"/>
          </a:p>
        </p:txBody>
      </p:sp>
      <p:sp>
        <p:nvSpPr>
          <p:cNvPr id="7" name="6 Metin kutusu"/>
          <p:cNvSpPr txBox="1"/>
          <p:nvPr/>
        </p:nvSpPr>
        <p:spPr>
          <a:xfrm>
            <a:off x="285720" y="1571612"/>
            <a:ext cx="8424000" cy="3539430"/>
          </a:xfrm>
          <a:prstGeom prst="rect">
            <a:avLst/>
          </a:prstGeom>
          <a:noFill/>
        </p:spPr>
        <p:txBody>
          <a:bodyPr wrap="square" rtlCol="0">
            <a:spAutoFit/>
          </a:bodyPr>
          <a:lstStyle/>
          <a:p>
            <a:pPr algn="just"/>
            <a:r>
              <a:rPr lang="tr-TR" sz="2800" b="1" dirty="0" smtClean="0">
                <a:solidFill>
                  <a:srgbClr val="00B050"/>
                </a:solidFill>
              </a:rPr>
              <a:t>     </a:t>
            </a:r>
            <a:r>
              <a:rPr lang="tr-TR" sz="2800" dirty="0" smtClean="0">
                <a:solidFill>
                  <a:srgbClr val="FF0000"/>
                </a:solidFill>
              </a:rPr>
              <a:t>Eski yönetmelikte; Yönetici ve öğretmenler ilk hafta okul müdürlüğünce hazırlanan program çerçevesinde kendi okullarında mesleki çalışmalarını yapacaklarını, Öğretmenlerin ilk haftadan sonraki seminer çalışmalarına istemeleri hâlinde farklı il/ilçelerde de katılabilirler maddesi yer almaktaydı.</a:t>
            </a:r>
          </a:p>
        </p:txBody>
      </p:sp>
    </p:spTree>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Mesleki Çalışmalar</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33</a:t>
            </a:fld>
            <a:endParaRPr lang="tr-TR"/>
          </a:p>
        </p:txBody>
      </p:sp>
      <p:sp>
        <p:nvSpPr>
          <p:cNvPr id="7" name="6 Metin kutusu"/>
          <p:cNvSpPr txBox="1"/>
          <p:nvPr/>
        </p:nvSpPr>
        <p:spPr>
          <a:xfrm>
            <a:off x="285720" y="1571612"/>
            <a:ext cx="8424000" cy="3539430"/>
          </a:xfrm>
          <a:prstGeom prst="rect">
            <a:avLst/>
          </a:prstGeom>
          <a:noFill/>
        </p:spPr>
        <p:txBody>
          <a:bodyPr wrap="square" rtlCol="0">
            <a:spAutoFit/>
          </a:bodyPr>
          <a:lstStyle/>
          <a:p>
            <a:pPr algn="just"/>
            <a:r>
              <a:rPr lang="tr-TR" sz="2800" b="1" dirty="0" smtClean="0">
                <a:solidFill>
                  <a:srgbClr val="00B050"/>
                </a:solidFill>
              </a:rPr>
              <a:t>     Yeni düzenlemede;</a:t>
            </a:r>
            <a:r>
              <a:rPr lang="tr-TR" sz="2800" dirty="0" smtClean="0">
                <a:solidFill>
                  <a:srgbClr val="00B050"/>
                </a:solidFill>
              </a:rPr>
              <a:t> Yönetici ve öğretmenler ara tatillerde, eylül ayının ilk iş gününden derslerin başlangıcına ve derslerin kesiminden temmuz ayının ilk iş gününe kadar geçen süre içerisinde okul müdürlüğü, il/ilçe millî eğitim müdürlüğü veya Bakanlıkça belirlenen mesleki çalışmaları </a:t>
            </a:r>
            <a:r>
              <a:rPr lang="tr-TR" sz="2800" b="1" u="sng" dirty="0" smtClean="0">
                <a:solidFill>
                  <a:srgbClr val="00B050"/>
                </a:solidFill>
              </a:rPr>
              <a:t>kendi okullarında yürütürler.</a:t>
            </a:r>
            <a:endParaRPr lang="tr-TR" sz="2800"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Ana Sınıfı Öğretmenlerinin Nöbet Yeri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34</a:t>
            </a:fld>
            <a:endParaRPr lang="tr-TR"/>
          </a:p>
        </p:txBody>
      </p:sp>
      <p:sp>
        <p:nvSpPr>
          <p:cNvPr id="7" name="6 Metin kutusu"/>
          <p:cNvSpPr txBox="1"/>
          <p:nvPr/>
        </p:nvSpPr>
        <p:spPr>
          <a:xfrm>
            <a:off x="285720" y="1571612"/>
            <a:ext cx="8424000" cy="2246769"/>
          </a:xfrm>
          <a:prstGeom prst="rect">
            <a:avLst/>
          </a:prstGeom>
          <a:noFill/>
        </p:spPr>
        <p:txBody>
          <a:bodyPr wrap="square" rtlCol="0">
            <a:spAutoFit/>
          </a:bodyPr>
          <a:lstStyle/>
          <a:p>
            <a:pPr algn="just"/>
            <a:r>
              <a:rPr lang="tr-TR" sz="2800" dirty="0" smtClean="0">
                <a:solidFill>
                  <a:srgbClr val="FF0000"/>
                </a:solidFill>
              </a:rPr>
              <a:t>      Eski yönetmelikte; Bağımsız anaokulu, ana sınıfı ve uygulama sınıfı öğretmenleri kendi devrelerinde ve etkinlik saatleri dışındaki zamanlarda nöbet tutarlar maddesi yer almaktaydı.</a:t>
            </a:r>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Ana Sınıfı Öğretmenlerinin Nöbet Yeri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35</a:t>
            </a:fld>
            <a:endParaRPr lang="tr-TR"/>
          </a:p>
        </p:txBody>
      </p:sp>
      <p:sp>
        <p:nvSpPr>
          <p:cNvPr id="7" name="6 Metin kutusu"/>
          <p:cNvSpPr txBox="1"/>
          <p:nvPr/>
        </p:nvSpPr>
        <p:spPr>
          <a:xfrm>
            <a:off x="285720" y="1571612"/>
            <a:ext cx="8424000" cy="3970318"/>
          </a:xfrm>
          <a:prstGeom prst="rect">
            <a:avLst/>
          </a:prstGeom>
          <a:noFill/>
        </p:spPr>
        <p:txBody>
          <a:bodyPr wrap="square" rtlCol="0">
            <a:spAutoFit/>
          </a:bodyPr>
          <a:lstStyle/>
          <a:p>
            <a:pPr algn="just"/>
            <a:r>
              <a:rPr lang="tr-TR" sz="2800" dirty="0" smtClean="0">
                <a:solidFill>
                  <a:srgbClr val="FF0000"/>
                </a:solidFill>
              </a:rPr>
              <a:t>      </a:t>
            </a:r>
            <a:r>
              <a:rPr lang="tr-TR" sz="2800" dirty="0" smtClean="0">
                <a:solidFill>
                  <a:srgbClr val="00B050"/>
                </a:solidFill>
              </a:rPr>
              <a:t>Y</a:t>
            </a:r>
            <a:r>
              <a:rPr lang="tr-TR" sz="2800" b="1" dirty="0" smtClean="0">
                <a:solidFill>
                  <a:srgbClr val="00B050"/>
                </a:solidFill>
              </a:rPr>
              <a:t>eni yönetmelikte; </a:t>
            </a:r>
            <a:r>
              <a:rPr lang="tr-TR" sz="2800" dirty="0" smtClean="0">
                <a:solidFill>
                  <a:srgbClr val="00B050"/>
                </a:solidFill>
              </a:rPr>
              <a:t>Bağımsız anaokulu, ana sınıfı ve uygulama sınıfı öğretmenleri </a:t>
            </a:r>
            <a:r>
              <a:rPr lang="tr-TR" sz="2800" b="1" u="sng" dirty="0" smtClean="0">
                <a:solidFill>
                  <a:srgbClr val="00B050"/>
                </a:solidFill>
              </a:rPr>
              <a:t>okul öncesi eğitim öğrencilerinin bulunduğu alanlarda</a:t>
            </a:r>
            <a:r>
              <a:rPr lang="tr-TR" sz="2800" dirty="0" smtClean="0">
                <a:solidFill>
                  <a:srgbClr val="00B050"/>
                </a:solidFill>
              </a:rPr>
              <a:t>, kendi devrelerinde ve etkinlik saatleri dışındaki zamanlarda nöbet tutacağı belirtilmiş ve ana sınıf öğretmenlerinin nöbetlerini kendi öğrencilerinin bulunduğu alanlarda tutacağı vurgulanmıştır.</a:t>
            </a:r>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Yaşa Bağlı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36</a:t>
            </a:fld>
            <a:endParaRPr lang="tr-TR"/>
          </a:p>
        </p:txBody>
      </p:sp>
      <p:sp>
        <p:nvSpPr>
          <p:cNvPr id="7" name="6 Metin kutusu"/>
          <p:cNvSpPr txBox="1"/>
          <p:nvPr/>
        </p:nvSpPr>
        <p:spPr>
          <a:xfrm>
            <a:off x="285720" y="1571612"/>
            <a:ext cx="8424000" cy="3108543"/>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Okuldaki öğretmen sayısının yeterli olması durumunda, bayanlarda 20, erkeklerde 25 hizmet yılını dolduran </a:t>
            </a:r>
            <a:r>
              <a:rPr lang="tr-TR" sz="2800" u="sng" dirty="0" smtClean="0">
                <a:solidFill>
                  <a:srgbClr val="FF0000"/>
                </a:solidFill>
              </a:rPr>
              <a:t>öğretmenlere nöbet görevi verilmez.</a:t>
            </a:r>
            <a:r>
              <a:rPr lang="tr-TR" sz="2800" dirty="0" smtClean="0">
                <a:solidFill>
                  <a:srgbClr val="FF0000"/>
                </a:solidFill>
              </a:rPr>
              <a:t> Ancak ihtiyaç duyulması hâlinde bu öğretmenlere de nöbet görevi verilebileceği maddesi yer almaktaydı.</a:t>
            </a:r>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Yaşa Bağlı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37</a:t>
            </a:fld>
            <a:endParaRPr lang="tr-TR"/>
          </a:p>
        </p:txBody>
      </p:sp>
      <p:sp>
        <p:nvSpPr>
          <p:cNvPr id="7" name="6 Metin kutusu"/>
          <p:cNvSpPr txBox="1"/>
          <p:nvPr/>
        </p:nvSpPr>
        <p:spPr>
          <a:xfrm>
            <a:off x="214282" y="1571612"/>
            <a:ext cx="8709720" cy="3108543"/>
          </a:xfrm>
          <a:prstGeom prst="rect">
            <a:avLst/>
          </a:prstGeom>
          <a:noFill/>
        </p:spPr>
        <p:txBody>
          <a:bodyPr wrap="square" rtlCol="0">
            <a:spAutoFit/>
          </a:bodyPr>
          <a:lstStyle/>
          <a:p>
            <a:pPr algn="just"/>
            <a:r>
              <a:rPr lang="tr-TR" sz="2800" b="1" dirty="0" smtClean="0">
                <a:solidFill>
                  <a:srgbClr val="00B050"/>
                </a:solidFill>
              </a:rPr>
              <a:t>Yeni düzenlemede;</a:t>
            </a:r>
            <a:r>
              <a:rPr lang="tr-TR" sz="2800" dirty="0" smtClean="0">
                <a:solidFill>
                  <a:srgbClr val="00B050"/>
                </a:solidFill>
              </a:rPr>
              <a:t> Okuldaki </a:t>
            </a:r>
            <a:r>
              <a:rPr lang="tr-TR" sz="2800" dirty="0" smtClean="0">
                <a:solidFill>
                  <a:srgbClr val="00B050"/>
                </a:solidFill>
                <a:hlinkClick r:id="rId3"/>
              </a:rPr>
              <a:t>öğretmen</a:t>
            </a:r>
            <a:r>
              <a:rPr lang="tr-TR" sz="2800" dirty="0" smtClean="0">
                <a:solidFill>
                  <a:srgbClr val="00B050"/>
                </a:solidFill>
              </a:rPr>
              <a:t> sayı-</a:t>
            </a:r>
          </a:p>
          <a:p>
            <a:pPr algn="just"/>
            <a:r>
              <a:rPr lang="tr-TR" sz="2800" dirty="0" err="1" smtClean="0">
                <a:solidFill>
                  <a:srgbClr val="00B050"/>
                </a:solidFill>
              </a:rPr>
              <a:t>sınının</a:t>
            </a:r>
            <a:r>
              <a:rPr lang="tr-TR" sz="2800" dirty="0" smtClean="0">
                <a:solidFill>
                  <a:srgbClr val="00B050"/>
                </a:solidFill>
              </a:rPr>
              <a:t> yeterli olması durumunda, kadınlarda 20, erkeklerde 25 hizmet yılını dolduran öğretmenlere, </a:t>
            </a:r>
            <a:r>
              <a:rPr lang="tr-TR" sz="2800" b="1" u="sng" dirty="0" smtClean="0">
                <a:solidFill>
                  <a:srgbClr val="00B050"/>
                </a:solidFill>
              </a:rPr>
              <a:t>istememeleri hâlinde</a:t>
            </a:r>
            <a:r>
              <a:rPr lang="tr-TR" sz="2800" dirty="0" smtClean="0">
                <a:solidFill>
                  <a:srgbClr val="00B050"/>
                </a:solidFill>
              </a:rPr>
              <a:t> nöbet görevi verilmez. Ancak ihtiyaç duyulması hâlinde bu öğretmenlere de nöbet görevi verileceği yer almıştır. </a:t>
            </a:r>
          </a:p>
        </p:txBody>
      </p:sp>
    </p:spTree>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Engelli Öğretmenin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38</a:t>
            </a:fld>
            <a:endParaRPr lang="tr-TR"/>
          </a:p>
        </p:txBody>
      </p:sp>
      <p:sp>
        <p:nvSpPr>
          <p:cNvPr id="7" name="6 Metin kutusu"/>
          <p:cNvSpPr txBox="1"/>
          <p:nvPr/>
        </p:nvSpPr>
        <p:spPr>
          <a:xfrm>
            <a:off x="214282" y="1571612"/>
            <a:ext cx="8709720" cy="1815882"/>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Engelli çocuğu bulunan öğretmenlerin nöbetlerinin belirlenmesinde tercihlerine öncelik verilerek düzenleme yapılır maddesi yer almaktaydı.</a:t>
            </a:r>
          </a:p>
        </p:txBody>
      </p:sp>
    </p:spTree>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Engelli Öğretmenin Nöbet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39</a:t>
            </a:fld>
            <a:endParaRPr lang="tr-TR"/>
          </a:p>
        </p:txBody>
      </p:sp>
      <p:sp>
        <p:nvSpPr>
          <p:cNvPr id="7" name="6 Metin kutusu"/>
          <p:cNvSpPr txBox="1"/>
          <p:nvPr/>
        </p:nvSpPr>
        <p:spPr>
          <a:xfrm>
            <a:off x="214282" y="1571612"/>
            <a:ext cx="8709720" cy="3539430"/>
          </a:xfrm>
          <a:prstGeom prst="rect">
            <a:avLst/>
          </a:prstGeom>
          <a:noFill/>
        </p:spPr>
        <p:txBody>
          <a:bodyPr wrap="square" rtlCol="0">
            <a:spAutoFit/>
          </a:bodyPr>
          <a:lstStyle/>
          <a:p>
            <a:pPr algn="just"/>
            <a:r>
              <a:rPr lang="tr-TR" sz="2800" dirty="0" smtClean="0"/>
              <a:t>   </a:t>
            </a:r>
            <a:r>
              <a:rPr lang="tr-TR" sz="2800" b="1" dirty="0" smtClean="0">
                <a:solidFill>
                  <a:srgbClr val="00B050"/>
                </a:solidFill>
              </a:rPr>
              <a:t>Yeni düzenlemede;</a:t>
            </a:r>
            <a:r>
              <a:rPr lang="tr-TR" sz="2800" dirty="0" smtClean="0">
                <a:solidFill>
                  <a:srgbClr val="00B050"/>
                </a:solidFill>
              </a:rPr>
              <a:t>   Öğretmenlerden; engelli olanlar, engelli çocuğu bulunanlar ve bakmakla yükümlü olduğu engelli birey bulunanlara </a:t>
            </a:r>
            <a:r>
              <a:rPr lang="tr-TR" sz="2800" b="1" u="sng" dirty="0" smtClean="0">
                <a:solidFill>
                  <a:srgbClr val="00B050"/>
                </a:solidFill>
              </a:rPr>
              <a:t>nöbet görevi verilmez.</a:t>
            </a:r>
            <a:r>
              <a:rPr lang="tr-TR" sz="2800" dirty="0" smtClean="0">
                <a:solidFill>
                  <a:srgbClr val="00B050"/>
                </a:solidFill>
              </a:rPr>
              <a:t> </a:t>
            </a:r>
            <a:r>
              <a:rPr lang="tr-TR" sz="2800" b="1" dirty="0" smtClean="0">
                <a:solidFill>
                  <a:srgbClr val="00B050"/>
                </a:solidFill>
              </a:rPr>
              <a:t>Ancak</a:t>
            </a:r>
            <a:r>
              <a:rPr lang="tr-TR" sz="2800" dirty="0" smtClean="0">
                <a:solidFill>
                  <a:srgbClr val="00B050"/>
                </a:solidFill>
              </a:rPr>
              <a:t> bu durumdaki öğretmenlere </a:t>
            </a:r>
            <a:r>
              <a:rPr lang="tr-TR" sz="2800" b="1" u="sng" dirty="0" smtClean="0">
                <a:solidFill>
                  <a:srgbClr val="00B050"/>
                </a:solidFill>
              </a:rPr>
              <a:t>istemeleri hâlinde,</a:t>
            </a:r>
            <a:r>
              <a:rPr lang="tr-TR" sz="2800" dirty="0" smtClean="0">
                <a:solidFill>
                  <a:srgbClr val="00B050"/>
                </a:solidFill>
              </a:rPr>
              <a:t> </a:t>
            </a:r>
            <a:r>
              <a:rPr lang="tr-TR" sz="2800" u="sng" dirty="0" smtClean="0">
                <a:solidFill>
                  <a:srgbClr val="00B050"/>
                </a:solidFill>
              </a:rPr>
              <a:t>gün tercihlerine öncelik verilerek nöbet görevi verileceği yer almıştır.</a:t>
            </a:r>
            <a:endParaRPr lang="tr-TR" sz="2800"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Ana Sınıfı, Ana Okulu, Uygulama Sınıfı Okula Başlama Kriteri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a:t>
            </a:fld>
            <a:endParaRPr lang="tr-TR"/>
          </a:p>
        </p:txBody>
      </p:sp>
      <p:sp>
        <p:nvSpPr>
          <p:cNvPr id="9" name="8 Metin kutusu"/>
          <p:cNvSpPr txBox="1"/>
          <p:nvPr/>
        </p:nvSpPr>
        <p:spPr>
          <a:xfrm>
            <a:off x="285720" y="1643050"/>
            <a:ext cx="8424000" cy="6278642"/>
          </a:xfrm>
          <a:prstGeom prst="rect">
            <a:avLst/>
          </a:prstGeom>
          <a:noFill/>
        </p:spPr>
        <p:txBody>
          <a:bodyPr wrap="square" rtlCol="0">
            <a:spAutoFit/>
          </a:bodyPr>
          <a:lstStyle/>
          <a:p>
            <a:pPr algn="just"/>
            <a:r>
              <a:rPr lang="tr-TR" sz="2800" dirty="0" smtClean="0">
                <a:solidFill>
                  <a:srgbClr val="FF0000"/>
                </a:solidFill>
              </a:rPr>
              <a:t>    Eski yönetmelikte; anaokulu ve uygulama sınıflarına; eylül ayı sonu itibariyle 38 ayını dolduran -66 ayını doldurmayan çocukların kaydı yapılırken, ana sınıflarına ise; eylül ayı sonu itibarıyla 48 ayını dolduran – 66 ayını doldurmayan çocuklar kayıt edilirdi.</a:t>
            </a:r>
            <a:endParaRPr lang="tr-TR" dirty="0" smtClean="0">
              <a:solidFill>
                <a:srgbClr val="FF0000"/>
              </a:solidFill>
            </a:endParaRPr>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Rehber Öğretmenler Belletici Öğretmen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40</a:t>
            </a:fld>
            <a:endParaRPr lang="tr-TR"/>
          </a:p>
        </p:txBody>
      </p:sp>
      <p:sp>
        <p:nvSpPr>
          <p:cNvPr id="7" name="6 Metin kutusu"/>
          <p:cNvSpPr txBox="1"/>
          <p:nvPr/>
        </p:nvSpPr>
        <p:spPr>
          <a:xfrm>
            <a:off x="214282" y="1571612"/>
            <a:ext cx="8709720" cy="1815882"/>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İstemeleri hâlinde, asker öğretmen ve </a:t>
            </a:r>
            <a:r>
              <a:rPr lang="tr-TR" sz="2800" u="sng" dirty="0" smtClean="0">
                <a:solidFill>
                  <a:srgbClr val="FF0000"/>
                </a:solidFill>
              </a:rPr>
              <a:t>rehber öğretmenler belletici öğretmen olarak görev</a:t>
            </a:r>
            <a:r>
              <a:rPr lang="tr-TR" sz="2800" dirty="0" smtClean="0">
                <a:solidFill>
                  <a:srgbClr val="FF0000"/>
                </a:solidFill>
              </a:rPr>
              <a:t> alabilirler maddesi yer almaktaydı.</a:t>
            </a:r>
          </a:p>
        </p:txBody>
      </p:sp>
    </p:spTree>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Rehber Öğretmenler Belletici Öğretmen Görevi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41</a:t>
            </a:fld>
            <a:endParaRPr lang="tr-TR"/>
          </a:p>
        </p:txBody>
      </p:sp>
      <p:sp>
        <p:nvSpPr>
          <p:cNvPr id="7" name="6 Metin kutusu"/>
          <p:cNvSpPr txBox="1"/>
          <p:nvPr/>
        </p:nvSpPr>
        <p:spPr>
          <a:xfrm>
            <a:off x="214282" y="1571612"/>
            <a:ext cx="8709720" cy="1384995"/>
          </a:xfrm>
          <a:prstGeom prst="rect">
            <a:avLst/>
          </a:prstGeom>
          <a:noFill/>
        </p:spPr>
        <p:txBody>
          <a:bodyPr wrap="square" rtlCol="0">
            <a:spAutoFit/>
          </a:bodyPr>
          <a:lstStyle/>
          <a:p>
            <a:pPr algn="just"/>
            <a:r>
              <a:rPr lang="tr-TR" sz="2800" dirty="0" smtClean="0"/>
              <a:t>   </a:t>
            </a:r>
            <a:r>
              <a:rPr lang="tr-TR" sz="2800" b="1" dirty="0" smtClean="0">
                <a:solidFill>
                  <a:srgbClr val="00B050"/>
                </a:solidFill>
              </a:rPr>
              <a:t>Yeni düzenlemede; </a:t>
            </a:r>
            <a:r>
              <a:rPr lang="tr-TR" sz="2800" dirty="0" smtClean="0">
                <a:solidFill>
                  <a:srgbClr val="00B050"/>
                </a:solidFill>
              </a:rPr>
              <a:t>Asker öğretmenler istemeleri hâlinde belletici öğretmen olarak görev alabilirler maddesi revize edilmiştir.</a:t>
            </a:r>
          </a:p>
        </p:txBody>
      </p:sp>
    </p:spTree>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Kılık Kıyafet Kuralına Uymayan Öğrenci </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42</a:t>
            </a:fld>
            <a:endParaRPr lang="tr-TR"/>
          </a:p>
        </p:txBody>
      </p:sp>
      <p:sp>
        <p:nvSpPr>
          <p:cNvPr id="7" name="6 Metin kutusu"/>
          <p:cNvSpPr txBox="1"/>
          <p:nvPr/>
        </p:nvSpPr>
        <p:spPr>
          <a:xfrm>
            <a:off x="214282" y="1571612"/>
            <a:ext cx="8709720" cy="3970318"/>
          </a:xfrm>
          <a:prstGeom prst="rect">
            <a:avLst/>
          </a:prstGeom>
          <a:noFill/>
        </p:spPr>
        <p:txBody>
          <a:bodyPr wrap="square" rtlCol="0">
            <a:spAutoFit/>
          </a:bodyPr>
          <a:lstStyle/>
          <a:p>
            <a:pPr algn="just" fontAlgn="base"/>
            <a:r>
              <a:rPr lang="tr-TR" sz="2800" dirty="0" smtClean="0"/>
              <a:t>     </a:t>
            </a:r>
            <a:r>
              <a:rPr lang="tr-TR" sz="2800" dirty="0" smtClean="0">
                <a:solidFill>
                  <a:srgbClr val="00B050"/>
                </a:solidFill>
              </a:rPr>
              <a:t>Eski yönetmelikte yer almayıp; yeni yönetmelikte yer alan yeni eklenen fıkralardan birisi; </a:t>
            </a:r>
            <a:r>
              <a:rPr lang="tr-TR" sz="2800" b="1" dirty="0" smtClean="0">
                <a:solidFill>
                  <a:srgbClr val="00B050"/>
                </a:solidFill>
              </a:rPr>
              <a:t>Kılık ve kıyafetle ilgili kurallara uymamak </a:t>
            </a:r>
            <a:r>
              <a:rPr lang="tr-TR" sz="2800" dirty="0" smtClean="0">
                <a:solidFill>
                  <a:srgbClr val="00B050"/>
                </a:solidFill>
              </a:rPr>
              <a:t>maddesidir. Bu kurala uymayan öğrencilere </a:t>
            </a:r>
            <a:r>
              <a:rPr lang="tr-TR" sz="2800" b="1" dirty="0" smtClean="0">
                <a:solidFill>
                  <a:srgbClr val="00B050"/>
                </a:solidFill>
              </a:rPr>
              <a:t>Uyarma yaptırımı</a:t>
            </a:r>
            <a:r>
              <a:rPr lang="tr-TR" sz="2800" dirty="0" smtClean="0">
                <a:solidFill>
                  <a:srgbClr val="00B050"/>
                </a:solidFill>
              </a:rPr>
              <a:t> verilecektir.</a:t>
            </a:r>
          </a:p>
          <a:p>
            <a:pPr algn="just" fontAlgn="base"/>
            <a:r>
              <a:rPr lang="tr-TR" sz="2800" dirty="0" smtClean="0">
                <a:solidFill>
                  <a:srgbClr val="00B050"/>
                </a:solidFill>
              </a:rPr>
              <a:t>Eğer ki; kılık kıyafet kuralına </a:t>
            </a:r>
            <a:r>
              <a:rPr lang="tr-TR" sz="2800" b="1" dirty="0" smtClean="0">
                <a:solidFill>
                  <a:srgbClr val="00B050"/>
                </a:solidFill>
              </a:rPr>
              <a:t>uymamakta ısrar ederse</a:t>
            </a:r>
            <a:r>
              <a:rPr lang="tr-TR" sz="2800" dirty="0" smtClean="0">
                <a:solidFill>
                  <a:srgbClr val="00B050"/>
                </a:solidFill>
              </a:rPr>
              <a:t> öğrenciye bu sefer </a:t>
            </a:r>
            <a:r>
              <a:rPr lang="tr-TR" sz="2800" b="1" dirty="0" smtClean="0">
                <a:solidFill>
                  <a:srgbClr val="00B050"/>
                </a:solidFill>
              </a:rPr>
              <a:t>Kınama Yaptırımı </a:t>
            </a:r>
            <a:r>
              <a:rPr lang="tr-TR" sz="2800" dirty="0" smtClean="0">
                <a:solidFill>
                  <a:srgbClr val="00B050"/>
                </a:solidFill>
              </a:rPr>
              <a:t>verilecek.</a:t>
            </a:r>
          </a:p>
          <a:p>
            <a:pPr algn="just"/>
            <a:endParaRPr lang="tr-TR" sz="2800"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Aynı Olumsuz Davranışı Tekrarlayan Öğrencinin Durumu</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43</a:t>
            </a:fld>
            <a:endParaRPr lang="tr-TR"/>
          </a:p>
        </p:txBody>
      </p:sp>
      <p:sp>
        <p:nvSpPr>
          <p:cNvPr id="7" name="6 Metin kutusu"/>
          <p:cNvSpPr txBox="1"/>
          <p:nvPr/>
        </p:nvSpPr>
        <p:spPr>
          <a:xfrm>
            <a:off x="214282" y="1571612"/>
            <a:ext cx="8709720" cy="3108543"/>
          </a:xfrm>
          <a:prstGeom prst="rect">
            <a:avLst/>
          </a:prstGeom>
          <a:noFill/>
        </p:spPr>
        <p:txBody>
          <a:bodyPr wrap="square" rtlCol="0">
            <a:spAutoFit/>
          </a:bodyPr>
          <a:lstStyle/>
          <a:p>
            <a:pPr algn="just" fontAlgn="base"/>
            <a:r>
              <a:rPr lang="tr-TR" sz="2800" dirty="0" smtClean="0">
                <a:solidFill>
                  <a:srgbClr val="00B050"/>
                </a:solidFill>
              </a:rPr>
              <a:t>     Eski yönetmelikte; Aynı olumsuz davranıştan dolayı birden fazla yaptırım uygulanamaz maddesi, </a:t>
            </a:r>
            <a:r>
              <a:rPr lang="tr-TR" sz="2800" b="1" dirty="0" smtClean="0">
                <a:solidFill>
                  <a:srgbClr val="00B050"/>
                </a:solidFill>
              </a:rPr>
              <a:t>yeni yönetmelikte;</a:t>
            </a:r>
            <a:r>
              <a:rPr lang="tr-TR" sz="2800" dirty="0" smtClean="0">
                <a:solidFill>
                  <a:srgbClr val="00B050"/>
                </a:solidFill>
              </a:rPr>
              <a:t> Aynı olumsuz davranışın o eğitim ve öğretim yılı içinde </a:t>
            </a:r>
            <a:r>
              <a:rPr lang="tr-TR" sz="2800" u="sng" dirty="0" smtClean="0">
                <a:solidFill>
                  <a:srgbClr val="00B050"/>
                </a:solidFill>
              </a:rPr>
              <a:t>tekrarı hâlinde</a:t>
            </a:r>
            <a:r>
              <a:rPr lang="tr-TR" sz="2800" dirty="0" smtClean="0">
                <a:solidFill>
                  <a:srgbClr val="00B050"/>
                </a:solidFill>
              </a:rPr>
              <a:t> </a:t>
            </a:r>
            <a:r>
              <a:rPr lang="tr-TR" sz="2800" b="1" u="sng" dirty="0" smtClean="0">
                <a:solidFill>
                  <a:srgbClr val="00B050"/>
                </a:solidFill>
              </a:rPr>
              <a:t>bir üst yaptırım uygulanır </a:t>
            </a:r>
            <a:r>
              <a:rPr lang="tr-TR" sz="2800" dirty="0" smtClean="0">
                <a:solidFill>
                  <a:srgbClr val="00B050"/>
                </a:solidFill>
              </a:rPr>
              <a:t>şeklinde revize edilmiştir. </a:t>
            </a:r>
          </a:p>
        </p:txBody>
      </p:sp>
    </p:spTree>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61719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Ana sınıfı, Ana Okulu, Uygulama Okulu Tanımlar</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44</a:t>
            </a:fld>
            <a:endParaRPr lang="tr-TR"/>
          </a:p>
        </p:txBody>
      </p:sp>
      <p:sp>
        <p:nvSpPr>
          <p:cNvPr id="7" name="6 Metin kutusu"/>
          <p:cNvSpPr txBox="1"/>
          <p:nvPr/>
        </p:nvSpPr>
        <p:spPr>
          <a:xfrm>
            <a:off x="214282" y="1571612"/>
            <a:ext cx="8709720" cy="4832092"/>
          </a:xfrm>
          <a:prstGeom prst="rect">
            <a:avLst/>
          </a:prstGeom>
          <a:noFill/>
        </p:spPr>
        <p:txBody>
          <a:bodyPr wrap="square" rtlCol="0">
            <a:spAutoFit/>
          </a:bodyPr>
          <a:lstStyle/>
          <a:p>
            <a:pPr algn="just" fontAlgn="base"/>
            <a:r>
              <a:rPr lang="tr-TR" sz="2800" dirty="0" smtClean="0">
                <a:solidFill>
                  <a:srgbClr val="FF0000"/>
                </a:solidFill>
              </a:rPr>
              <a:t>Anaokulu: </a:t>
            </a:r>
            <a:r>
              <a:rPr lang="tr-TR" sz="2800" dirty="0" smtClean="0">
                <a:solidFill>
                  <a:srgbClr val="00B050"/>
                </a:solidFill>
              </a:rPr>
              <a:t>Eski yönetmelikte 36-66 aylık olarak belirlenirken, </a:t>
            </a:r>
            <a:r>
              <a:rPr lang="tr-TR" sz="2800" b="1" dirty="0" smtClean="0">
                <a:solidFill>
                  <a:srgbClr val="00B050"/>
                </a:solidFill>
              </a:rPr>
              <a:t>yeni yönetmelikteki tanımda</a:t>
            </a:r>
            <a:r>
              <a:rPr lang="tr-TR" sz="2800" dirty="0" smtClean="0">
                <a:solidFill>
                  <a:srgbClr val="00B050"/>
                </a:solidFill>
              </a:rPr>
              <a:t> </a:t>
            </a:r>
            <a:r>
              <a:rPr lang="tr-TR" sz="2800" b="1" u="sng" dirty="0" smtClean="0">
                <a:solidFill>
                  <a:srgbClr val="00B050"/>
                </a:solidFill>
              </a:rPr>
              <a:t>36-68</a:t>
            </a:r>
            <a:r>
              <a:rPr lang="tr-TR" sz="2800" dirty="0" smtClean="0">
                <a:solidFill>
                  <a:srgbClr val="00B050"/>
                </a:solidFill>
              </a:rPr>
              <a:t> ay olmuştur.</a:t>
            </a:r>
          </a:p>
          <a:p>
            <a:pPr algn="just" fontAlgn="base"/>
            <a:r>
              <a:rPr lang="tr-TR" sz="2800" dirty="0" smtClean="0">
                <a:solidFill>
                  <a:srgbClr val="FF0000"/>
                </a:solidFill>
              </a:rPr>
              <a:t>Ana sınıfı: </a:t>
            </a:r>
            <a:r>
              <a:rPr lang="tr-TR" sz="2800" dirty="0" smtClean="0">
                <a:solidFill>
                  <a:srgbClr val="00B050"/>
                </a:solidFill>
              </a:rPr>
              <a:t>Eski yönetmelikte 48-66 aylık olarak belirlenirken, </a:t>
            </a:r>
            <a:r>
              <a:rPr lang="tr-TR" sz="2800" b="1" dirty="0" smtClean="0">
                <a:solidFill>
                  <a:srgbClr val="00B050"/>
                </a:solidFill>
              </a:rPr>
              <a:t>yeni yönetmelikteki tanımda </a:t>
            </a:r>
            <a:r>
              <a:rPr lang="tr-TR" sz="2800" b="1" u="sng" dirty="0" smtClean="0">
                <a:solidFill>
                  <a:srgbClr val="00B050"/>
                </a:solidFill>
              </a:rPr>
              <a:t>57-68</a:t>
            </a:r>
            <a:r>
              <a:rPr lang="tr-TR" sz="2800" dirty="0" smtClean="0">
                <a:solidFill>
                  <a:srgbClr val="00B050"/>
                </a:solidFill>
              </a:rPr>
              <a:t> ay olmuştur.</a:t>
            </a:r>
          </a:p>
          <a:p>
            <a:pPr algn="just" fontAlgn="base"/>
            <a:r>
              <a:rPr lang="tr-TR" sz="2800" dirty="0" smtClean="0">
                <a:solidFill>
                  <a:srgbClr val="FF0000"/>
                </a:solidFill>
              </a:rPr>
              <a:t>Uygulama sınıfı: </a:t>
            </a:r>
            <a:r>
              <a:rPr lang="tr-TR" sz="2800" dirty="0" smtClean="0">
                <a:solidFill>
                  <a:srgbClr val="00B050"/>
                </a:solidFill>
              </a:rPr>
              <a:t>Eski yönetmelikte Mesleki ve teknik ortaöğretim kurumlarında çocuk ve gelişim eğitimi alanında 36-66 aylık olarak belirlenirken, </a:t>
            </a:r>
            <a:r>
              <a:rPr lang="tr-TR" sz="2800" b="1" dirty="0" smtClean="0">
                <a:solidFill>
                  <a:srgbClr val="00B050"/>
                </a:solidFill>
              </a:rPr>
              <a:t>yeni yönetmelikteki tanımda </a:t>
            </a:r>
            <a:r>
              <a:rPr lang="tr-TR" sz="2800" b="1" u="sng" dirty="0" smtClean="0">
                <a:solidFill>
                  <a:srgbClr val="00B050"/>
                </a:solidFill>
              </a:rPr>
              <a:t>36-68</a:t>
            </a:r>
            <a:r>
              <a:rPr lang="tr-TR" sz="2800" dirty="0" smtClean="0">
                <a:solidFill>
                  <a:srgbClr val="00B050"/>
                </a:solidFill>
              </a:rPr>
              <a:t> ay olmuştur. </a:t>
            </a:r>
            <a:endParaRPr lang="tr-TR" sz="2800" dirty="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12475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200" b="1" dirty="0" smtClean="0">
                <a:ln/>
              </a:rPr>
              <a:t>CAHİT ZARİFOĞLU İLKOKULU</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45</a:t>
            </a:fld>
            <a:endParaRPr lang="tr-TR"/>
          </a:p>
        </p:txBody>
      </p:sp>
      <p:sp>
        <p:nvSpPr>
          <p:cNvPr id="7" name="6 Metin kutusu"/>
          <p:cNvSpPr txBox="1"/>
          <p:nvPr/>
        </p:nvSpPr>
        <p:spPr>
          <a:xfrm>
            <a:off x="214282" y="2357430"/>
            <a:ext cx="8709720" cy="2308324"/>
          </a:xfrm>
          <a:prstGeom prst="rect">
            <a:avLst/>
          </a:prstGeom>
          <a:noFill/>
        </p:spPr>
        <p:txBody>
          <a:bodyPr wrap="square" rtlCol="0">
            <a:spAutoFit/>
          </a:bodyPr>
          <a:lstStyle/>
          <a:p>
            <a:pPr algn="ctr" fontAlgn="base"/>
            <a:r>
              <a:rPr lang="tr-TR" sz="4800" dirty="0" smtClean="0">
                <a:solidFill>
                  <a:srgbClr val="FF0000"/>
                </a:solidFill>
              </a:rPr>
              <a:t>Katılım ve  Katkılarınız</a:t>
            </a:r>
          </a:p>
          <a:p>
            <a:pPr algn="ctr" fontAlgn="base"/>
            <a:r>
              <a:rPr lang="tr-TR" sz="4800" dirty="0" smtClean="0">
                <a:solidFill>
                  <a:srgbClr val="FF0000"/>
                </a:solidFill>
              </a:rPr>
              <a:t> İçin Teşekkür Ederim.</a:t>
            </a:r>
          </a:p>
          <a:p>
            <a:pPr algn="ctr" fontAlgn="base"/>
            <a:r>
              <a:rPr lang="tr-TR" sz="4800" dirty="0" smtClean="0">
                <a:solidFill>
                  <a:srgbClr val="FF0000"/>
                </a:solidFill>
              </a:rPr>
              <a:t>                   Sami AYDIN</a:t>
            </a:r>
            <a:endParaRPr lang="tr-TR" sz="4800" dirty="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Ana Sınıfı, Ana Okulu, Uygulama Sınıfı Okula Başlama Kriteri</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5</a:t>
            </a:fld>
            <a:endParaRPr lang="tr-TR"/>
          </a:p>
        </p:txBody>
      </p:sp>
      <p:sp>
        <p:nvSpPr>
          <p:cNvPr id="9" name="8 Metin kutusu"/>
          <p:cNvSpPr txBox="1"/>
          <p:nvPr/>
        </p:nvSpPr>
        <p:spPr>
          <a:xfrm>
            <a:off x="285720" y="1643050"/>
            <a:ext cx="8424000" cy="5416868"/>
          </a:xfrm>
          <a:prstGeom prst="rect">
            <a:avLst/>
          </a:prstGeom>
          <a:noFill/>
        </p:spPr>
        <p:txBody>
          <a:bodyPr wrap="square" rtlCol="0">
            <a:spAutoFit/>
          </a:bodyPr>
          <a:lstStyle/>
          <a:p>
            <a:pPr algn="just"/>
            <a:r>
              <a:rPr lang="tr-TR" sz="2800" dirty="0" smtClean="0">
                <a:solidFill>
                  <a:srgbClr val="FF0000"/>
                </a:solidFill>
              </a:rPr>
              <a:t>      </a:t>
            </a:r>
            <a:r>
              <a:rPr lang="tr-TR" sz="2800" b="1" dirty="0" smtClean="0">
                <a:solidFill>
                  <a:srgbClr val="00B050"/>
                </a:solidFill>
              </a:rPr>
              <a:t>Yeni yönetmelikte; </a:t>
            </a:r>
            <a:r>
              <a:rPr lang="tr-TR" sz="2800" u="sng" dirty="0" smtClean="0">
                <a:solidFill>
                  <a:srgbClr val="00B050"/>
                </a:solidFill>
              </a:rPr>
              <a:t>Anaokulu, ana sınıfı ve uygulama sınıflarına;</a:t>
            </a:r>
            <a:r>
              <a:rPr lang="tr-TR" sz="2800" dirty="0" smtClean="0">
                <a:solidFill>
                  <a:srgbClr val="00B050"/>
                </a:solidFill>
              </a:rPr>
              <a:t> kayıtların yapıldığı yılın </a:t>
            </a:r>
            <a:r>
              <a:rPr lang="tr-TR" sz="2800" b="1" dirty="0" smtClean="0">
                <a:solidFill>
                  <a:srgbClr val="00B050"/>
                </a:solidFill>
              </a:rPr>
              <a:t>eylül ayı sonu </a:t>
            </a:r>
            <a:r>
              <a:rPr lang="tr-TR" sz="2800" dirty="0" smtClean="0">
                <a:solidFill>
                  <a:srgbClr val="00B050"/>
                </a:solidFill>
              </a:rPr>
              <a:t>itibarıyla </a:t>
            </a:r>
            <a:r>
              <a:rPr lang="tr-TR" sz="2800" b="1" u="sng" dirty="0" smtClean="0">
                <a:solidFill>
                  <a:srgbClr val="00B050"/>
                </a:solidFill>
              </a:rPr>
              <a:t>57-68 aylık</a:t>
            </a:r>
            <a:r>
              <a:rPr lang="tr-TR" sz="2800" dirty="0" smtClean="0">
                <a:solidFill>
                  <a:srgbClr val="00B050"/>
                </a:solidFill>
              </a:rPr>
              <a:t> çocukların kaydı yapılacak. </a:t>
            </a:r>
            <a:endParaRPr lang="tr-TR" dirty="0" smtClean="0">
              <a:solidFill>
                <a:srgbClr val="00B050"/>
              </a:solidFill>
            </a:endParaRPr>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Teneffüs Süreleri ile İlgili Değişiklik</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6</a:t>
            </a:fld>
            <a:endParaRPr lang="tr-TR"/>
          </a:p>
        </p:txBody>
      </p:sp>
      <p:sp>
        <p:nvSpPr>
          <p:cNvPr id="9" name="8 Metin kutusu"/>
          <p:cNvSpPr txBox="1"/>
          <p:nvPr/>
        </p:nvSpPr>
        <p:spPr>
          <a:xfrm>
            <a:off x="285720" y="1643050"/>
            <a:ext cx="8424000" cy="1815882"/>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Bir ders saatinin 40 dakika olduğu ve okul yönetimlerinin teneffüsler için en az 10 dakika ayırması gerekirdi.</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Teneffüs Süreleri ile İlgili Değişiklik</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7</a:t>
            </a:fld>
            <a:endParaRPr lang="tr-TR"/>
          </a:p>
        </p:txBody>
      </p:sp>
      <p:sp>
        <p:nvSpPr>
          <p:cNvPr id="9" name="8 Metin kutusu"/>
          <p:cNvSpPr txBox="1"/>
          <p:nvPr/>
        </p:nvSpPr>
        <p:spPr>
          <a:xfrm>
            <a:off x="285720" y="1571612"/>
            <a:ext cx="8424000" cy="2677656"/>
          </a:xfrm>
          <a:prstGeom prst="rect">
            <a:avLst/>
          </a:prstGeom>
          <a:noFill/>
        </p:spPr>
        <p:txBody>
          <a:bodyPr wrap="square" rtlCol="0">
            <a:spAutoFit/>
          </a:bodyPr>
          <a:lstStyle/>
          <a:p>
            <a:pPr algn="just"/>
            <a:r>
              <a:rPr lang="tr-TR" sz="2800" b="1" dirty="0" smtClean="0">
                <a:solidFill>
                  <a:srgbClr val="00B050"/>
                </a:solidFill>
              </a:rPr>
              <a:t>      Yeni yönetmelikte; </a:t>
            </a:r>
            <a:r>
              <a:rPr lang="tr-TR" sz="2800" dirty="0" smtClean="0">
                <a:solidFill>
                  <a:srgbClr val="00B050"/>
                </a:solidFill>
              </a:rPr>
              <a:t>ders saatinin 40 dakika olduğu ve Okul yönetimince teneffüsler için </a:t>
            </a:r>
            <a:r>
              <a:rPr lang="tr-TR" sz="2800" b="1" u="sng" dirty="0" smtClean="0">
                <a:solidFill>
                  <a:srgbClr val="00B050"/>
                </a:solidFill>
              </a:rPr>
              <a:t>normal eğitim yapılan okullarda en az 15 dakika,</a:t>
            </a:r>
            <a:r>
              <a:rPr lang="tr-TR" sz="2800" dirty="0" smtClean="0">
                <a:solidFill>
                  <a:srgbClr val="00B050"/>
                </a:solidFill>
              </a:rPr>
              <a:t> ikili eğitim yapılan okullarda ise an az 10 dakika süre ayrılacağı belirtilmiştir.</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İftihar Belgesi ile İlgili Düzenleme</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8</a:t>
            </a:fld>
            <a:endParaRPr lang="tr-TR"/>
          </a:p>
        </p:txBody>
      </p:sp>
      <p:sp>
        <p:nvSpPr>
          <p:cNvPr id="9" name="8 Metin kutusu"/>
          <p:cNvSpPr txBox="1"/>
          <p:nvPr/>
        </p:nvSpPr>
        <p:spPr>
          <a:xfrm>
            <a:off x="285720" y="1571612"/>
            <a:ext cx="8424000" cy="3539430"/>
          </a:xfrm>
          <a:prstGeom prst="rect">
            <a:avLst/>
          </a:prstGeom>
          <a:noFill/>
        </p:spPr>
        <p:txBody>
          <a:bodyPr wrap="square" rtlCol="0">
            <a:spAutoFit/>
          </a:bodyPr>
          <a:lstStyle/>
          <a:p>
            <a:pPr algn="just"/>
            <a:r>
              <a:rPr lang="tr-TR" sz="2800" dirty="0" smtClean="0"/>
              <a:t>    </a:t>
            </a:r>
            <a:r>
              <a:rPr lang="tr-TR" sz="2800" dirty="0" smtClean="0">
                <a:solidFill>
                  <a:srgbClr val="FF0000"/>
                </a:solidFill>
              </a:rPr>
              <a:t>Eski yönetmelikte; Çeşitli sosyal, kültürel ve sanatsal etkinliklerde üstün başarı gösteren öğrenciler </a:t>
            </a:r>
            <a:r>
              <a:rPr lang="tr-TR" sz="2800" b="1" u="sng" dirty="0" smtClean="0">
                <a:solidFill>
                  <a:srgbClr val="FF0000"/>
                </a:solidFill>
              </a:rPr>
              <a:t>“İftihar Belgesi”</a:t>
            </a:r>
            <a:r>
              <a:rPr lang="tr-TR" sz="2800" dirty="0" smtClean="0">
                <a:solidFill>
                  <a:srgbClr val="FF0000"/>
                </a:solidFill>
              </a:rPr>
              <a:t> EK-8 ile ödüllendirilir. </a:t>
            </a:r>
            <a:r>
              <a:rPr lang="tr-TR" sz="2800" b="1" u="sng" dirty="0" smtClean="0">
                <a:solidFill>
                  <a:srgbClr val="FF0000"/>
                </a:solidFill>
              </a:rPr>
              <a:t>İftihar Belgesi,</a:t>
            </a:r>
            <a:r>
              <a:rPr lang="tr-TR" sz="2800" dirty="0" smtClean="0">
                <a:solidFill>
                  <a:srgbClr val="FF0000"/>
                </a:solidFill>
              </a:rPr>
              <a:t> ilkokullarda sınıf öğretmeninin teklifi ve okul yönetiminin kararı doğrultusunda, ortaokul ve imam-hatip ortaokullarında ise öğrenci davranışlarını değerlendirme kurulunca verilir.</a:t>
            </a:r>
            <a:endParaRPr lang="tr-TR" dirty="0" smtClean="0">
              <a:solidFill>
                <a:srgbClr val="FF0000"/>
              </a:solidFill>
            </a:endParaRP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428605"/>
            <a:ext cx="8501122" cy="674030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smtClean="0">
                <a:ln/>
              </a:rPr>
              <a:t>İftihar Belgesi ile İlgili Düzenleme</a:t>
            </a: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a:p>
            <a:pPr algn="ctr"/>
            <a:endParaRPr lang="tr-TR" sz="3600" b="1" dirty="0" smtClean="0">
              <a:ln/>
              <a:solidFill>
                <a:srgbClr val="FF0000"/>
              </a:solidFill>
            </a:endParaRPr>
          </a:p>
        </p:txBody>
      </p:sp>
      <p:sp>
        <p:nvSpPr>
          <p:cNvPr id="6" name="5 Slayt Numarası Yer Tutucusu"/>
          <p:cNvSpPr>
            <a:spLocks noGrp="1"/>
          </p:cNvSpPr>
          <p:nvPr>
            <p:ph type="sldNum" sz="quarter" idx="12"/>
          </p:nvPr>
        </p:nvSpPr>
        <p:spPr/>
        <p:txBody>
          <a:bodyPr/>
          <a:lstStyle/>
          <a:p>
            <a:fld id="{B1DEFA8C-F947-479F-BE07-76B6B3F80BF1}" type="slidenum">
              <a:rPr lang="tr-TR" smtClean="0"/>
              <a:pPr/>
              <a:t>9</a:t>
            </a:fld>
            <a:endParaRPr lang="tr-TR"/>
          </a:p>
        </p:txBody>
      </p:sp>
      <p:sp>
        <p:nvSpPr>
          <p:cNvPr id="9" name="8 Metin kutusu"/>
          <p:cNvSpPr txBox="1"/>
          <p:nvPr/>
        </p:nvSpPr>
        <p:spPr>
          <a:xfrm>
            <a:off x="285720" y="1571612"/>
            <a:ext cx="8424000" cy="4832092"/>
          </a:xfrm>
          <a:prstGeom prst="rect">
            <a:avLst/>
          </a:prstGeom>
          <a:noFill/>
        </p:spPr>
        <p:txBody>
          <a:bodyPr wrap="square" rtlCol="0">
            <a:spAutoFit/>
          </a:bodyPr>
          <a:lstStyle/>
          <a:p>
            <a:pPr algn="just"/>
            <a:r>
              <a:rPr lang="tr-TR" sz="2800" dirty="0" smtClean="0">
                <a:solidFill>
                  <a:srgbClr val="00B050"/>
                </a:solidFill>
              </a:rPr>
              <a:t>      Sosyal etkinlikler kapsamında üstün başarı gösteren öğrenciler 8.6.2017 tarihli ve 30090 sayılı Resmî Gazete’de yayımlanan Millî Eğitim Bakanlığı Eğitim Kurumları Sosyal Etkinlikler Yönetmeliğinin ilgili hükümlerine göre değerlendirilir. Teşekkür ve Takdir Belgesiyle ödüllendirilenlerin belgeleri, sınıf veya şube rehber öğretmeni tarafından karne ile birlikte öğrencilere verilir denilerek; </a:t>
            </a:r>
            <a:r>
              <a:rPr lang="tr-TR" sz="2800" b="1" dirty="0" smtClean="0">
                <a:solidFill>
                  <a:srgbClr val="00B050"/>
                </a:solidFill>
              </a:rPr>
              <a:t>İftihar belgesi</a:t>
            </a:r>
            <a:r>
              <a:rPr lang="tr-TR" sz="2800" dirty="0" smtClean="0">
                <a:solidFill>
                  <a:srgbClr val="00B050"/>
                </a:solidFill>
              </a:rPr>
              <a:t> adına </a:t>
            </a:r>
            <a:r>
              <a:rPr lang="tr-TR" sz="2800" b="1" u="sng" dirty="0" smtClean="0">
                <a:solidFill>
                  <a:srgbClr val="00B050"/>
                </a:solidFill>
              </a:rPr>
              <a:t>yer vermemiştir. </a:t>
            </a:r>
            <a:endParaRPr lang="tr-TR" dirty="0" smtClean="0">
              <a:solidFill>
                <a:srgbClr val="00B050"/>
              </a:solidFill>
            </a:endParaRPr>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410</TotalTime>
  <Words>1022</Words>
  <PresentationFormat>Ekran Gösterisi (4:3)</PresentationFormat>
  <Paragraphs>593</Paragraphs>
  <Slides>45</Slides>
  <Notes>45</Notes>
  <HiddenSlides>0</HiddenSlides>
  <MMClips>0</MMClips>
  <ScaleCrop>false</ScaleCrop>
  <HeadingPairs>
    <vt:vector size="4" baseType="variant">
      <vt:variant>
        <vt:lpstr>Tema</vt:lpstr>
      </vt:variant>
      <vt:variant>
        <vt:i4>1</vt:i4>
      </vt:variant>
      <vt:variant>
        <vt:lpstr>Slayt Başlıkları</vt:lpstr>
      </vt:variant>
      <vt:variant>
        <vt:i4>45</vt:i4>
      </vt:variant>
    </vt:vector>
  </HeadingPairs>
  <TitlesOfParts>
    <vt:vector size="46" baseType="lpstr">
      <vt:lpstr>Görünüş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2015-11-13T11:42:25Z</dcterms:created>
  <dcterms:modified xsi:type="dcterms:W3CDTF">2019-09-04T11:13:06Z</dcterms:modified>
  <cp:category>https://www.sorubak.com</cp:category>
</cp:coreProperties>
</file>