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6" r:id="rId10"/>
    <p:sldId id="264" r:id="rId11"/>
    <p:sldId id="265" r:id="rId12"/>
    <p:sldId id="267" r:id="rId13"/>
    <p:sldId id="268" r:id="rId1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8" d="100"/>
          <a:sy n="118" d="100"/>
        </p:scale>
        <p:origin x="-1434" y="-2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C591EF-5172-4EEC-9CB7-8440B775A134}" type="datetimeFigureOut">
              <a:rPr lang="tr-TR" smtClean="0"/>
              <a:pPr/>
              <a:t>25/06/2019</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7C6D03-F49C-4A54-8F43-C4C0A1014EDD}" type="slidenum">
              <a:rPr lang="tr-TR" smtClean="0"/>
              <a:pPr/>
              <a:t>‹#›</a:t>
            </a:fld>
            <a:endParaRPr lang="tr-TR"/>
          </a:p>
        </p:txBody>
      </p:sp>
    </p:spTree>
    <p:extLst>
      <p:ext uri="{BB962C8B-B14F-4D97-AF65-F5344CB8AC3E}">
        <p14:creationId xmlns:p14="http://schemas.microsoft.com/office/powerpoint/2010/main" xmlns="" val="3167401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507C6D03-F49C-4A54-8F43-C4C0A1014EDD}" type="slidenum">
              <a:rPr lang="tr-TR" smtClean="0"/>
              <a:pPr/>
              <a:t>13</a:t>
            </a:fld>
            <a:endParaRPr lang="tr-TR"/>
          </a:p>
        </p:txBody>
      </p:sp>
    </p:spTree>
    <p:extLst>
      <p:ext uri="{BB962C8B-B14F-4D97-AF65-F5344CB8AC3E}">
        <p14:creationId xmlns:p14="http://schemas.microsoft.com/office/powerpoint/2010/main" xmlns="" val="157705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2944894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20094248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2739935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1931475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5841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5338765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2873762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3006906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3721475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17569836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19BF4AD4-30C1-42AC-92A4-68DB3621685A}" type="datetimeFigureOut">
              <a:rPr lang="tr-TR" smtClean="0"/>
              <a:pPr/>
              <a:t>25/06/2019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14727662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BF4AD4-30C1-42AC-92A4-68DB3621685A}" type="datetimeFigureOut">
              <a:rPr lang="tr-TR" smtClean="0"/>
              <a:pPr/>
              <a:t>25/06/2019</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84F2F7-082B-4D02-9D0A-30EA290708CB}" type="slidenum">
              <a:rPr lang="tr-TR" smtClean="0"/>
              <a:pPr/>
              <a:t>‹#›</a:t>
            </a:fld>
            <a:endParaRPr lang="tr-TR"/>
          </a:p>
        </p:txBody>
      </p:sp>
    </p:spTree>
    <p:extLst>
      <p:ext uri="{BB962C8B-B14F-4D97-AF65-F5344CB8AC3E}">
        <p14:creationId xmlns:p14="http://schemas.microsoft.com/office/powerpoint/2010/main" xmlns="" val="7546369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449796" y="116632"/>
            <a:ext cx="8460432" cy="2716982"/>
          </a:xfrm>
        </p:spPr>
        <p:txBody>
          <a:bodyPr>
            <a:normAutofit/>
          </a:bodyPr>
          <a:lstStyle/>
          <a:p>
            <a:r>
              <a:rPr lang="tr-TR" sz="3200" b="1" dirty="0" smtClean="0">
                <a:solidFill>
                  <a:schemeClr val="accent3">
                    <a:lumMod val="75000"/>
                  </a:schemeClr>
                </a:solidFill>
                <a:latin typeface="Comic Sans MS" panose="030F0702030302020204" pitchFamily="66" charset="0"/>
              </a:rPr>
              <a:t>ÖĞRENCİLERİN SOSYAL VE KÜLTÜREL ETKİNLİKLERE YÖNLENDİRİLMESİNİN DERS BAŞARISINA ETKİSİ</a:t>
            </a:r>
            <a:r>
              <a:rPr lang="tr-TR" sz="3200" dirty="0"/>
              <a:t/>
            </a:r>
            <a:br>
              <a:rPr lang="tr-TR" sz="3200" dirty="0"/>
            </a:br>
            <a:endParaRPr lang="tr-TR" sz="3200" dirty="0"/>
          </a:p>
        </p:txBody>
      </p:sp>
      <p:pic>
        <p:nvPicPr>
          <p:cNvPr id="4" name="Picture 2" descr="satranç"/>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1600" y="1988840"/>
            <a:ext cx="7416824" cy="2808312"/>
          </a:xfrm>
          <a:prstGeom prst="rect">
            <a:avLst/>
          </a:prstGeom>
          <a:noFill/>
          <a:extLst>
            <a:ext uri="{909E8E84-426E-40DD-AFC4-6F175D3DCCD1}">
              <a14:hiddenFill xmlns:a14="http://schemas.microsoft.com/office/drawing/2010/main" xmlns="">
                <a:solidFill>
                  <a:srgbClr val="FFFFFF"/>
                </a:solidFill>
              </a14:hiddenFill>
            </a:ext>
          </a:extLst>
        </p:spPr>
      </p:pic>
      <p:sp>
        <p:nvSpPr>
          <p:cNvPr id="5" name="Metin kutusu 4"/>
          <p:cNvSpPr txBox="1"/>
          <p:nvPr/>
        </p:nvSpPr>
        <p:spPr>
          <a:xfrm>
            <a:off x="1691680" y="6093296"/>
            <a:ext cx="5976664" cy="646331"/>
          </a:xfrm>
          <a:prstGeom prst="rect">
            <a:avLst/>
          </a:prstGeom>
          <a:noFill/>
        </p:spPr>
        <p:txBody>
          <a:bodyPr wrap="square" rtlCol="0">
            <a:spAutoFit/>
          </a:bodyPr>
          <a:lstStyle/>
          <a:p>
            <a:pPr algn="ctr"/>
            <a:r>
              <a:rPr lang="tr-TR" b="1" dirty="0" smtClean="0">
                <a:latin typeface="Monotype Corsiva" panose="03010101010201010101" pitchFamily="66" charset="0"/>
              </a:rPr>
              <a:t>HAZIRLAYANLAR:</a:t>
            </a:r>
          </a:p>
          <a:p>
            <a:pPr algn="ctr"/>
            <a:r>
              <a:rPr lang="tr-TR" b="1" dirty="0" smtClean="0">
                <a:latin typeface="Monotype Corsiva" panose="03010101010201010101" pitchFamily="66" charset="0"/>
              </a:rPr>
              <a:t>KAMİL  ERGİN  &amp;  HAKKI  BÜYÜKÖZTÜRK</a:t>
            </a:r>
            <a:endParaRPr lang="tr-TR" b="1" dirty="0">
              <a:latin typeface="Monotype Corsiva" panose="03010101010201010101" pitchFamily="66" charset="0"/>
            </a:endParaRPr>
          </a:p>
        </p:txBody>
      </p:sp>
      <p:sp>
        <p:nvSpPr>
          <p:cNvPr id="6" name="Metin kutusu 5"/>
          <p:cNvSpPr txBox="1"/>
          <p:nvPr/>
        </p:nvSpPr>
        <p:spPr>
          <a:xfrm>
            <a:off x="179512" y="5229200"/>
            <a:ext cx="8712968" cy="646331"/>
          </a:xfrm>
          <a:prstGeom prst="rect">
            <a:avLst/>
          </a:prstGeom>
          <a:noFill/>
        </p:spPr>
        <p:txBody>
          <a:bodyPr wrap="square" rtlCol="0">
            <a:spAutoFit/>
          </a:bodyPr>
          <a:lstStyle/>
          <a:p>
            <a:pPr algn="ctr"/>
            <a:r>
              <a:rPr lang="tr-TR" b="1" dirty="0" smtClean="0">
                <a:solidFill>
                  <a:schemeClr val="accent5">
                    <a:lumMod val="75000"/>
                  </a:schemeClr>
                </a:solidFill>
                <a:latin typeface="Comic Sans MS" panose="030F0702030302020204" pitchFamily="66" charset="0"/>
              </a:rPr>
              <a:t>ERDEMLİ ATATÜRK İLKOKULU 2018-2019 EĞİTİM ÖĞRETİM YILI </a:t>
            </a:r>
          </a:p>
          <a:p>
            <a:pPr algn="ctr"/>
            <a:r>
              <a:rPr lang="tr-TR" b="1" dirty="0" smtClean="0">
                <a:solidFill>
                  <a:schemeClr val="accent5">
                    <a:lumMod val="75000"/>
                  </a:schemeClr>
                </a:solidFill>
                <a:latin typeface="Comic Sans MS" panose="030F0702030302020204" pitchFamily="66" charset="0"/>
              </a:rPr>
              <a:t>SENE SONU SEMİNER ÇALIŞMASI</a:t>
            </a:r>
            <a:endParaRPr lang="tr-TR" b="1" dirty="0">
              <a:solidFill>
                <a:schemeClr val="accent5">
                  <a:lumMod val="75000"/>
                </a:schemeClr>
              </a:solidFill>
              <a:latin typeface="Comic Sans MS" panose="030F0702030302020204" pitchFamily="66" charset="0"/>
            </a:endParaRPr>
          </a:p>
        </p:txBody>
      </p:sp>
    </p:spTree>
    <p:extLst>
      <p:ext uri="{BB962C8B-B14F-4D97-AF65-F5344CB8AC3E}">
        <p14:creationId xmlns:p14="http://schemas.microsoft.com/office/powerpoint/2010/main" xmlns="" val="4196631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498178"/>
          </a:xfrm>
        </p:spPr>
        <p:txBody>
          <a:bodyPr>
            <a:normAutofit fontScale="90000"/>
          </a:bodyPr>
          <a:lstStyle/>
          <a:p>
            <a:r>
              <a:rPr lang="tr-TR" b="1" dirty="0">
                <a:solidFill>
                  <a:schemeClr val="accent4">
                    <a:lumMod val="60000"/>
                    <a:lumOff val="40000"/>
                  </a:schemeClr>
                </a:solidFill>
              </a:rPr>
              <a:t>Sosyal Aktivitelerin Öğrenci Başarısı </a:t>
            </a:r>
            <a:r>
              <a:rPr lang="tr-TR" b="1" dirty="0" smtClean="0">
                <a:solidFill>
                  <a:schemeClr val="accent4">
                    <a:lumMod val="60000"/>
                    <a:lumOff val="40000"/>
                  </a:schemeClr>
                </a:solidFill>
              </a:rPr>
              <a:t>Üzerindeki</a:t>
            </a:r>
            <a:r>
              <a:rPr lang="tr-TR" dirty="0" smtClean="0">
                <a:solidFill>
                  <a:schemeClr val="accent4">
                    <a:lumMod val="60000"/>
                    <a:lumOff val="40000"/>
                  </a:schemeClr>
                </a:solidFill>
              </a:rPr>
              <a:t> </a:t>
            </a:r>
            <a:r>
              <a:rPr lang="tr-TR" b="1" dirty="0" smtClean="0">
                <a:solidFill>
                  <a:schemeClr val="accent4">
                    <a:lumMod val="60000"/>
                    <a:lumOff val="40000"/>
                  </a:schemeClr>
                </a:solidFill>
              </a:rPr>
              <a:t>Etkisi</a:t>
            </a:r>
            <a:r>
              <a:rPr lang="tr-TR" dirty="0"/>
              <a:t/>
            </a:r>
            <a:br>
              <a:rPr lang="tr-TR" dirty="0"/>
            </a:br>
            <a:endParaRPr lang="tr-TR" dirty="0"/>
          </a:p>
        </p:txBody>
      </p:sp>
      <p:sp>
        <p:nvSpPr>
          <p:cNvPr id="3" name="İçerik Yer Tutucusu 2"/>
          <p:cNvSpPr>
            <a:spLocks noGrp="1"/>
          </p:cNvSpPr>
          <p:nvPr>
            <p:ph idx="1"/>
          </p:nvPr>
        </p:nvSpPr>
        <p:spPr/>
        <p:txBody>
          <a:bodyPr/>
          <a:lstStyle/>
          <a:p>
            <a:pPr marL="0" indent="0">
              <a:buNone/>
            </a:pPr>
            <a:r>
              <a:rPr lang="tr-TR" dirty="0" smtClean="0"/>
              <a:t>1-</a:t>
            </a:r>
            <a:r>
              <a:rPr lang="tr-TR" i="1" dirty="0"/>
              <a:t> Okul başarısına etki eden faktörler</a:t>
            </a:r>
            <a:r>
              <a:rPr lang="tr-TR" dirty="0"/>
              <a:t> arasındaki en olumlusu sosyal aktivitelerdir. </a:t>
            </a:r>
            <a:endParaRPr lang="tr-TR" dirty="0" smtClean="0"/>
          </a:p>
          <a:p>
            <a:pPr marL="0" indent="0">
              <a:buNone/>
            </a:pPr>
            <a:endParaRPr lang="tr-TR" dirty="0"/>
          </a:p>
          <a:p>
            <a:pPr marL="0" indent="0">
              <a:buNone/>
            </a:pPr>
            <a:r>
              <a:rPr lang="tr-TR" dirty="0" smtClean="0"/>
              <a:t>2- </a:t>
            </a:r>
            <a:r>
              <a:rPr lang="tr-TR" dirty="0"/>
              <a:t>Sosyallik her bireyin ihtiyaç duyduğu yaşama sevincini arttıran ve motivasyonunu yükselten ihtiyaçlardır.</a:t>
            </a:r>
          </a:p>
        </p:txBody>
      </p:sp>
    </p:spTree>
    <p:extLst>
      <p:ext uri="{BB962C8B-B14F-4D97-AF65-F5344CB8AC3E}">
        <p14:creationId xmlns:p14="http://schemas.microsoft.com/office/powerpoint/2010/main" xmlns="" val="38204528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dirty="0" smtClean="0">
                <a:solidFill>
                  <a:schemeClr val="accent4">
                    <a:lumMod val="60000"/>
                    <a:lumOff val="40000"/>
                  </a:schemeClr>
                </a:solidFill>
              </a:rPr>
              <a:t>Sosyal Aktivitelerin Öğrenci Başarısı Üzerindeki</a:t>
            </a:r>
            <a:r>
              <a:rPr lang="tr-TR" dirty="0" smtClean="0">
                <a:solidFill>
                  <a:schemeClr val="accent4">
                    <a:lumMod val="60000"/>
                    <a:lumOff val="40000"/>
                  </a:schemeClr>
                </a:solidFill>
              </a:rPr>
              <a:t> </a:t>
            </a:r>
            <a:r>
              <a:rPr lang="tr-TR" b="1" dirty="0" smtClean="0">
                <a:solidFill>
                  <a:schemeClr val="accent4">
                    <a:lumMod val="60000"/>
                    <a:lumOff val="40000"/>
                  </a:schemeClr>
                </a:solidFill>
              </a:rPr>
              <a:t>Etkisi</a:t>
            </a:r>
            <a:endParaRPr lang="tr-TR" dirty="0">
              <a:solidFill>
                <a:schemeClr val="accent4">
                  <a:lumMod val="60000"/>
                  <a:lumOff val="40000"/>
                </a:schemeClr>
              </a:solidFill>
            </a:endParaRPr>
          </a:p>
        </p:txBody>
      </p:sp>
      <p:sp>
        <p:nvSpPr>
          <p:cNvPr id="3" name="İçerik Yer Tutucusu 2"/>
          <p:cNvSpPr>
            <a:spLocks noGrp="1"/>
          </p:cNvSpPr>
          <p:nvPr>
            <p:ph idx="1"/>
          </p:nvPr>
        </p:nvSpPr>
        <p:spPr/>
        <p:txBody>
          <a:bodyPr/>
          <a:lstStyle/>
          <a:p>
            <a:pPr marL="0" indent="0">
              <a:buNone/>
            </a:pPr>
            <a:r>
              <a:rPr lang="tr-TR" dirty="0" smtClean="0"/>
              <a:t>3- </a:t>
            </a:r>
            <a:r>
              <a:rPr lang="tr-TR" b="1" i="1" dirty="0"/>
              <a:t>Sosyal aktiviteler</a:t>
            </a:r>
            <a:r>
              <a:rPr lang="tr-TR" dirty="0"/>
              <a:t> sayesinde öğrenciler; ders ve sınav maratonundan bir süreliğine de olsa uzaklaşarak kendilerini iyi hissedecektir.</a:t>
            </a:r>
          </a:p>
        </p:txBody>
      </p:sp>
      <p:pic>
        <p:nvPicPr>
          <p:cNvPr id="4" name="Picture 6" descr="Minikcevherler anaokulu kreş gündüz bakımevinde zeka ve akıl oyunları"/>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3645024"/>
            <a:ext cx="7128792" cy="2376264"/>
          </a:xfrm>
          <a:prstGeom prst="rect">
            <a:avLst/>
          </a:prstGeom>
          <a:noFill/>
          <a:extLst/>
        </p:spPr>
      </p:pic>
    </p:spTree>
    <p:extLst>
      <p:ext uri="{BB962C8B-B14F-4D97-AF65-F5344CB8AC3E}">
        <p14:creationId xmlns:p14="http://schemas.microsoft.com/office/powerpoint/2010/main" xmlns="" val="29978293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332657"/>
            <a:ext cx="8507288" cy="3456384"/>
          </a:xfrm>
        </p:spPr>
        <p:txBody>
          <a:bodyPr/>
          <a:lstStyle/>
          <a:p>
            <a:pPr marL="0" indent="0">
              <a:buNone/>
            </a:pPr>
            <a:r>
              <a:rPr lang="tr-TR" dirty="0" smtClean="0"/>
              <a:t>4-</a:t>
            </a:r>
            <a:r>
              <a:rPr lang="tr-TR" dirty="0"/>
              <a:t> Sosyal aktivitelerin zaman kaybı olarak görülmesi son derece yanlıştır. Her bir bireyin insanlarla iletişim içerisinde olması hayattan zevk aldığı şeylere zaman ayırması gerekmektedir. Aksi taktirde sınava hazırlanan bir robottan farkınız kalmaz. </a:t>
            </a:r>
          </a:p>
        </p:txBody>
      </p:sp>
      <p:sp>
        <p:nvSpPr>
          <p:cNvPr id="4" name="Dikdörtgen 3"/>
          <p:cNvSpPr/>
          <p:nvPr/>
        </p:nvSpPr>
        <p:spPr>
          <a:xfrm>
            <a:off x="1475656" y="3573016"/>
            <a:ext cx="5976664" cy="3024336"/>
          </a:xfrm>
          <a:prstGeom prst="rect">
            <a:avLst/>
          </a:prstGeom>
          <a:blipFill dpi="0" rotWithShape="1">
            <a:blip r:embed="rId2" cstate="print">
              <a:extLs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1787162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755576" y="1988840"/>
            <a:ext cx="7424148" cy="144655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tr-TR" sz="88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TEŞEKKÜRLER…</a:t>
            </a:r>
            <a:endParaRPr lang="tr-TR" sz="88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extLst>
      <p:ext uri="{BB962C8B-B14F-4D97-AF65-F5344CB8AC3E}">
        <p14:creationId xmlns:p14="http://schemas.microsoft.com/office/powerpoint/2010/main" xmlns="" val="3226450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b="1" i="1" u="sng" dirty="0" smtClean="0">
                <a:solidFill>
                  <a:schemeClr val="accent3">
                    <a:lumMod val="75000"/>
                  </a:schemeClr>
                </a:solidFill>
              </a:rPr>
              <a:t>Sosyal Etkinliklerin Amacı</a:t>
            </a:r>
            <a:endParaRPr lang="tr-TR" dirty="0">
              <a:solidFill>
                <a:schemeClr val="accent3">
                  <a:lumMod val="75000"/>
                </a:schemeClr>
              </a:solidFill>
            </a:endParaRPr>
          </a:p>
        </p:txBody>
      </p:sp>
      <p:sp>
        <p:nvSpPr>
          <p:cNvPr id="3" name="İçerik Yer Tutucusu 2"/>
          <p:cNvSpPr>
            <a:spLocks noGrp="1"/>
          </p:cNvSpPr>
          <p:nvPr>
            <p:ph idx="1"/>
          </p:nvPr>
        </p:nvSpPr>
        <p:spPr/>
        <p:txBody>
          <a:bodyPr/>
          <a:lstStyle/>
          <a:p>
            <a:r>
              <a:rPr lang="tr-TR" dirty="0" smtClean="0"/>
              <a:t>Sosyal </a:t>
            </a:r>
            <a:r>
              <a:rPr lang="tr-TR" dirty="0"/>
              <a:t>etkinliklerin amacı, Türk Millî Eğitiminin genel amaç ve temel ilkelerine uygun olarak; öğrencilerin Atatürk İlke ve İnkılâplarına, Anayasanın başlangıcında ifadesini bulan Atatürk milliyetçiliğine bağlı yurttaşlar olarak yetişmelerine, yeteneklerini geliştirerek gerekli donanımı kazanmalarına katkıda bulunmaktır. </a:t>
            </a:r>
          </a:p>
          <a:p>
            <a:endParaRPr lang="tr-TR" dirty="0"/>
          </a:p>
        </p:txBody>
      </p:sp>
    </p:spTree>
    <p:extLst>
      <p:ext uri="{BB962C8B-B14F-4D97-AF65-F5344CB8AC3E}">
        <p14:creationId xmlns:p14="http://schemas.microsoft.com/office/powerpoint/2010/main" xmlns="" val="150270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b="1" i="1" u="sng" dirty="0" smtClean="0">
                <a:solidFill>
                  <a:schemeClr val="accent3">
                    <a:lumMod val="75000"/>
                  </a:schemeClr>
                </a:solidFill>
              </a:rPr>
              <a:t>Sosyal Etkinliklerin Amacı</a:t>
            </a:r>
            <a:endParaRPr lang="tr-TR" dirty="0">
              <a:solidFill>
                <a:schemeClr val="accent3">
                  <a:lumMod val="75000"/>
                </a:schemeClr>
              </a:solidFill>
            </a:endParaRPr>
          </a:p>
        </p:txBody>
      </p:sp>
      <p:sp>
        <p:nvSpPr>
          <p:cNvPr id="3" name="İçerik Yer Tutucusu 2"/>
          <p:cNvSpPr>
            <a:spLocks noGrp="1"/>
          </p:cNvSpPr>
          <p:nvPr>
            <p:ph idx="1"/>
          </p:nvPr>
        </p:nvSpPr>
        <p:spPr/>
        <p:txBody>
          <a:bodyPr/>
          <a:lstStyle/>
          <a:p>
            <a:r>
              <a:rPr lang="tr-TR" dirty="0"/>
              <a:t>Bu amaçla öğrencilere; </a:t>
            </a:r>
          </a:p>
          <a:p>
            <a:pPr marL="0" lvl="0" indent="0">
              <a:buNone/>
            </a:pPr>
            <a:r>
              <a:rPr lang="tr-TR" b="1" dirty="0" smtClean="0"/>
              <a:t>a) </a:t>
            </a:r>
            <a:r>
              <a:rPr lang="tr-TR" dirty="0" smtClean="0"/>
              <a:t>İnsan </a:t>
            </a:r>
            <a:r>
              <a:rPr lang="tr-TR" dirty="0"/>
              <a:t>haklarına ve demokrasi ilkelerine saygı duyabilme</a:t>
            </a:r>
            <a:r>
              <a:rPr lang="tr-TR" dirty="0" smtClean="0"/>
              <a:t>,</a:t>
            </a:r>
            <a:endParaRPr lang="tr-TR" dirty="0"/>
          </a:p>
          <a:p>
            <a:pPr marL="0" lvl="0" indent="0">
              <a:buNone/>
            </a:pPr>
            <a:r>
              <a:rPr lang="tr-TR" b="1" dirty="0" smtClean="0"/>
              <a:t>b</a:t>
            </a:r>
            <a:r>
              <a:rPr lang="tr-TR" b="1" dirty="0"/>
              <a:t>) </a:t>
            </a:r>
            <a:r>
              <a:rPr lang="tr-TR" dirty="0"/>
              <a:t>Kendini tanıyabilme, bireysel hedeflerini belirleyebilme, yeteneklerini geliştirebilme, bunları kendisinin ve toplumun yararına kullanabilme, </a:t>
            </a:r>
          </a:p>
          <a:p>
            <a:endParaRPr lang="tr-TR" dirty="0"/>
          </a:p>
        </p:txBody>
      </p:sp>
    </p:spTree>
    <p:extLst>
      <p:ext uri="{BB962C8B-B14F-4D97-AF65-F5344CB8AC3E}">
        <p14:creationId xmlns:p14="http://schemas.microsoft.com/office/powerpoint/2010/main" xmlns="" val="651975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a:t>c) Çevreyi koruma bilinciyle hareket edebilme,</a:t>
            </a:r>
          </a:p>
          <a:p>
            <a:pPr marL="0" indent="0">
              <a:buNone/>
            </a:pPr>
            <a:endParaRPr lang="tr-TR" dirty="0"/>
          </a:p>
          <a:p>
            <a:pPr marL="0" indent="0">
              <a:buNone/>
            </a:pPr>
            <a:r>
              <a:rPr lang="tr-TR" dirty="0"/>
              <a:t>d) Kendine ve çevresindekilere güven duyabilme</a:t>
            </a:r>
            <a:r>
              <a:rPr lang="tr-TR" dirty="0" smtClean="0"/>
              <a:t>,</a:t>
            </a:r>
          </a:p>
          <a:p>
            <a:pPr marL="0" indent="0">
              <a:buNone/>
            </a:pPr>
            <a:r>
              <a:rPr lang="tr-TR" dirty="0" smtClean="0"/>
              <a:t> </a:t>
            </a:r>
            <a:endParaRPr lang="tr-TR" dirty="0"/>
          </a:p>
          <a:p>
            <a:pPr marL="0" indent="0">
              <a:buNone/>
            </a:pPr>
            <a:r>
              <a:rPr lang="tr-TR" dirty="0"/>
              <a:t>e) Planlı çalışma alışkanlığı edinebilme, serbest zamanlarını etkin ve verimli değerlendirebilme</a:t>
            </a:r>
          </a:p>
          <a:p>
            <a:pPr marL="0" indent="0">
              <a:buNone/>
            </a:pPr>
            <a:endParaRPr lang="tr-TR" dirty="0"/>
          </a:p>
        </p:txBody>
      </p:sp>
    </p:spTree>
    <p:extLst>
      <p:ext uri="{BB962C8B-B14F-4D97-AF65-F5344CB8AC3E}">
        <p14:creationId xmlns:p14="http://schemas.microsoft.com/office/powerpoint/2010/main" xmlns="" val="3543141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a:t>f) Girişimci olabilme ve bunu başarı ile sürdürebilme, yeni durum ve ortamlara uyabilme, </a:t>
            </a:r>
          </a:p>
          <a:p>
            <a:pPr marL="0" indent="0">
              <a:buNone/>
            </a:pPr>
            <a:r>
              <a:rPr lang="tr-TR" dirty="0"/>
              <a:t> </a:t>
            </a:r>
          </a:p>
          <a:p>
            <a:pPr marL="0" indent="0">
              <a:buNone/>
            </a:pPr>
            <a:r>
              <a:rPr lang="tr-TR" dirty="0"/>
              <a:t>g) Savurganlığı önleme ve tutumlu olabilme, </a:t>
            </a:r>
          </a:p>
          <a:p>
            <a:pPr marL="0" indent="0">
              <a:buNone/>
            </a:pPr>
            <a:endParaRPr lang="tr-TR" dirty="0"/>
          </a:p>
        </p:txBody>
      </p:sp>
    </p:spTree>
    <p:extLst>
      <p:ext uri="{BB962C8B-B14F-4D97-AF65-F5344CB8AC3E}">
        <p14:creationId xmlns:p14="http://schemas.microsoft.com/office/powerpoint/2010/main" xmlns="" val="2111421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a:t>h) Bireysel farklılıklara saygılı olabilme; farklı görüş, düşünce, inanç, anlayış ve kültürel değerleri hoşgörü ile karşılayabilme,</a:t>
            </a:r>
          </a:p>
          <a:p>
            <a:pPr marL="0" indent="0">
              <a:buNone/>
            </a:pPr>
            <a:r>
              <a:rPr lang="tr-TR" dirty="0"/>
              <a:t> </a:t>
            </a:r>
          </a:p>
          <a:p>
            <a:pPr marL="0" indent="0">
              <a:buNone/>
            </a:pPr>
            <a:r>
              <a:rPr lang="tr-TR" dirty="0"/>
              <a:t>ı) Aldığı görevi istekle yapabilme, sorumluluk alabilme, </a:t>
            </a:r>
          </a:p>
          <a:p>
            <a:endParaRPr lang="tr-TR" dirty="0"/>
          </a:p>
        </p:txBody>
      </p:sp>
    </p:spTree>
    <p:extLst>
      <p:ext uri="{BB962C8B-B14F-4D97-AF65-F5344CB8AC3E}">
        <p14:creationId xmlns:p14="http://schemas.microsoft.com/office/powerpoint/2010/main" xmlns="" val="137768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buNone/>
            </a:pPr>
            <a:r>
              <a:rPr lang="tr-TR" dirty="0"/>
              <a:t>j) Bireysel olarak veya başkalarıyla iş birliği içinde çevresindeki toplumsal sorunlarla ilgilenebilme ve bunların çözümüne katkı sağlayacak nitelikte projeler geliştirebilme ve uygulayabilme, </a:t>
            </a:r>
          </a:p>
          <a:p>
            <a:pPr marL="0" indent="0">
              <a:buNone/>
            </a:pPr>
            <a:endParaRPr lang="tr-TR" dirty="0"/>
          </a:p>
          <a:p>
            <a:pPr marL="0" indent="0">
              <a:buNone/>
            </a:pPr>
            <a:r>
              <a:rPr lang="tr-TR" dirty="0"/>
              <a:t>k) Grupça yapılan görevleri tamamlamak için istekle çalışabilme ve gruba karşı sorumluluk duyabilme </a:t>
            </a:r>
          </a:p>
          <a:p>
            <a:pPr marL="0" indent="0">
              <a:buNone/>
            </a:pPr>
            <a:endParaRPr lang="tr-TR" dirty="0"/>
          </a:p>
        </p:txBody>
      </p:sp>
    </p:spTree>
    <p:extLst>
      <p:ext uri="{BB962C8B-B14F-4D97-AF65-F5344CB8AC3E}">
        <p14:creationId xmlns:p14="http://schemas.microsoft.com/office/powerpoint/2010/main" xmlns="" val="33665803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1" u="sng" dirty="0" smtClean="0">
                <a:solidFill>
                  <a:schemeClr val="accent3">
                    <a:lumMod val="75000"/>
                  </a:schemeClr>
                </a:solidFill>
              </a:rPr>
              <a:t>Yapılabilecek Sosyal Etkinlikler</a:t>
            </a:r>
            <a:endParaRPr lang="tr-TR" dirty="0">
              <a:solidFill>
                <a:schemeClr val="accent3">
                  <a:lumMod val="75000"/>
                </a:schemeClr>
              </a:solidFill>
            </a:endParaRPr>
          </a:p>
        </p:txBody>
      </p:sp>
      <p:sp>
        <p:nvSpPr>
          <p:cNvPr id="3" name="İçerik Yer Tutucusu 2"/>
          <p:cNvSpPr>
            <a:spLocks noGrp="1"/>
          </p:cNvSpPr>
          <p:nvPr>
            <p:ph idx="1"/>
          </p:nvPr>
        </p:nvSpPr>
        <p:spPr/>
        <p:txBody>
          <a:bodyPr/>
          <a:lstStyle/>
          <a:p>
            <a:pPr marL="0" indent="0">
              <a:buNone/>
            </a:pPr>
            <a:r>
              <a:rPr lang="tr-TR" dirty="0" smtClean="0">
                <a:solidFill>
                  <a:schemeClr val="accent2">
                    <a:lumMod val="75000"/>
                  </a:schemeClr>
                </a:solidFill>
              </a:rPr>
              <a:t>1- TURNUVALAR</a:t>
            </a:r>
          </a:p>
          <a:p>
            <a:pPr marL="0" indent="0">
              <a:buNone/>
            </a:pPr>
            <a:r>
              <a:rPr lang="tr-TR" dirty="0" smtClean="0">
                <a:solidFill>
                  <a:schemeClr val="accent2">
                    <a:lumMod val="75000"/>
                  </a:schemeClr>
                </a:solidFill>
              </a:rPr>
              <a:t>2- YIL SONU SERGİLERİ</a:t>
            </a:r>
          </a:p>
          <a:p>
            <a:pPr marL="0" indent="0">
              <a:buNone/>
            </a:pPr>
            <a:r>
              <a:rPr lang="tr-TR" dirty="0" smtClean="0">
                <a:solidFill>
                  <a:schemeClr val="accent2">
                    <a:lumMod val="75000"/>
                  </a:schemeClr>
                </a:solidFill>
              </a:rPr>
              <a:t>3-</a:t>
            </a:r>
            <a:r>
              <a:rPr lang="tr-TR" b="1" dirty="0">
                <a:solidFill>
                  <a:schemeClr val="accent2">
                    <a:lumMod val="75000"/>
                  </a:schemeClr>
                </a:solidFill>
              </a:rPr>
              <a:t> </a:t>
            </a:r>
            <a:r>
              <a:rPr lang="tr-TR" dirty="0">
                <a:solidFill>
                  <a:schemeClr val="accent2">
                    <a:lumMod val="75000"/>
                  </a:schemeClr>
                </a:solidFill>
              </a:rPr>
              <a:t>OKULUN AÇILIŞ, KAPANIŞ </a:t>
            </a:r>
            <a:r>
              <a:rPr lang="tr-TR" dirty="0" smtClean="0">
                <a:solidFill>
                  <a:schemeClr val="accent2">
                    <a:lumMod val="75000"/>
                  </a:schemeClr>
                </a:solidFill>
              </a:rPr>
              <a:t>TÖRENLERİ</a:t>
            </a:r>
          </a:p>
          <a:p>
            <a:pPr marL="0" indent="0">
              <a:buNone/>
            </a:pPr>
            <a:r>
              <a:rPr lang="tr-TR" dirty="0" smtClean="0">
                <a:solidFill>
                  <a:schemeClr val="accent2">
                    <a:lumMod val="75000"/>
                  </a:schemeClr>
                </a:solidFill>
              </a:rPr>
              <a:t>4- </a:t>
            </a:r>
            <a:r>
              <a:rPr lang="tr-TR" dirty="0">
                <a:solidFill>
                  <a:schemeClr val="accent2">
                    <a:lumMod val="75000"/>
                  </a:schemeClr>
                </a:solidFill>
              </a:rPr>
              <a:t>BELİRLİ GÜNLER VE </a:t>
            </a:r>
            <a:r>
              <a:rPr lang="tr-TR" dirty="0" smtClean="0">
                <a:solidFill>
                  <a:schemeClr val="accent2">
                    <a:lumMod val="75000"/>
                  </a:schemeClr>
                </a:solidFill>
              </a:rPr>
              <a:t>HAFTALAR</a:t>
            </a:r>
          </a:p>
          <a:p>
            <a:pPr marL="0" indent="0">
              <a:buNone/>
            </a:pPr>
            <a:r>
              <a:rPr lang="tr-TR" dirty="0" smtClean="0">
                <a:solidFill>
                  <a:schemeClr val="accent2">
                    <a:lumMod val="75000"/>
                  </a:schemeClr>
                </a:solidFill>
              </a:rPr>
              <a:t>5-</a:t>
            </a:r>
            <a:r>
              <a:rPr lang="tr-TR" dirty="0">
                <a:solidFill>
                  <a:schemeClr val="accent2">
                    <a:lumMod val="75000"/>
                  </a:schemeClr>
                </a:solidFill>
              </a:rPr>
              <a:t> ULUSAL </a:t>
            </a:r>
            <a:r>
              <a:rPr lang="tr-TR" dirty="0" smtClean="0">
                <a:solidFill>
                  <a:schemeClr val="accent2">
                    <a:lumMod val="75000"/>
                  </a:schemeClr>
                </a:solidFill>
              </a:rPr>
              <a:t>BAYRAMLAR</a:t>
            </a:r>
          </a:p>
          <a:p>
            <a:pPr marL="0" indent="0">
              <a:buNone/>
            </a:pPr>
            <a:r>
              <a:rPr lang="tr-TR" dirty="0" smtClean="0">
                <a:solidFill>
                  <a:schemeClr val="accent2">
                    <a:lumMod val="75000"/>
                  </a:schemeClr>
                </a:solidFill>
              </a:rPr>
              <a:t>6- SOSYAL KULÜPLER</a:t>
            </a:r>
            <a:endParaRPr lang="tr-TR" dirty="0">
              <a:solidFill>
                <a:schemeClr val="accent2">
                  <a:lumMod val="75000"/>
                </a:schemeClr>
              </a:solidFill>
            </a:endParaRPr>
          </a:p>
        </p:txBody>
      </p:sp>
    </p:spTree>
    <p:extLst>
      <p:ext uri="{BB962C8B-B14F-4D97-AF65-F5344CB8AC3E}">
        <p14:creationId xmlns:p14="http://schemas.microsoft.com/office/powerpoint/2010/main" xmlns="" val="8550199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solidFill>
                  <a:schemeClr val="accent5">
                    <a:lumMod val="75000"/>
                  </a:schemeClr>
                </a:solidFill>
              </a:rPr>
              <a:t>7-</a:t>
            </a:r>
            <a:r>
              <a:rPr lang="tr-TR" b="1" dirty="0">
                <a:solidFill>
                  <a:schemeClr val="accent5">
                    <a:lumMod val="75000"/>
                  </a:schemeClr>
                </a:solidFill>
              </a:rPr>
              <a:t> OKUL </a:t>
            </a:r>
            <a:r>
              <a:rPr lang="tr-TR" b="1" dirty="0" smtClean="0">
                <a:solidFill>
                  <a:schemeClr val="accent5">
                    <a:lumMod val="75000"/>
                  </a:schemeClr>
                </a:solidFill>
              </a:rPr>
              <a:t>DERGİSİ</a:t>
            </a:r>
          </a:p>
          <a:p>
            <a:pPr marL="0" indent="0">
              <a:buNone/>
            </a:pPr>
            <a:r>
              <a:rPr lang="tr-TR" b="1" dirty="0" smtClean="0">
                <a:solidFill>
                  <a:schemeClr val="accent5">
                    <a:lumMod val="75000"/>
                  </a:schemeClr>
                </a:solidFill>
              </a:rPr>
              <a:t>8-</a:t>
            </a:r>
            <a:r>
              <a:rPr lang="tr-TR" b="1" dirty="0">
                <a:solidFill>
                  <a:schemeClr val="accent5">
                    <a:lumMod val="75000"/>
                  </a:schemeClr>
                </a:solidFill>
              </a:rPr>
              <a:t> HALK OYUNLARI </a:t>
            </a:r>
            <a:r>
              <a:rPr lang="tr-TR" b="1" dirty="0" smtClean="0">
                <a:solidFill>
                  <a:schemeClr val="accent5">
                    <a:lumMod val="75000"/>
                  </a:schemeClr>
                </a:solidFill>
              </a:rPr>
              <a:t>EKİBİ</a:t>
            </a:r>
          </a:p>
          <a:p>
            <a:pPr marL="0" indent="0">
              <a:buNone/>
            </a:pPr>
            <a:r>
              <a:rPr lang="tr-TR" b="1" dirty="0" smtClean="0">
                <a:solidFill>
                  <a:schemeClr val="accent5">
                    <a:lumMod val="75000"/>
                  </a:schemeClr>
                </a:solidFill>
              </a:rPr>
              <a:t>9-</a:t>
            </a:r>
            <a:r>
              <a:rPr lang="tr-TR" b="1" dirty="0">
                <a:solidFill>
                  <a:schemeClr val="accent5">
                    <a:lumMod val="75000"/>
                  </a:schemeClr>
                </a:solidFill>
              </a:rPr>
              <a:t> MEZUNİYET </a:t>
            </a:r>
            <a:r>
              <a:rPr lang="tr-TR" b="1" dirty="0" smtClean="0">
                <a:solidFill>
                  <a:schemeClr val="accent5">
                    <a:lumMod val="75000"/>
                  </a:schemeClr>
                </a:solidFill>
              </a:rPr>
              <a:t>TÖRENİ</a:t>
            </a:r>
          </a:p>
          <a:p>
            <a:pPr marL="0" indent="0">
              <a:buNone/>
            </a:pPr>
            <a:r>
              <a:rPr lang="tr-TR" b="1" dirty="0" smtClean="0">
                <a:solidFill>
                  <a:schemeClr val="accent5">
                    <a:lumMod val="75000"/>
                  </a:schemeClr>
                </a:solidFill>
              </a:rPr>
              <a:t>10- </a:t>
            </a:r>
            <a:r>
              <a:rPr lang="tr-TR" b="1" dirty="0">
                <a:solidFill>
                  <a:schemeClr val="accent5">
                    <a:lumMod val="75000"/>
                  </a:schemeClr>
                </a:solidFill>
              </a:rPr>
              <a:t>BİLGİ </a:t>
            </a:r>
            <a:r>
              <a:rPr lang="tr-TR" b="1" dirty="0" smtClean="0">
                <a:solidFill>
                  <a:schemeClr val="accent5">
                    <a:lumMod val="75000"/>
                  </a:schemeClr>
                </a:solidFill>
              </a:rPr>
              <a:t>YARIŞMALARI</a:t>
            </a:r>
          </a:p>
          <a:p>
            <a:pPr marL="0" indent="0">
              <a:buNone/>
            </a:pPr>
            <a:r>
              <a:rPr lang="tr-TR" b="1" dirty="0" smtClean="0">
                <a:solidFill>
                  <a:schemeClr val="accent5">
                    <a:lumMod val="75000"/>
                  </a:schemeClr>
                </a:solidFill>
              </a:rPr>
              <a:t>11- </a:t>
            </a:r>
            <a:r>
              <a:rPr lang="tr-TR" b="1" dirty="0">
                <a:solidFill>
                  <a:schemeClr val="accent5">
                    <a:lumMod val="75000"/>
                  </a:schemeClr>
                </a:solidFill>
              </a:rPr>
              <a:t> TİYATRO</a:t>
            </a:r>
            <a:endParaRPr lang="tr-TR" dirty="0">
              <a:solidFill>
                <a:schemeClr val="accent5">
                  <a:lumMod val="75000"/>
                </a:schemeClr>
              </a:solidFill>
            </a:endParaRPr>
          </a:p>
        </p:txBody>
      </p:sp>
      <p:sp>
        <p:nvSpPr>
          <p:cNvPr id="4" name="Metin kutusu 3"/>
          <p:cNvSpPr txBox="1"/>
          <p:nvPr/>
        </p:nvSpPr>
        <p:spPr>
          <a:xfrm>
            <a:off x="971600" y="476672"/>
            <a:ext cx="5688632" cy="584775"/>
          </a:xfrm>
          <a:prstGeom prst="rect">
            <a:avLst/>
          </a:prstGeom>
          <a:noFill/>
        </p:spPr>
        <p:txBody>
          <a:bodyPr wrap="square" rtlCol="0">
            <a:spAutoFit/>
          </a:bodyPr>
          <a:lstStyle/>
          <a:p>
            <a:r>
              <a:rPr lang="tr-TR" sz="3200" b="1" i="1" u="sng" dirty="0" smtClean="0">
                <a:solidFill>
                  <a:schemeClr val="accent3">
                    <a:lumMod val="75000"/>
                  </a:schemeClr>
                </a:solidFill>
              </a:rPr>
              <a:t>Yapılabilecek Sosyal Etkinlikler</a:t>
            </a:r>
            <a:endParaRPr lang="tr-TR" sz="3200" dirty="0"/>
          </a:p>
        </p:txBody>
      </p:sp>
    </p:spTree>
    <p:extLst>
      <p:ext uri="{BB962C8B-B14F-4D97-AF65-F5344CB8AC3E}">
        <p14:creationId xmlns:p14="http://schemas.microsoft.com/office/powerpoint/2010/main" xmlns="" val="2160405719"/>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TotalTime>
  <Words>325</Words>
  <PresentationFormat>Ekran Gösterisi (4:3)</PresentationFormat>
  <Paragraphs>47</Paragraphs>
  <Slides>13</Slides>
  <Notes>1</Notes>
  <HiddenSlides>0</HiddenSlides>
  <MMClips>0</MMClips>
  <ScaleCrop>false</ScaleCrop>
  <HeadingPairs>
    <vt:vector size="4" baseType="variant">
      <vt:variant>
        <vt:lpstr>Tema</vt:lpstr>
      </vt:variant>
      <vt:variant>
        <vt:i4>1</vt:i4>
      </vt:variant>
      <vt:variant>
        <vt:lpstr>Slayt Başlıkları</vt:lpstr>
      </vt:variant>
      <vt:variant>
        <vt:i4>13</vt:i4>
      </vt:variant>
    </vt:vector>
  </HeadingPairs>
  <TitlesOfParts>
    <vt:vector size="14" baseType="lpstr">
      <vt:lpstr>Ofis Teması</vt:lpstr>
      <vt:lpstr>ÖĞRENCİLERİN SOSYAL VE KÜLTÜREL ETKİNLİKLERE YÖNLENDİRİLMESİNİN DERS BAŞARISINA ETKİSİ </vt:lpstr>
      <vt:lpstr>Sosyal Etkinliklerin Amacı</vt:lpstr>
      <vt:lpstr>Sosyal Etkinliklerin Amacı</vt:lpstr>
      <vt:lpstr>Slayt 4</vt:lpstr>
      <vt:lpstr>Slayt 5</vt:lpstr>
      <vt:lpstr>Slayt 6</vt:lpstr>
      <vt:lpstr>Slayt 7</vt:lpstr>
      <vt:lpstr>Yapılabilecek Sosyal Etkinlikler</vt:lpstr>
      <vt:lpstr>Slayt 9</vt:lpstr>
      <vt:lpstr>Sosyal Aktivitelerin Öğrenci Başarısı Üzerindeki Etkisi </vt:lpstr>
      <vt:lpstr>Sosyal Aktivitelerin Öğrenci Başarısı Üzerindeki Etkisi</vt:lpstr>
      <vt:lpstr>Slayt 12</vt:lpstr>
      <vt:lpstr>Slayt 13</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2019-06-24T07:14:24Z</dcterms:created>
  <dcterms:modified xsi:type="dcterms:W3CDTF">2019-06-25T10:38:27Z</dcterms:modified>
  <cp:category>https://www.sorubak.com</cp:category>
</cp:coreProperties>
</file>