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60" r:id="rId5"/>
    <p:sldId id="261" r:id="rId6"/>
    <p:sldId id="262" r:id="rId7"/>
    <p:sldId id="263" r:id="rId8"/>
    <p:sldId id="264" r:id="rId9"/>
    <p:sldId id="266" r:id="rId10"/>
    <p:sldId id="271" r:id="rId11"/>
    <p:sldId id="273" r:id="rId12"/>
    <p:sldId id="274" r:id="rId13"/>
    <p:sldId id="275" r:id="rId14"/>
    <p:sldId id="267" r:id="rId15"/>
    <p:sldId id="268" r:id="rId16"/>
    <p:sldId id="269" r:id="rId17"/>
    <p:sldId id="270" r:id="rId18"/>
    <p:sldId id="272"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2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ECD5FD-D3BF-444C-9DB2-F51034D9FEAA}" type="datetimeFigureOut">
              <a:rPr lang="tr-TR" smtClean="0"/>
              <a:pPr/>
              <a:t>27/06/2019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EC48F6-B175-4EC2-A083-E7E547AD3F6F}" type="slidenum">
              <a:rPr lang="tr-TR" smtClean="0"/>
              <a:pPr/>
              <a:t>‹#›</a:t>
            </a:fld>
            <a:endParaRPr lang="tr-TR"/>
          </a:p>
        </p:txBody>
      </p:sp>
    </p:spTree>
    <p:extLst>
      <p:ext uri="{BB962C8B-B14F-4D97-AF65-F5344CB8AC3E}">
        <p14:creationId xmlns:p14="http://schemas.microsoft.com/office/powerpoint/2010/main" xmlns="" val="2146344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C3EC48F6-B175-4EC2-A083-E7E547AD3F6F}" type="slidenum">
              <a:rPr lang="tr-TR" smtClean="0"/>
              <a:pPr/>
              <a:t>34</a:t>
            </a:fld>
            <a:endParaRPr lang="tr-TR"/>
          </a:p>
        </p:txBody>
      </p:sp>
    </p:spTree>
    <p:extLst>
      <p:ext uri="{BB962C8B-B14F-4D97-AF65-F5344CB8AC3E}">
        <p14:creationId xmlns:p14="http://schemas.microsoft.com/office/powerpoint/2010/main" xmlns="" val="2495503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B540A85-25A8-4E90-B43C-9EDEB80D2F86}" type="datetimeFigureOut">
              <a:rPr lang="tr-TR" smtClean="0"/>
              <a:pPr/>
              <a:t>27/06/2019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BF99165-7888-4639-A924-8E1566FDF9FC}" type="slidenum">
              <a:rPr lang="tr-TR" smtClean="0"/>
              <a:pPr/>
              <a:t>‹#›</a:t>
            </a:fld>
            <a:endParaRPr lang="tr-T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40A85-25A8-4E90-B43C-9EDEB80D2F86}" type="datetimeFigureOut">
              <a:rPr lang="tr-TR" smtClean="0"/>
              <a:pPr/>
              <a:t>27/06/2019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F99165-7888-4639-A924-8E1566FDF9F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5200" b="1" dirty="0" smtClean="0">
                <a:solidFill>
                  <a:srgbClr val="FFFF00"/>
                </a:solidFill>
              </a:rPr>
              <a:t>MÜZEDE ÖĞRENELİM</a:t>
            </a:r>
            <a:br>
              <a:rPr lang="tr-TR" sz="5200" b="1" dirty="0" smtClean="0">
                <a:solidFill>
                  <a:srgbClr val="FFFF00"/>
                </a:solidFill>
              </a:rPr>
            </a:br>
            <a:endParaRPr lang="tr-TR" sz="52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Çağdaş toplumlarda müzeler, birer yaygın eğitim kurumu olarak halkı eğitmeyi hedeflemektedirler.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Bunu gerçekleştirebilmek için de yöntem olarak halkla ilişkileri ve iletişimi kullanmaya yönelmişlerdir. </a:t>
            </a: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endParaRPr lang="tr-TR" sz="38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Müzenin toplanan eserleri koruma, saklama, belgeler oluşturma, bilimsel yayın yapma ve bu yayınları halka sunma gibi hizmetleri vardır.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20. yüzyıldan itibaren asıl amaç, kültür ve bilimin toplumun tüm kesimlerine aktarılmasıdır.</a:t>
            </a:r>
            <a:r>
              <a:rPr lang="tr-TR" sz="3800" b="1" dirty="0" smtClean="0">
                <a:solidFill>
                  <a:schemeClr val="bg1"/>
                </a:solidFill>
              </a:rPr>
              <a:t/>
            </a:r>
            <a:br>
              <a:rPr lang="tr-TR" sz="3800" b="1" dirty="0" smtClean="0">
                <a:solidFill>
                  <a:schemeClr val="bg1"/>
                </a:solidFill>
              </a:rPr>
            </a:br>
            <a:endParaRPr lang="tr-TR" sz="38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İşte bu nedenle müzelerin "eğitim" işlevi, toplama, koruma, inceleme, değerlendirme ve sergilemenin yanı sıra, yönlendirici olarak biçimlenmiştir.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Çağdaş müzeler, gelen ziyaretçilerin eğlenirken öğrendiği ve öğrenmekten zevk aldığı kültür merkezleridir. </a:t>
            </a:r>
            <a:endParaRPr lang="tr-TR" sz="3800" b="1" dirty="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4000" b="1" dirty="0" smtClean="0">
                <a:solidFill>
                  <a:schemeClr val="bg1"/>
                </a:solidFill>
              </a:rPr>
              <a:t>MÜZELERİN EĞİTİM İŞLEVİ </a:t>
            </a:r>
            <a:r>
              <a:rPr lang="tr-TR" sz="4000" dirty="0" smtClean="0"/>
              <a:t/>
            </a:r>
            <a:br>
              <a:rPr lang="tr-TR" sz="4000" dirty="0" smtClean="0"/>
            </a:br>
            <a:endParaRPr lang="tr-TR" sz="38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pPr>
              <a:buFont typeface="Wingdings" pitchFamily="2" charset="2"/>
              <a:buChar char="ü"/>
            </a:pPr>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600" b="1" dirty="0">
                <a:solidFill>
                  <a:schemeClr val="bg1"/>
                </a:solidFill>
              </a:rPr>
              <a:t> </a:t>
            </a:r>
            <a:r>
              <a:rPr lang="tr-TR" sz="3600" b="1" dirty="0" smtClean="0">
                <a:solidFill>
                  <a:schemeClr val="bg1"/>
                </a:solidFill>
              </a:rPr>
              <a:t/>
            </a:r>
            <a:br>
              <a:rPr lang="tr-TR" sz="3600" b="1" dirty="0" smtClean="0">
                <a:solidFill>
                  <a:schemeClr val="bg1"/>
                </a:solidFill>
              </a:rPr>
            </a:br>
            <a:r>
              <a:rPr lang="tr-TR" sz="3600" b="1" dirty="0">
                <a:solidFill>
                  <a:schemeClr val="bg1"/>
                </a:solidFill>
              </a:rPr>
              <a:t/>
            </a:r>
            <a:br>
              <a:rPr lang="tr-TR" sz="3600" b="1" dirty="0">
                <a:solidFill>
                  <a:schemeClr val="bg1"/>
                </a:solidFill>
              </a:rPr>
            </a:br>
            <a:r>
              <a:rPr lang="tr-TR" sz="3600" dirty="0"/>
              <a:t> </a:t>
            </a:r>
            <a:r>
              <a:rPr lang="tr-TR" sz="3600" dirty="0" smtClean="0"/>
              <a:t/>
            </a:r>
            <a:br>
              <a:rPr lang="tr-TR" sz="3600" dirty="0" smtClean="0"/>
            </a:br>
            <a:r>
              <a:rPr lang="tr-TR" sz="3600" dirty="0">
                <a:solidFill>
                  <a:schemeClr val="bg1"/>
                </a:solidFill>
              </a:rPr>
              <a:t/>
            </a:r>
            <a:br>
              <a:rPr lang="tr-TR" sz="3600" dirty="0">
                <a:solidFill>
                  <a:schemeClr val="bg1"/>
                </a:solidFill>
              </a:rPr>
            </a:br>
            <a:r>
              <a:rPr lang="tr-TR" sz="3800" b="1" dirty="0" smtClean="0">
                <a:solidFill>
                  <a:schemeClr val="bg1"/>
                </a:solidFill>
              </a:rPr>
              <a:t>Müzeler bir yandan topladığı, arşivlediği, koruyup sergilediği eserlerle kültür ortamı oluştururken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bir diğer yandan da sergileme yolu ile eğitim işlevini gerçekleştirmektedirler.</a:t>
            </a:r>
            <a:r>
              <a:rPr lang="tr-TR" sz="3600" b="1" dirty="0">
                <a:solidFill>
                  <a:srgbClr val="FFFF00"/>
                </a:solidFill>
              </a:rPr>
              <a:t/>
            </a:r>
            <a:br>
              <a:rPr lang="tr-TR" sz="3600" b="1" dirty="0">
                <a:solidFill>
                  <a:srgbClr val="FFFF00"/>
                </a:solidFill>
              </a:rPr>
            </a:br>
            <a:r>
              <a:rPr lang="tr-TR" sz="3600" dirty="0"/>
              <a:t/>
            </a:r>
            <a:br>
              <a:rPr lang="tr-TR" sz="3600" dirty="0"/>
            </a:br>
            <a:r>
              <a:rPr lang="tr-TR" sz="3600" dirty="0" smtClean="0"/>
              <a:t> </a:t>
            </a:r>
            <a:r>
              <a:rPr lang="tr-TR" sz="3600" dirty="0"/>
              <a:t/>
            </a:r>
            <a:br>
              <a:rPr lang="tr-TR" sz="3600" dirty="0"/>
            </a:br>
            <a:r>
              <a:rPr lang="tr-TR" sz="3600" dirty="0"/>
              <a:t/>
            </a:r>
            <a:br>
              <a:rPr lang="tr-TR" sz="3600" dirty="0"/>
            </a:br>
            <a:r>
              <a:rPr lang="tr-TR" sz="3600" dirty="0"/>
              <a:t/>
            </a:r>
            <a:br>
              <a:rPr lang="tr-TR" sz="3600" dirty="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pPr>
              <a:buFont typeface="Wingdings" pitchFamily="2" charset="2"/>
              <a:buChar char="ü"/>
            </a:pPr>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600" b="1" dirty="0">
                <a:solidFill>
                  <a:schemeClr val="bg1"/>
                </a:solidFill>
              </a:rPr>
              <a:t> </a:t>
            </a:r>
            <a:r>
              <a:rPr lang="tr-TR" sz="3600" b="1" dirty="0" smtClean="0">
                <a:solidFill>
                  <a:schemeClr val="bg1"/>
                </a:solidFill>
              </a:rPr>
              <a:t/>
            </a:r>
            <a:br>
              <a:rPr lang="tr-TR" sz="3600" b="1" dirty="0" smtClean="0">
                <a:solidFill>
                  <a:schemeClr val="bg1"/>
                </a:solidFill>
              </a:rPr>
            </a:br>
            <a:r>
              <a:rPr lang="tr-TR" sz="3600" b="1" dirty="0">
                <a:solidFill>
                  <a:schemeClr val="bg1"/>
                </a:solidFill>
              </a:rPr>
              <a:t/>
            </a:r>
            <a:br>
              <a:rPr lang="tr-TR" sz="3600" b="1" dirty="0">
                <a:solidFill>
                  <a:schemeClr val="bg1"/>
                </a:solidFill>
              </a:rPr>
            </a:br>
            <a:r>
              <a:rPr lang="tr-TR" sz="3600" dirty="0"/>
              <a:t> </a:t>
            </a:r>
            <a:r>
              <a:rPr lang="tr-TR" sz="3600" dirty="0" smtClean="0"/>
              <a:t/>
            </a:r>
            <a:br>
              <a:rPr lang="tr-TR" sz="3600" dirty="0" smtClean="0"/>
            </a:br>
            <a:r>
              <a:rPr lang="tr-TR" sz="3800" b="1" dirty="0">
                <a:solidFill>
                  <a:schemeClr val="bg1"/>
                </a:solidFill>
              </a:rPr>
              <a:t/>
            </a:r>
            <a:br>
              <a:rPr lang="tr-TR" sz="3800" b="1" dirty="0">
                <a:solidFill>
                  <a:schemeClr val="bg1"/>
                </a:solidFill>
              </a:rPr>
            </a:br>
            <a:r>
              <a:rPr lang="tr-TR" sz="3800" b="1" dirty="0" smtClean="0">
                <a:solidFill>
                  <a:schemeClr val="bg1"/>
                </a:solidFill>
              </a:rPr>
              <a:t>Müzeler okulların amaçlayıp kolaylıkla gerçekleştiremediği, düşünceyi kamçılayan ve geliştiren bir eğitim yapabilecek güce sahiptirler.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Koleksiyonlarında seçilmiş, özel değere sahip eserleri sergileyerek, izleyicilerde hayal gücü, yaratıcılık, “güzel” duygusu ve beğeninin oluşmasını sağlamaktadırlar. </a:t>
            </a:r>
            <a:r>
              <a:rPr lang="tr-TR" sz="3600" dirty="0" smtClean="0"/>
              <a:t/>
            </a:r>
            <a:br>
              <a:rPr lang="tr-TR" sz="3600" dirty="0" smtClean="0"/>
            </a:br>
            <a:r>
              <a:rPr lang="tr-TR" sz="3600" b="1" dirty="0">
                <a:solidFill>
                  <a:schemeClr val="bg1"/>
                </a:solidFill>
              </a:rPr>
              <a:t/>
            </a:r>
            <a:br>
              <a:rPr lang="tr-TR" sz="3600" b="1" dirty="0">
                <a:solidFill>
                  <a:schemeClr val="bg1"/>
                </a:solidFill>
              </a:rPr>
            </a:br>
            <a:r>
              <a:rPr lang="tr-TR" sz="3600" dirty="0"/>
              <a:t/>
            </a:r>
            <a:br>
              <a:rPr lang="tr-TR" sz="3600" dirty="0"/>
            </a:br>
            <a:r>
              <a:rPr lang="tr-TR" sz="3600" dirty="0" smtClean="0"/>
              <a:t> </a:t>
            </a:r>
            <a:r>
              <a:rPr lang="tr-TR" sz="3600" dirty="0"/>
              <a:t/>
            </a:r>
            <a:br>
              <a:rPr lang="tr-TR" sz="3600" dirty="0"/>
            </a:br>
            <a:r>
              <a:rPr lang="tr-TR" sz="3600" dirty="0"/>
              <a:t/>
            </a:r>
            <a:br>
              <a:rPr lang="tr-TR" sz="3600" dirty="0"/>
            </a:br>
            <a:r>
              <a:rPr lang="tr-TR" sz="3600" dirty="0"/>
              <a:t/>
            </a:r>
            <a:br>
              <a:rPr lang="tr-TR" sz="3600" dirty="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pPr>
              <a:buFont typeface="Wingdings" pitchFamily="2" charset="2"/>
              <a:buChar char="ü"/>
            </a:pPr>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600" b="1" dirty="0">
                <a:solidFill>
                  <a:schemeClr val="bg1"/>
                </a:solidFill>
              </a:rPr>
              <a:t> </a:t>
            </a:r>
            <a:r>
              <a:rPr lang="tr-TR" sz="3600" b="1" dirty="0" smtClean="0">
                <a:solidFill>
                  <a:schemeClr val="bg1"/>
                </a:solidFill>
              </a:rPr>
              <a:t/>
            </a:r>
            <a:br>
              <a:rPr lang="tr-TR" sz="3600" b="1" dirty="0" smtClean="0">
                <a:solidFill>
                  <a:schemeClr val="bg1"/>
                </a:solidFill>
              </a:rPr>
            </a:br>
            <a:r>
              <a:rPr lang="tr-TR" sz="3600" b="1" dirty="0">
                <a:solidFill>
                  <a:schemeClr val="bg1"/>
                </a:solidFill>
              </a:rPr>
              <a:t/>
            </a:r>
            <a:br>
              <a:rPr lang="tr-TR" sz="3600" b="1" dirty="0">
                <a:solidFill>
                  <a:schemeClr val="bg1"/>
                </a:solidFill>
              </a:rPr>
            </a:br>
            <a:r>
              <a:rPr lang="tr-TR" sz="3600" dirty="0"/>
              <a:t> </a:t>
            </a:r>
            <a:r>
              <a:rPr lang="tr-TR" sz="3600" dirty="0" smtClean="0"/>
              <a:t/>
            </a:r>
            <a:br>
              <a:rPr lang="tr-TR" sz="3600" dirty="0" smtClean="0"/>
            </a:br>
            <a:r>
              <a:rPr lang="tr-TR" sz="3600" dirty="0"/>
              <a:t/>
            </a:r>
            <a:br>
              <a:rPr lang="tr-TR" sz="3600" dirty="0"/>
            </a:br>
            <a:r>
              <a:rPr lang="tr-TR" sz="3800" b="1" dirty="0" smtClean="0">
                <a:solidFill>
                  <a:schemeClr val="bg1"/>
                </a:solidFill>
              </a:rPr>
              <a:t>Müzeler eğitim işlevini, belirli programlar hazırlayarak ya da okulların hazırladığı programlara yardımcı olarak doğrudan gerçekleştirmektedirler.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Bunun için, hedef kitlesine göre çocuklar, gençler, yetişkinler için ayrı ayrı programlar uygulamaktadırlar. </a:t>
            </a:r>
            <a:r>
              <a:rPr lang="tr-TR" sz="3600" dirty="0" smtClean="0"/>
              <a:t/>
            </a:r>
            <a:br>
              <a:rPr lang="tr-TR" sz="3600" dirty="0" smtClean="0"/>
            </a:br>
            <a:r>
              <a:rPr lang="tr-TR" sz="3600" b="1" dirty="0">
                <a:solidFill>
                  <a:schemeClr val="bg1"/>
                </a:solidFill>
              </a:rPr>
              <a:t/>
            </a:r>
            <a:br>
              <a:rPr lang="tr-TR" sz="3600" b="1" dirty="0">
                <a:solidFill>
                  <a:schemeClr val="bg1"/>
                </a:solidFill>
              </a:rPr>
            </a:br>
            <a:r>
              <a:rPr lang="tr-TR" sz="3600" dirty="0"/>
              <a:t/>
            </a:r>
            <a:br>
              <a:rPr lang="tr-TR" sz="3600" dirty="0"/>
            </a:br>
            <a:r>
              <a:rPr lang="tr-TR" sz="3600" dirty="0" smtClean="0"/>
              <a:t> </a:t>
            </a:r>
            <a:r>
              <a:rPr lang="tr-TR" sz="3600" dirty="0"/>
              <a:t/>
            </a:r>
            <a:br>
              <a:rPr lang="tr-TR" sz="3600" dirty="0"/>
            </a:br>
            <a:r>
              <a:rPr lang="tr-TR" sz="3600" dirty="0"/>
              <a:t/>
            </a:r>
            <a:br>
              <a:rPr lang="tr-TR" sz="3600" dirty="0"/>
            </a:br>
            <a:r>
              <a:rPr lang="tr-TR" sz="3600" dirty="0"/>
              <a:t/>
            </a:r>
            <a:br>
              <a:rPr lang="tr-TR" sz="3600" dirty="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pPr>
              <a:buFont typeface="Wingdings" pitchFamily="2" charset="2"/>
              <a:buChar char="ü"/>
            </a:pPr>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600" b="1" dirty="0">
                <a:solidFill>
                  <a:schemeClr val="bg1"/>
                </a:solidFill>
              </a:rPr>
              <a:t> </a:t>
            </a:r>
            <a:r>
              <a:rPr lang="tr-TR" sz="3600" b="1" dirty="0" smtClean="0">
                <a:solidFill>
                  <a:schemeClr val="bg1"/>
                </a:solidFill>
              </a:rPr>
              <a:t/>
            </a:r>
            <a:br>
              <a:rPr lang="tr-TR" sz="3600" b="1" dirty="0" smtClean="0">
                <a:solidFill>
                  <a:schemeClr val="bg1"/>
                </a:solidFill>
              </a:rPr>
            </a:br>
            <a:r>
              <a:rPr lang="tr-TR" sz="3600" b="1" dirty="0">
                <a:solidFill>
                  <a:schemeClr val="bg1"/>
                </a:solidFill>
              </a:rPr>
              <a:t/>
            </a:r>
            <a:br>
              <a:rPr lang="tr-TR" sz="3600" b="1" dirty="0">
                <a:solidFill>
                  <a:schemeClr val="bg1"/>
                </a:solidFill>
              </a:rPr>
            </a:br>
            <a:r>
              <a:rPr lang="tr-TR" sz="3600" dirty="0"/>
              <a:t> </a:t>
            </a:r>
            <a:r>
              <a:rPr lang="tr-TR" sz="3600" dirty="0" smtClean="0"/>
              <a:t/>
            </a:r>
            <a:br>
              <a:rPr lang="tr-TR" sz="3600" dirty="0" smtClean="0"/>
            </a:br>
            <a:r>
              <a:rPr lang="tr-TR" sz="3600" dirty="0"/>
              <a:t/>
            </a:r>
            <a:br>
              <a:rPr lang="tr-TR" sz="3600" dirty="0"/>
            </a:br>
            <a:r>
              <a:rPr lang="tr-TR" sz="3800" b="1" dirty="0" smtClean="0">
                <a:solidFill>
                  <a:srgbClr val="FFFF00"/>
                </a:solidFill>
              </a:rPr>
              <a:t>Çocuklar için; </a:t>
            </a: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çocuk müzelerinde ya da müzedeki çocuk bölümlerinde, ilgi çekici, nesnelere odaklı, eğlenceli, katılımcı, oyunlarla zenginleştirilmiş programlar oluşturarak çocuklara kendi ilgilendikleri, seçtikleri nesnelerle çalışma fırsatı vermektedirler. </a:t>
            </a:r>
            <a:r>
              <a:rPr lang="tr-TR" sz="3600" dirty="0" smtClean="0"/>
              <a:t/>
            </a:r>
            <a:br>
              <a:rPr lang="tr-TR" sz="3600" dirty="0" smtClean="0"/>
            </a:br>
            <a:r>
              <a:rPr lang="tr-TR" sz="3600" b="1" dirty="0">
                <a:solidFill>
                  <a:schemeClr val="bg1"/>
                </a:solidFill>
              </a:rPr>
              <a:t/>
            </a:r>
            <a:br>
              <a:rPr lang="tr-TR" sz="3600" b="1" dirty="0">
                <a:solidFill>
                  <a:schemeClr val="bg1"/>
                </a:solidFill>
              </a:rPr>
            </a:br>
            <a:r>
              <a:rPr lang="tr-TR" sz="3600" b="1" dirty="0">
                <a:solidFill>
                  <a:schemeClr val="bg1"/>
                </a:solidFill>
              </a:rPr>
              <a:t/>
            </a:r>
            <a:br>
              <a:rPr lang="tr-TR" sz="3600" b="1" dirty="0">
                <a:solidFill>
                  <a:schemeClr val="bg1"/>
                </a:solidFill>
              </a:rPr>
            </a:br>
            <a:r>
              <a:rPr lang="tr-TR" sz="3600" dirty="0"/>
              <a:t/>
            </a:r>
            <a:br>
              <a:rPr lang="tr-TR" sz="3600" dirty="0"/>
            </a:br>
            <a:r>
              <a:rPr lang="tr-TR" sz="3600" dirty="0" smtClean="0"/>
              <a:t> </a:t>
            </a:r>
            <a:r>
              <a:rPr lang="tr-TR" sz="3600" dirty="0"/>
              <a:t/>
            </a:r>
            <a:br>
              <a:rPr lang="tr-TR" sz="3600" dirty="0"/>
            </a:br>
            <a:r>
              <a:rPr lang="tr-TR" sz="3600" dirty="0"/>
              <a:t/>
            </a:r>
            <a:br>
              <a:rPr lang="tr-TR" sz="3600" dirty="0"/>
            </a:br>
            <a:r>
              <a:rPr lang="tr-TR" sz="3600" dirty="0"/>
              <a:t/>
            </a:r>
            <a:br>
              <a:rPr lang="tr-TR" sz="3600" dirty="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rgbClr val="FFFF00"/>
                </a:solidFill>
              </a:rPr>
              <a:t>Okul grupları için; </a:t>
            </a:r>
            <a:br>
              <a:rPr lang="tr-TR" sz="3800" b="1" dirty="0" smtClean="0">
                <a:solidFill>
                  <a:srgbClr val="FFFF00"/>
                </a:solidFill>
              </a:rPr>
            </a:br>
            <a:r>
              <a:rPr lang="tr-TR" sz="3800" b="1" dirty="0" smtClean="0">
                <a:solidFill>
                  <a:srgbClr val="FFFF00"/>
                </a:solidFill>
              </a:rPr>
              <a:t/>
            </a:r>
            <a:br>
              <a:rPr lang="tr-TR" sz="3800" b="1" dirty="0" smtClean="0">
                <a:solidFill>
                  <a:srgbClr val="FFFF00"/>
                </a:solidFill>
              </a:rPr>
            </a:br>
            <a:r>
              <a:rPr lang="tr-TR" sz="3800" b="1" dirty="0" smtClean="0">
                <a:solidFill>
                  <a:srgbClr val="FFFF00"/>
                </a:solidFill>
              </a:rPr>
              <a:t/>
            </a:r>
            <a:br>
              <a:rPr lang="tr-TR" sz="3800" b="1" dirty="0" smtClean="0">
                <a:solidFill>
                  <a:srgbClr val="FFFF00"/>
                </a:solidFill>
              </a:rPr>
            </a:br>
            <a:r>
              <a:rPr lang="tr-TR" sz="3800" b="1" dirty="0" smtClean="0">
                <a:solidFill>
                  <a:schemeClr val="bg1"/>
                </a:solidFill>
              </a:rPr>
              <a:t>rehberli turlar, atölye çalışmaları, okul içinde öğretmenlere yönelik yaz kursları, kısa süreli oturumlar düzenlenmektedir. </a:t>
            </a: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Öğretmenlerle sürekli temas kurularak, müze ziyaretine hazırlık amacı ile telefonla bilgi verme, müze programları ile ödünç malzeme gönderme, bilgi takımı hazırlama, öğretmenlerden müze ziyareti sonrası rapor isteme, düzenli kurslar açma, atölyeler düzenleme ve okullara gitme gibi hizmetler verilmektedir. </a:t>
            </a: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MÜZELERİN </a:t>
            </a:r>
            <a:br>
              <a:rPr lang="tr-TR" sz="3800" b="1" dirty="0" smtClean="0">
                <a:solidFill>
                  <a:schemeClr val="bg1"/>
                </a:solidFill>
              </a:rPr>
            </a:br>
            <a:r>
              <a:rPr lang="tr-TR" sz="3800" b="1" dirty="0" smtClean="0">
                <a:solidFill>
                  <a:schemeClr val="bg1"/>
                </a:solidFill>
              </a:rPr>
              <a:t>EĞİTİM ORTAMI OLARAK KULLANIMI </a:t>
            </a:r>
            <a:r>
              <a:rPr lang="tr-TR" sz="3800" b="1" dirty="0" smtClean="0"/>
              <a:t/>
            </a:r>
            <a:br>
              <a:rPr lang="tr-TR" sz="3800" b="1" dirty="0" smtClean="0"/>
            </a:br>
            <a:endParaRPr lang="tr-TR" sz="38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Müzelerde rehberli turlar dışında resimli konferans, dokunma oturumu, öykü anlatma, drama-rol oynama, bir sanat eseri karşısında tartışma etkinlikleri düzenlenmektedir.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4000" dirty="0" smtClean="0"/>
              <a:t> </a:t>
            </a:r>
            <a:br>
              <a:rPr lang="tr-TR" sz="4000" dirty="0" smtClean="0"/>
            </a:br>
            <a:r>
              <a:rPr lang="tr-TR" sz="3800" b="1" dirty="0" smtClean="0">
                <a:solidFill>
                  <a:srgbClr val="FFFF00"/>
                </a:solidFill>
              </a:rPr>
              <a:t>Resimli konferans </a:t>
            </a: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Seçilmiş bir temanın </a:t>
            </a:r>
            <a:br>
              <a:rPr lang="tr-TR" sz="3800" b="1" dirty="0" smtClean="0">
                <a:solidFill>
                  <a:schemeClr val="bg1"/>
                </a:solidFill>
              </a:rPr>
            </a:br>
            <a:r>
              <a:rPr lang="tr-TR" sz="3800" b="1" dirty="0" smtClean="0">
                <a:solidFill>
                  <a:schemeClr val="bg1"/>
                </a:solidFill>
              </a:rPr>
              <a:t>resim, fotoğraf, slayt ve maket kullanılarak açıklanmasıdır. </a:t>
            </a: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t>
            </a:r>
            <a:br>
              <a:rPr lang="tr-TR" sz="3800" b="1" dirty="0" smtClean="0">
                <a:solidFill>
                  <a:schemeClr val="bg1"/>
                </a:solidFill>
              </a:rPr>
            </a:br>
            <a:r>
              <a:rPr lang="tr-TR" sz="3800" b="1" dirty="0" smtClean="0">
                <a:solidFill>
                  <a:srgbClr val="FFFF00"/>
                </a:solidFill>
              </a:rPr>
              <a:t>Dokunma oturumu</a:t>
            </a: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Çocukların müze koleksiyonu ile yakın temasını sağlamak amacı ile müzedeki eserlerin sağlam ve yenilenebilecek kopyalarının, sorular sorularak, eğlenceli bir biçimde incelenmesidir. </a:t>
            </a: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rgbClr val="FFFF00"/>
                </a:solidFill>
              </a:rPr>
              <a:t>Ayrıca okul öncesi çocuk grupları, etnik azınlıklar, özürlüler ve yabancı okul öğrencileri için hazırlanmış özel programlar, müze eğitiminin içindedir. </a:t>
            </a:r>
            <a:br>
              <a:rPr lang="tr-TR" sz="3400" b="1" dirty="0" smtClean="0">
                <a:solidFill>
                  <a:srgbClr val="FFFF00"/>
                </a:solidFill>
              </a:rPr>
            </a:br>
            <a:r>
              <a:rPr lang="tr-TR" sz="3400" b="1" dirty="0" smtClean="0">
                <a:solidFill>
                  <a:schemeClr val="bg1"/>
                </a:solidFill>
              </a:rPr>
              <a:t>Büyük müzeler etnik azınlıklar için; kendi kültürlerini unutmamaları, ilişki kurmalarını sağlayabilmek amacı ile o grubun dili ile kendi kültürlerini tanıyıp öğrenebilecekleri programlar, gerek görme gerekse işitme engelliler için dokunulabilir sergiler ya da işaret dilini kullanan rehberler eşliğinde programlar düzenlemektedirler. </a:t>
            </a:r>
            <a:br>
              <a:rPr lang="tr-TR" sz="3400" b="1" dirty="0" smtClean="0">
                <a:solidFill>
                  <a:schemeClr val="bg1"/>
                </a:solidFill>
              </a:rPr>
            </a:br>
            <a:r>
              <a:rPr lang="tr-TR" sz="4000" b="1" dirty="0" smtClean="0">
                <a:solidFill>
                  <a:schemeClr val="bg1"/>
                </a:solidFill>
              </a:rPr>
              <a:t/>
            </a:r>
            <a:br>
              <a:rPr lang="tr-TR" sz="40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Müzeye ulaşmanın güç olduğu durumlarda veya müze ziyareti öncesinde, </a:t>
            </a: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müze eğitimi yöntemlerine uygun olarak, müze eğitimcileri tarafından okullarda konferans, slayt, video, film gösterisi yapılmaktadır. </a:t>
            </a:r>
            <a:r>
              <a:rPr lang="tr-TR" sz="4000" b="1" dirty="0" smtClean="0">
                <a:solidFill>
                  <a:schemeClr val="bg1"/>
                </a:solidFill>
              </a:rPr>
              <a:t/>
            </a:r>
            <a:br>
              <a:rPr lang="tr-TR" sz="40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4000" b="1" dirty="0" smtClean="0">
                <a:solidFill>
                  <a:schemeClr val="bg1"/>
                </a:solidFill>
              </a:rPr>
              <a:t>Eğitim kurumlarına müze koleksiyonlarından bazı parçaları ödünç verilmekte ya da yaz tatillerinde ilgili kişiler için kurslar açılmaktadır. </a:t>
            </a: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Müze ziyareti öncesinde ve sonrasında </a:t>
            </a:r>
            <a:r>
              <a:rPr lang="tr-TR" sz="3800" b="1" dirty="0" smtClean="0">
                <a:solidFill>
                  <a:schemeClr val="bg1"/>
                </a:solidFill>
              </a:rPr>
              <a:t>çok amaçlı toplantı salonunda ziyaretçi grupları ile yapılan bilgilendirme toplantıları, çocuklarla drama, elişi resim çalışmaları, film gösterisi, konferans etkinliklerinin hepsi eğitim ortamını oluşturmakta </a:t>
            </a:r>
            <a:br>
              <a:rPr lang="tr-TR" sz="3800" b="1" dirty="0" smtClean="0">
                <a:solidFill>
                  <a:schemeClr val="bg1"/>
                </a:solidFill>
              </a:rPr>
            </a:br>
            <a:r>
              <a:rPr lang="tr-TR" sz="3800" b="1" dirty="0" smtClean="0">
                <a:solidFill>
                  <a:schemeClr val="bg1"/>
                </a:solidFill>
              </a:rPr>
              <a:t>ve </a:t>
            </a:r>
            <a:br>
              <a:rPr lang="tr-TR" sz="3800" b="1" dirty="0" smtClean="0">
                <a:solidFill>
                  <a:schemeClr val="bg1"/>
                </a:solidFill>
              </a:rPr>
            </a:br>
            <a:r>
              <a:rPr lang="tr-TR" sz="3800" b="1" dirty="0" smtClean="0">
                <a:solidFill>
                  <a:schemeClr val="bg1"/>
                </a:solidFill>
              </a:rPr>
              <a:t>rehberlik turların ardından gruplar konu ile ilgili atölye çalışmalarına katılmaktadırlar. </a:t>
            </a: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rgbClr val="FFFF00"/>
                </a:solidFill>
              </a:rPr>
              <a:t>Müzelerin ilgili kişiler için hazırladığı </a:t>
            </a:r>
            <a:r>
              <a:rPr lang="tr-TR" sz="3200" b="1" dirty="0" smtClean="0">
                <a:solidFill>
                  <a:schemeClr val="bg1"/>
                </a:solidFill>
              </a:rPr>
              <a:t>yayın ve dokümanlar içinde, okul ve aileler için programlar, tur ve sergi programları, müzenin hediyelik eşya bölümünden temin edilebilecek harita, kitap, broşür, katalog, poster, kart, fotoğraf, rehber, video kaset, CD Romlar vardır. </a:t>
            </a:r>
            <a:br>
              <a:rPr lang="tr-TR" sz="3200" b="1" dirty="0" smtClean="0">
                <a:solidFill>
                  <a:schemeClr val="bg1"/>
                </a:solidFill>
              </a:rPr>
            </a:br>
            <a:r>
              <a:rPr lang="tr-TR" sz="3200" b="1" dirty="0" smtClean="0">
                <a:solidFill>
                  <a:srgbClr val="FFFF00"/>
                </a:solidFill>
              </a:rPr>
              <a:t/>
            </a:r>
            <a:br>
              <a:rPr lang="tr-TR" sz="3200" b="1" dirty="0" smtClean="0">
                <a:solidFill>
                  <a:srgbClr val="FFFF00"/>
                </a:solidFill>
              </a:rPr>
            </a:br>
            <a:r>
              <a:rPr lang="tr-TR" sz="3200" b="1" dirty="0" smtClean="0">
                <a:solidFill>
                  <a:srgbClr val="FFFF00"/>
                </a:solidFill>
              </a:rPr>
              <a:t>Çocuklar için müzedeki sergiler hakkında </a:t>
            </a:r>
            <a:r>
              <a:rPr lang="tr-TR" sz="3200" b="1" dirty="0" smtClean="0">
                <a:solidFill>
                  <a:schemeClr val="bg1"/>
                </a:solidFill>
              </a:rPr>
              <a:t>basit öyküler anlatan resimli müze rehberi, boyama kitapları, afişler, bulmaca, kitap, resim ve kartlar kütüphanedeki okuma köşelerinde ya da sergi salonları dışında çok amaçlı çalışma salonunda hazır bulunmaktadır. </a:t>
            </a: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400" b="1" dirty="0" smtClean="0">
                <a:solidFill>
                  <a:srgbClr val="FFFF00"/>
                </a:solidFill>
              </a:rPr>
              <a:t>Gençler için</a:t>
            </a:r>
            <a:br>
              <a:rPr lang="tr-TR" sz="3400" b="1" dirty="0" smtClean="0">
                <a:solidFill>
                  <a:srgbClr val="FFFF00"/>
                </a:solidFill>
              </a:rPr>
            </a:br>
            <a:r>
              <a:rPr lang="tr-TR" sz="3400" b="1" dirty="0" smtClean="0">
                <a:solidFill>
                  <a:schemeClr val="bg1"/>
                </a:solidFill>
              </a:rPr>
              <a:t>müze-çevre ilişkisini içeren, güncel konular kapsamındaki organizasyonlarda, kendilerini ifade edip yaratıcı öğrenme konuları ile ilgili programlar hazırlanmaktadır.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rgbClr val="FFFF00"/>
                </a:solidFill>
              </a:rPr>
              <a:t>Yetişkinler için</a:t>
            </a:r>
            <a:br>
              <a:rPr lang="tr-TR" sz="3400" b="1" dirty="0" smtClean="0">
                <a:solidFill>
                  <a:srgbClr val="FFFF00"/>
                </a:solidFill>
              </a:rPr>
            </a:br>
            <a:r>
              <a:rPr lang="tr-TR" sz="3400" b="1" dirty="0" smtClean="0">
                <a:solidFill>
                  <a:schemeClr val="bg1"/>
                </a:solidFill>
              </a:rPr>
              <a:t>koleksiyonları sergilemek yanında, konferans, konser, resitaller düzenlenmektedir. Yetişkinlere sunulan programlı eğitim etkinlikleri içinde kültürel ve sanatsal kurslar, film gösterileri bulunmaktadır. </a:t>
            </a: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MÜZE EĞİTİMİNDE UYGULANAN </a:t>
            </a:r>
            <a:br>
              <a:rPr lang="tr-TR" sz="3800" b="1" dirty="0" smtClean="0">
                <a:solidFill>
                  <a:schemeClr val="bg1"/>
                </a:solidFill>
              </a:rPr>
            </a:br>
            <a:r>
              <a:rPr lang="tr-TR" sz="3800" b="1" dirty="0" smtClean="0">
                <a:solidFill>
                  <a:schemeClr val="bg1"/>
                </a:solidFill>
              </a:rPr>
              <a:t>DİĞER YÖNTEMLER </a:t>
            </a: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dirty="0" smtClean="0">
                <a:solidFill>
                  <a:schemeClr val="bg1"/>
                </a:solidFill>
              </a:rPr>
              <a:t/>
            </a:r>
            <a:br>
              <a:rPr lang="tr-TR" sz="3400" dirty="0" smtClean="0">
                <a:solidFill>
                  <a:schemeClr val="bg1"/>
                </a:solidFill>
              </a:rPr>
            </a:br>
            <a:r>
              <a:rPr lang="tr-TR" sz="3400" dirty="0" smtClean="0">
                <a:solidFill>
                  <a:schemeClr val="bg1"/>
                </a:solidFill>
              </a:rPr>
              <a:t/>
            </a:r>
            <a:br>
              <a:rPr lang="tr-TR" sz="3400" dirty="0" smtClean="0">
                <a:solidFill>
                  <a:schemeClr val="bg1"/>
                </a:solidFill>
              </a:rPr>
            </a:br>
            <a:r>
              <a:rPr lang="tr-TR" sz="3400" b="1" dirty="0" smtClean="0">
                <a:solidFill>
                  <a:srgbClr val="FFFF00"/>
                </a:solidFill>
              </a:rPr>
              <a:t>Çağdaş eğitim, sorgulayan, düşünen, yaratıcı bireyler geliştirmeyi hedeflemektedir. </a:t>
            </a:r>
            <a:br>
              <a:rPr lang="tr-TR" sz="3400" b="1" dirty="0" smtClean="0">
                <a:solidFill>
                  <a:srgbClr val="FFFF00"/>
                </a:solidFill>
              </a:rPr>
            </a:br>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Öğrenme, düşünme, sorgulama, gözlem ve uygulama süreçlerinin birlikte gerçekleştiği eğitim ortamında, birey aktif olarak yer almaktadır.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400" b="1" dirty="0" smtClean="0">
                <a:solidFill>
                  <a:srgbClr val="FFFF00"/>
                </a:solidFill>
              </a:rPr>
              <a:t>Sadece okul değil, sanat ve kültür merkezi olan müzelerde yapılan etkinlikler ile bu aktif eğitim ortamı gerçekleşmektedir. </a:t>
            </a:r>
            <a:r>
              <a:rPr lang="tr-TR" sz="3400" dirty="0" smtClean="0">
                <a:solidFill>
                  <a:schemeClr val="bg1"/>
                </a:solidFill>
              </a:rPr>
              <a:t/>
            </a:r>
            <a:br>
              <a:rPr lang="tr-TR" sz="3400" dirty="0" smtClean="0">
                <a:solidFill>
                  <a:schemeClr val="bg1"/>
                </a:solidFill>
              </a:rPr>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200" b="1" dirty="0" smtClean="0">
                <a:solidFill>
                  <a:schemeClr val="bg1"/>
                </a:solidFill>
              </a:rPr>
              <a:t>Son yıllarda drama ve rol oynama, öğrenme sürecinde etkin olarak programlara alınan bir yöntemdir.</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t>
            </a:r>
            <a:r>
              <a:rPr lang="tr-TR" sz="3200" b="1" dirty="0" smtClean="0">
                <a:solidFill>
                  <a:srgbClr val="FFFF00"/>
                </a:solidFill>
              </a:rPr>
              <a:t>Drama konusunda yetişmiş müzeciler ve müze eğitimcileri rol oynama, metinli monolog, kısa oyunlarla yarattıkları karakterleri canlandırıp ziyaretçilerle doğaçtan konuşarak iletişim kurmaktadırlar. </a:t>
            </a: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200" b="1" dirty="0" smtClean="0">
                <a:solidFill>
                  <a:schemeClr val="bg1"/>
                </a:solidFill>
              </a:rPr>
              <a:t>Bu oyunların süresi müze ziyaretçilerinin bütün müzeyi gezeceği düşünülerek 20-30 dakika ile sınırlandırılmıştır. </a:t>
            </a:r>
            <a:r>
              <a:rPr lang="tr-TR" sz="3200" dirty="0" smtClean="0"/>
              <a:t/>
            </a:r>
            <a:br>
              <a:rPr lang="tr-TR" sz="3200" dirty="0" smtClean="0"/>
            </a:b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800" b="1" dirty="0" smtClean="0">
                <a:solidFill>
                  <a:schemeClr val="bg1"/>
                </a:solidFill>
              </a:rPr>
              <a:t>Müze içindeki oyun ve etkinlikler ya kapalı kendi içinde bir bütündür ya da seyirci etkileşimine açıktır.</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t>
            </a:r>
            <a:r>
              <a:rPr lang="tr-TR" sz="3800" b="1" dirty="0" smtClean="0">
                <a:solidFill>
                  <a:srgbClr val="FFFF00"/>
                </a:solidFill>
              </a:rPr>
              <a:t>Özellikle çocuklar için üretilen oyunlarda seyirci ile bir tür etkileşime girmektedir.</a:t>
            </a: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Canlandırma yöntemi ile herhangi bir rolü üstlenme, vücut dilini kullanma çocuklar için oldukça eğitici olmaktadır. </a:t>
            </a:r>
            <a:r>
              <a:rPr lang="tr-TR" sz="3200" dirty="0" smtClean="0"/>
              <a:t/>
            </a:r>
            <a:br>
              <a:rPr lang="tr-TR" sz="3200" dirty="0" smtClean="0"/>
            </a:br>
            <a:r>
              <a:rPr lang="tr-TR" sz="3200" dirty="0" smtClean="0"/>
              <a:t/>
            </a:r>
            <a:br>
              <a:rPr lang="tr-TR" sz="3200" dirty="0" smtClean="0"/>
            </a:b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800" b="1" dirty="0" smtClean="0">
                <a:solidFill>
                  <a:srgbClr val="FFFF00"/>
                </a:solidFill>
              </a:rPr>
              <a:t>Öykü anlatma</a:t>
            </a:r>
            <a:br>
              <a:rPr lang="tr-TR" sz="3800" b="1" dirty="0" smtClean="0">
                <a:solidFill>
                  <a:srgbClr val="FFFF00"/>
                </a:solidFill>
              </a:rPr>
            </a:br>
            <a:r>
              <a:rPr lang="tr-TR" sz="3800" b="1" dirty="0" smtClean="0">
                <a:solidFill>
                  <a:srgbClr val="FFFF00"/>
                </a:solidFill>
              </a:rPr>
              <a:t/>
            </a:r>
            <a:br>
              <a:rPr lang="tr-TR" sz="3800" b="1" dirty="0" smtClean="0">
                <a:solidFill>
                  <a:srgbClr val="FFFF00"/>
                </a:solidFill>
              </a:rPr>
            </a:br>
            <a:r>
              <a:rPr lang="tr-TR" sz="3800" b="1" dirty="0" smtClean="0">
                <a:solidFill>
                  <a:srgbClr val="FFFF00"/>
                </a:solidFill>
              </a:rPr>
              <a:t> </a:t>
            </a:r>
            <a:r>
              <a:rPr lang="tr-TR" sz="3800" b="1" dirty="0" smtClean="0">
                <a:solidFill>
                  <a:schemeClr val="bg1"/>
                </a:solidFill>
              </a:rPr>
              <a:t>müzede bulunan bir eserle ilgili olarak, ilk ve son cümleleri belli olan ya da belli bir yerden kesilen bir öyküyü çocukların yaratıcılıklarını, hayal güçlerini kullanarak tamamlaması etkinliğidir. </a:t>
            </a:r>
            <a:r>
              <a:rPr lang="tr-TR" sz="3200" dirty="0" smtClean="0"/>
              <a:t/>
            </a:r>
            <a:br>
              <a:rPr lang="tr-TR" sz="3200" dirty="0" smtClean="0"/>
            </a:br>
            <a:r>
              <a:rPr lang="tr-TR" sz="3200" dirty="0" smtClean="0"/>
              <a:t/>
            </a:r>
            <a:br>
              <a:rPr lang="tr-TR" sz="3200" dirty="0" smtClean="0"/>
            </a:br>
            <a:r>
              <a:rPr lang="tr-TR" sz="3200" dirty="0" smtClean="0"/>
              <a:t/>
            </a:r>
            <a:br>
              <a:rPr lang="tr-TR" sz="3200" dirty="0" smtClean="0"/>
            </a:b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400" b="1" dirty="0" smtClean="0">
                <a:solidFill>
                  <a:schemeClr val="bg1"/>
                </a:solidFill>
              </a:rPr>
              <a:t/>
            </a:r>
            <a:br>
              <a:rPr lang="tr-TR" sz="3400" b="1" dirty="0" smtClean="0">
                <a:solidFill>
                  <a:schemeClr val="bg1"/>
                </a:solidFill>
              </a:rPr>
            </a:br>
            <a:r>
              <a:rPr lang="tr-TR" sz="3400" b="1" dirty="0" smtClean="0">
                <a:solidFill>
                  <a:schemeClr val="bg1"/>
                </a:solidFill>
              </a:rPr>
              <a:t/>
            </a:r>
            <a:br>
              <a:rPr lang="tr-TR" sz="3400" b="1" dirty="0" smtClean="0">
                <a:solidFill>
                  <a:schemeClr val="bg1"/>
                </a:solidFill>
              </a:rPr>
            </a:br>
            <a:r>
              <a:rPr lang="tr-TR" sz="3200" b="1" dirty="0" smtClean="0">
                <a:solidFill>
                  <a:schemeClr val="bg1"/>
                </a:solidFill>
              </a:rPr>
              <a:t> </a:t>
            </a:r>
            <a:br>
              <a:rPr lang="tr-TR" sz="3200" b="1" dirty="0" smtClean="0">
                <a:solidFill>
                  <a:schemeClr val="bg1"/>
                </a:solidFill>
              </a:rPr>
            </a:br>
            <a:r>
              <a:rPr lang="tr-TR" sz="3200" b="1" dirty="0" smtClean="0">
                <a:solidFill>
                  <a:schemeClr val="bg1"/>
                </a:solidFill>
              </a:rPr>
              <a:t/>
            </a:r>
            <a:br>
              <a:rPr lang="tr-TR" sz="32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rgbClr val="FFFF00"/>
                </a:solidFill>
              </a:rPr>
              <a:t>Eser karşısında tartışma</a:t>
            </a: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orijinal eserin karşısında eseri tanımaya, çözümlemeye ve yargı getirmeye yönelik bir etkinliktir. </a:t>
            </a:r>
            <a:r>
              <a:rPr lang="tr-TR" sz="3200" dirty="0" smtClean="0"/>
              <a:t/>
            </a:r>
            <a:br>
              <a:rPr lang="tr-TR" sz="3200" dirty="0" smtClean="0"/>
            </a:br>
            <a:r>
              <a:rPr lang="tr-TR" sz="3200" dirty="0" smtClean="0"/>
              <a:t/>
            </a:r>
            <a:br>
              <a:rPr lang="tr-TR" sz="3200" dirty="0" smtClean="0"/>
            </a:br>
            <a:r>
              <a:rPr lang="tr-TR" sz="4000" dirty="0" smtClean="0"/>
              <a:t/>
            </a:r>
            <a:br>
              <a:rPr lang="tr-TR" sz="4000" dirty="0" smtClean="0"/>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000" dirty="0" smtClean="0"/>
              <a:t/>
            </a:r>
            <a:br>
              <a:rPr lang="tr-TR" sz="4000" dirty="0" smtClean="0"/>
            </a:br>
            <a:r>
              <a:rPr lang="tr-TR" sz="3800" b="1" dirty="0" smtClean="0">
                <a:solidFill>
                  <a:schemeClr val="bg1"/>
                </a:solidFill>
              </a:rPr>
              <a:t/>
            </a:r>
            <a:br>
              <a:rPr lang="tr-TR" sz="3800" b="1" dirty="0" smtClean="0">
                <a:solidFill>
                  <a:schemeClr val="bg1"/>
                </a:solidFill>
              </a:rPr>
            </a:br>
            <a:r>
              <a:rPr lang="tr-TR" sz="4800" dirty="0" smtClean="0"/>
              <a:t/>
            </a:r>
            <a:br>
              <a:rPr lang="tr-TR" sz="4800" dirty="0" smtClean="0"/>
            </a:br>
            <a:r>
              <a:rPr lang="tr-TR" sz="4800" dirty="0" smtClean="0"/>
              <a:t/>
            </a:r>
            <a:br>
              <a:rPr lang="tr-TR" sz="4800" dirty="0" smtClean="0"/>
            </a:br>
            <a:endParaRPr lang="tr-TR" sz="46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5200" b="1" dirty="0" smtClean="0">
                <a:solidFill>
                  <a:srgbClr val="FFFF00"/>
                </a:solidFill>
              </a:rPr>
              <a:t>MÜZEDE ÖĞRENELİM</a:t>
            </a:r>
            <a:br>
              <a:rPr lang="tr-TR" sz="5200" b="1" dirty="0" smtClean="0">
                <a:solidFill>
                  <a:srgbClr val="FFFF00"/>
                </a:solidFill>
              </a:rPr>
            </a:br>
            <a:endParaRPr lang="tr-TR" sz="52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600" dirty="0" smtClean="0">
                <a:solidFill>
                  <a:schemeClr val="bg1"/>
                </a:solidFill>
              </a:rPr>
              <a:t/>
            </a:r>
            <a:br>
              <a:rPr lang="tr-TR" sz="3600" dirty="0" smtClean="0">
                <a:solidFill>
                  <a:schemeClr val="bg1"/>
                </a:solidFill>
              </a:rPr>
            </a:br>
            <a:r>
              <a:rPr lang="tr-TR" sz="3800" dirty="0" smtClean="0">
                <a:solidFill>
                  <a:schemeClr val="bg1"/>
                </a:solidFill>
              </a:rPr>
              <a:t/>
            </a:r>
            <a:br>
              <a:rPr lang="tr-TR" sz="3800" dirty="0" smtClean="0">
                <a:solidFill>
                  <a:schemeClr val="bg1"/>
                </a:solidFill>
              </a:rPr>
            </a:br>
            <a:r>
              <a:rPr lang="tr-TR" sz="3800" b="1" dirty="0" smtClean="0">
                <a:solidFill>
                  <a:srgbClr val="FFFF00"/>
                </a:solidFill>
              </a:rPr>
              <a:t>Müzede</a:t>
            </a:r>
            <a:r>
              <a:rPr lang="tr-TR" sz="3800" b="1" dirty="0" smtClean="0">
                <a:solidFill>
                  <a:schemeClr val="bg1"/>
                </a:solidFill>
              </a:rPr>
              <a:t> geçmiş uygarlıklarda yaratılan eserlerle ve yaşam biçimleri ile ilişki kurma, sorgulama, yorumlama, oyun ya da canlandırma ile o anı yaşama, sınıfa göre </a:t>
            </a:r>
            <a:r>
              <a:rPr lang="tr-TR" sz="3800" b="1" dirty="0" smtClean="0">
                <a:solidFill>
                  <a:srgbClr val="FFFF00"/>
                </a:solidFill>
              </a:rPr>
              <a:t>aktif bir eğitim ortamı </a:t>
            </a:r>
            <a:r>
              <a:rPr lang="tr-TR" sz="3800" b="1" dirty="0" smtClean="0">
                <a:solidFill>
                  <a:schemeClr val="bg1"/>
                </a:solidFill>
              </a:rPr>
              <a:t>oluşturmaktadır. </a:t>
            </a:r>
            <a:r>
              <a:rPr lang="tr-TR" sz="3600" dirty="0" smtClean="0"/>
              <a:t/>
            </a:r>
            <a:br>
              <a:rPr lang="tr-TR" sz="3600" dirty="0" smtClean="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800" b="1" dirty="0" smtClean="0">
                <a:solidFill>
                  <a:srgbClr val="FFFF00"/>
                </a:solidFill>
              </a:rPr>
              <a:t>Müzeler,</a:t>
            </a:r>
            <a:r>
              <a:rPr lang="tr-TR" sz="3800" b="1" dirty="0" smtClean="0">
                <a:solidFill>
                  <a:schemeClr val="bg1"/>
                </a:solidFill>
              </a:rPr>
              <a:t> </a:t>
            </a:r>
            <a:br>
              <a:rPr lang="tr-TR" sz="3800" b="1" dirty="0" smtClean="0">
                <a:solidFill>
                  <a:schemeClr val="bg1"/>
                </a:solidFill>
              </a:rPr>
            </a:br>
            <a:r>
              <a:rPr lang="tr-TR" sz="3800" b="1" dirty="0" smtClean="0">
                <a:solidFill>
                  <a:schemeClr val="bg1"/>
                </a:solidFill>
              </a:rPr>
              <a:t>kültür ve bilim tarihine ait eserleri toplayıp, koruma, sergileme işlevini yerine getirirken; yayınları, hazırladıkları eğitim programları, sanatsal ve kültürel etkinlikleri ile </a:t>
            </a:r>
            <a:br>
              <a:rPr lang="tr-TR" sz="3800" b="1" dirty="0" smtClean="0">
                <a:solidFill>
                  <a:schemeClr val="bg1"/>
                </a:solidFill>
              </a:rPr>
            </a:br>
            <a:r>
              <a:rPr lang="tr-TR" sz="3800" b="1" dirty="0" smtClean="0">
                <a:solidFill>
                  <a:srgbClr val="FFFF00"/>
                </a:solidFill>
              </a:rPr>
              <a:t>toplumun eğitimine katkıda bulunmaktadırlar. </a:t>
            </a:r>
            <a:r>
              <a:rPr lang="tr-TR" sz="3600" b="1" dirty="0" smtClean="0"/>
              <a:t/>
            </a:r>
            <a:br>
              <a:rPr lang="tr-TR" sz="3600" b="1" dirty="0" smtClean="0"/>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800" b="1" dirty="0" smtClean="0">
                <a:solidFill>
                  <a:srgbClr val="FFFF00"/>
                </a:solidFill>
              </a:rPr>
              <a:t>Okulun devamı olarak, </a:t>
            </a:r>
            <a:br>
              <a:rPr lang="tr-TR" sz="3800" b="1" dirty="0" smtClean="0">
                <a:solidFill>
                  <a:srgbClr val="FFFF00"/>
                </a:solidFill>
              </a:rPr>
            </a:br>
            <a:r>
              <a:rPr lang="tr-TR" sz="3800" b="1" dirty="0" smtClean="0">
                <a:solidFill>
                  <a:schemeClr val="bg1"/>
                </a:solidFill>
              </a:rPr>
              <a:t>sanat eğitimi içinde </a:t>
            </a:r>
            <a:r>
              <a:rPr lang="tr-TR" sz="3800" b="1" dirty="0" smtClean="0">
                <a:solidFill>
                  <a:srgbClr val="FFFF00"/>
                </a:solidFill>
              </a:rPr>
              <a:t>müzede yapılan tüm etkinlikler </a:t>
            </a:r>
            <a:r>
              <a:rPr lang="tr-TR" sz="3800" b="1" dirty="0" smtClean="0">
                <a:solidFill>
                  <a:schemeClr val="bg1"/>
                </a:solidFill>
              </a:rPr>
              <a:t>tarih bilincinin, estetik beğeninin oluşmasını, düşünmeyi, öğrenmeyi sağlamaktadır. </a:t>
            </a:r>
            <a:r>
              <a:rPr lang="tr-TR" sz="3600" dirty="0" smtClean="0"/>
              <a:t/>
            </a:r>
            <a:br>
              <a:rPr lang="tr-TR" sz="3600" dirty="0" smtClean="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800" b="1" dirty="0" smtClean="0">
                <a:solidFill>
                  <a:schemeClr val="bg1"/>
                </a:solidFill>
              </a:rPr>
              <a:t>MÜZE EĞİTİMİ NEDİR ?</a:t>
            </a:r>
            <a:r>
              <a:rPr lang="tr-TR" sz="3600" dirty="0" smtClean="0"/>
              <a:t/>
            </a:r>
            <a:br>
              <a:rPr lang="tr-TR" sz="3600" dirty="0" smtClean="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pPr>
              <a:buFont typeface="Wingdings" pitchFamily="2" charset="2"/>
              <a:buChar char="ü"/>
            </a:pPr>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600" b="1" dirty="0">
                <a:solidFill>
                  <a:schemeClr val="bg1"/>
                </a:solidFill>
              </a:rPr>
              <a:t> </a:t>
            </a:r>
            <a:r>
              <a:rPr lang="tr-TR" sz="3600" b="1" dirty="0" smtClean="0">
                <a:solidFill>
                  <a:schemeClr val="bg1"/>
                </a:solidFill>
              </a:rPr>
              <a:t/>
            </a:r>
            <a:br>
              <a:rPr lang="tr-TR" sz="3600" b="1" dirty="0" smtClean="0">
                <a:solidFill>
                  <a:schemeClr val="bg1"/>
                </a:solidFill>
              </a:rPr>
            </a:br>
            <a:r>
              <a:rPr lang="tr-TR" sz="3600" b="1" dirty="0">
                <a:solidFill>
                  <a:schemeClr val="bg1"/>
                </a:solidFill>
              </a:rPr>
              <a:t/>
            </a:r>
            <a:br>
              <a:rPr lang="tr-TR" sz="3600" b="1" dirty="0">
                <a:solidFill>
                  <a:schemeClr val="bg1"/>
                </a:solidFill>
              </a:rPr>
            </a:br>
            <a:r>
              <a:rPr lang="tr-TR" sz="3800" b="1" dirty="0" smtClean="0">
                <a:solidFill>
                  <a:srgbClr val="FFFF00"/>
                </a:solidFill>
              </a:rPr>
              <a:t>Müzeler </a:t>
            </a:r>
            <a:r>
              <a:rPr lang="tr-TR" sz="3800" b="1" dirty="0" smtClean="0">
                <a:solidFill>
                  <a:schemeClr val="bg1"/>
                </a:solidFill>
              </a:rPr>
              <a:t>doğal, tarihi, sanatsal, bilimsel değerlerle ilgili objelerin saklandığı, korunduğu, incelendiği ve sergilendiği kurumlardır. </a:t>
            </a:r>
            <a:br>
              <a:rPr lang="tr-TR" sz="3800" b="1" dirty="0" smtClean="0">
                <a:solidFill>
                  <a:schemeClr val="bg1"/>
                </a:solidFill>
              </a:rPr>
            </a:br>
            <a:r>
              <a:rPr lang="tr-TR" sz="3800" b="1" dirty="0" smtClean="0">
                <a:solidFill>
                  <a:schemeClr val="bg1"/>
                </a:solidFill>
              </a:rPr>
              <a:t/>
            </a:r>
            <a:br>
              <a:rPr lang="tr-TR" sz="3800" b="1" dirty="0" smtClean="0">
                <a:solidFill>
                  <a:schemeClr val="bg1"/>
                </a:solidFill>
              </a:rPr>
            </a:br>
            <a:r>
              <a:rPr lang="tr-TR" sz="3800" b="1" dirty="0" smtClean="0">
                <a:solidFill>
                  <a:schemeClr val="bg1"/>
                </a:solidFill>
              </a:rPr>
              <a:t>Sanat müzeleri, botanik bahçeleri, tarihi evler, doğa tarihi müzeleri, tarih müzeleri, çocuk müzeleri, teknoloji merkezleri dünyanın dört bir yanında </a:t>
            </a:r>
            <a:r>
              <a:rPr lang="tr-TR" sz="3800" b="1" dirty="0" smtClean="0">
                <a:solidFill>
                  <a:srgbClr val="FFFF00"/>
                </a:solidFill>
              </a:rPr>
              <a:t>ziyaretçilerin sürekli gezdiği yerlerdir. </a:t>
            </a:r>
            <a:r>
              <a:rPr lang="tr-TR" sz="3600" dirty="0" smtClean="0"/>
              <a:t/>
            </a:r>
            <a:br>
              <a:rPr lang="tr-TR" sz="3600" dirty="0" smtClean="0"/>
            </a:br>
            <a:r>
              <a:rPr lang="tr-TR" sz="3600" dirty="0"/>
              <a:t/>
            </a:r>
            <a:br>
              <a:rPr lang="tr-TR" sz="3600" dirty="0"/>
            </a:br>
            <a:r>
              <a:rPr lang="tr-TR" sz="3600" dirty="0"/>
              <a:t/>
            </a:r>
            <a:br>
              <a:rPr lang="tr-TR" sz="3600" dirty="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2700000" scaled="1"/>
            <a:tileRect/>
          </a:gradFill>
          <a:ln w="76200">
            <a:noFill/>
          </a:ln>
        </p:spPr>
        <p:txBody>
          <a:bodyPr>
            <a:noAutofit/>
          </a:bodyPr>
          <a:lstStyle/>
          <a:p>
            <a:r>
              <a:rPr lang="tr-TR" sz="3600" dirty="0" smtClean="0">
                <a:solidFill>
                  <a:schemeClr val="bg1"/>
                </a:solidFill>
              </a:rPr>
              <a:t/>
            </a:r>
            <a:br>
              <a:rPr lang="tr-TR" sz="3600" dirty="0" smtClean="0">
                <a:solidFill>
                  <a:schemeClr val="bg1"/>
                </a:solidFill>
              </a:rPr>
            </a:br>
            <a:r>
              <a:rPr lang="tr-TR" sz="3600" dirty="0" smtClean="0">
                <a:solidFill>
                  <a:schemeClr val="bg1"/>
                </a:solidFill>
              </a:rPr>
              <a:t/>
            </a:r>
            <a:br>
              <a:rPr lang="tr-TR" sz="3600" dirty="0" smtClean="0">
                <a:solidFill>
                  <a:schemeClr val="bg1"/>
                </a:solidFill>
              </a:rPr>
            </a:br>
            <a:r>
              <a:rPr lang="tr-TR" sz="3600" dirty="0"/>
              <a:t> </a:t>
            </a:r>
            <a:r>
              <a:rPr lang="tr-TR" sz="3600" dirty="0" smtClean="0"/>
              <a:t/>
            </a:r>
            <a:br>
              <a:rPr lang="tr-TR" sz="3600" dirty="0" smtClean="0"/>
            </a:br>
            <a:r>
              <a:rPr lang="tr-TR" sz="3600" dirty="0"/>
              <a:t> </a:t>
            </a:r>
            <a:r>
              <a:rPr lang="tr-TR" sz="3600" dirty="0" smtClean="0"/>
              <a:t/>
            </a:r>
            <a:br>
              <a:rPr lang="tr-TR" sz="3600" dirty="0" smtClean="0"/>
            </a:br>
            <a:r>
              <a:rPr lang="tr-TR" sz="3600" dirty="0" smtClean="0"/>
              <a:t/>
            </a:r>
            <a:br>
              <a:rPr lang="tr-TR" sz="3600" dirty="0" smtClean="0"/>
            </a:br>
            <a:r>
              <a:rPr lang="tr-TR" sz="3600" b="1" dirty="0">
                <a:solidFill>
                  <a:schemeClr val="bg1"/>
                </a:solidFill>
              </a:rPr>
              <a:t> </a:t>
            </a:r>
            <a:r>
              <a:rPr lang="tr-TR" sz="3600" b="1" dirty="0" smtClean="0">
                <a:solidFill>
                  <a:schemeClr val="bg1"/>
                </a:solidFill>
              </a:rPr>
              <a:t/>
            </a:r>
            <a:br>
              <a:rPr lang="tr-TR" sz="3600" b="1" dirty="0" smtClean="0">
                <a:solidFill>
                  <a:schemeClr val="bg1"/>
                </a:solidFill>
              </a:rPr>
            </a:br>
            <a:r>
              <a:rPr lang="tr-TR" sz="3600" b="1" dirty="0">
                <a:solidFill>
                  <a:schemeClr val="bg1"/>
                </a:solidFill>
              </a:rPr>
              <a:t/>
            </a:r>
            <a:br>
              <a:rPr lang="tr-TR" sz="3600" b="1" dirty="0">
                <a:solidFill>
                  <a:schemeClr val="bg1"/>
                </a:solidFill>
              </a:rPr>
            </a:br>
            <a:r>
              <a:rPr lang="tr-TR" sz="3600" dirty="0"/>
              <a:t> </a:t>
            </a:r>
            <a:r>
              <a:rPr lang="tr-TR" sz="3600" dirty="0" smtClean="0"/>
              <a:t/>
            </a:r>
            <a:br>
              <a:rPr lang="tr-TR" sz="3600" dirty="0" smtClean="0"/>
            </a:br>
            <a:r>
              <a:rPr lang="tr-TR" sz="3600" dirty="0"/>
              <a:t/>
            </a:r>
            <a:br>
              <a:rPr lang="tr-TR" sz="3600" dirty="0"/>
            </a:br>
            <a:r>
              <a:rPr lang="tr-TR" sz="3600" b="1" dirty="0" smtClean="0">
                <a:solidFill>
                  <a:schemeClr val="bg1"/>
                </a:solidFill>
              </a:rPr>
              <a:t>Sanat müzelerinde; sanat eserleri, sanat objeleri</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rgbClr val="FFFF00"/>
                </a:solidFill>
              </a:rPr>
              <a:t>Tarih müzelerinde; geçmişte yaşanmış önemli tarihi olayların arşivleri </a:t>
            </a: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chemeClr val="bg1"/>
                </a:solidFill>
              </a:rPr>
              <a:t>Doğa tarihi müzelerinde; dünyadaki canlı türleri, doğa formları </a:t>
            </a:r>
            <a:br>
              <a:rPr lang="tr-TR" sz="3600" b="1" dirty="0" smtClean="0">
                <a:solidFill>
                  <a:schemeClr val="bg1"/>
                </a:solidFill>
              </a:rPr>
            </a:br>
            <a:r>
              <a:rPr lang="tr-TR" sz="3600" b="1" dirty="0" smtClean="0">
                <a:solidFill>
                  <a:schemeClr val="bg1"/>
                </a:solidFill>
              </a:rPr>
              <a:t/>
            </a:r>
            <a:br>
              <a:rPr lang="tr-TR" sz="3600" b="1" dirty="0" smtClean="0">
                <a:solidFill>
                  <a:schemeClr val="bg1"/>
                </a:solidFill>
              </a:rPr>
            </a:br>
            <a:r>
              <a:rPr lang="tr-TR" sz="3600" b="1" dirty="0" smtClean="0">
                <a:solidFill>
                  <a:srgbClr val="FFFF00"/>
                </a:solidFill>
              </a:rPr>
              <a:t>Bilim ve teknoloji müzelerinde; buluşların nasıl yapıldığı, makine ve araç gereçlerin nasıl çalıştığı görülebilir. </a:t>
            </a:r>
            <a:r>
              <a:rPr lang="tr-TR" sz="3600" dirty="0" smtClean="0"/>
              <a:t/>
            </a:r>
            <a:br>
              <a:rPr lang="tr-TR" sz="3600" dirty="0" smtClean="0"/>
            </a:br>
            <a:r>
              <a:rPr lang="tr-TR" sz="3600" dirty="0"/>
              <a:t/>
            </a:r>
            <a:br>
              <a:rPr lang="tr-TR" sz="3600" dirty="0"/>
            </a:br>
            <a:r>
              <a:rPr lang="tr-TR" sz="3600" dirty="0"/>
              <a:t/>
            </a:r>
            <a:br>
              <a:rPr lang="tr-TR" sz="3600" dirty="0"/>
            </a:br>
            <a:r>
              <a:rPr lang="tr-TR" sz="3600" dirty="0"/>
              <a:t/>
            </a:r>
            <a:br>
              <a:rPr lang="tr-TR" sz="3600" dirty="0"/>
            </a:br>
            <a:r>
              <a:rPr lang="tr-TR" sz="3600" b="1" dirty="0">
                <a:solidFill>
                  <a:schemeClr val="bg1"/>
                </a:solidFill>
              </a:rPr>
              <a:t/>
            </a:r>
            <a:br>
              <a:rPr lang="tr-TR" sz="3600" b="1" dirty="0">
                <a:solidFill>
                  <a:schemeClr val="bg1"/>
                </a:solidFill>
              </a:rPr>
            </a:br>
            <a:r>
              <a:rPr lang="tr-TR" sz="3600" dirty="0"/>
              <a:t/>
            </a:r>
            <a:br>
              <a:rPr lang="tr-TR" sz="3600" dirty="0"/>
            </a:br>
            <a:r>
              <a:rPr lang="tr-TR" sz="3600" dirty="0"/>
              <a:t/>
            </a:r>
            <a:br>
              <a:rPr lang="tr-TR" sz="3600" dirty="0"/>
            </a:br>
            <a:r>
              <a:rPr lang="tr-TR" sz="3600" dirty="0"/>
              <a:t/>
            </a:r>
            <a:br>
              <a:rPr lang="tr-TR" sz="3600" dirty="0"/>
            </a:br>
            <a:r>
              <a:rPr lang="tr-TR" sz="3400" dirty="0"/>
              <a:t/>
            </a:r>
            <a:br>
              <a:rPr lang="tr-TR" sz="3400" dirty="0"/>
            </a:br>
            <a:endParaRPr lang="tr-TR" sz="3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181</TotalTime>
  <Words>55</Words>
  <PresentationFormat>Ekran Gösterisi (4:3)</PresentationFormat>
  <Paragraphs>35</Paragraphs>
  <Slides>34</Slides>
  <Notes>1</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Ofis Teması</vt:lpstr>
      <vt:lpstr>MÜZEDE ÖĞRENELİM </vt:lpstr>
      <vt:lpstr>MÜZELERİN  EĞİTİM ORTAMI OLARAK KULLANIMI  </vt:lpstr>
      <vt:lpstr>  Çağdaş eğitim, sorgulayan, düşünen, yaratıcı bireyler geliştirmeyi hedeflemektedir.   Öğrenme, düşünme, sorgulama, gözlem ve uygulama süreçlerinin birlikte gerçekleştiği eğitim ortamında, birey aktif olarak yer almaktadır.   Sadece okul değil, sanat ve kültür merkezi olan müzelerde yapılan etkinlikler ile bu aktif eğitim ortamı gerçekleşmektedir.    </vt:lpstr>
      <vt:lpstr>  Müzede geçmiş uygarlıklarda yaratılan eserlerle ve yaşam biçimleri ile ilişki kurma, sorgulama, yorumlama, oyun ya da canlandırma ile o anı yaşama, sınıfa göre aktif bir eğitim ortamı oluşturmaktadır.    </vt:lpstr>
      <vt:lpstr>    Müzeler,  kültür ve bilim tarihine ait eserleri toplayıp, koruma, sergileme işlevini yerine getirirken; yayınları, hazırladıkları eğitim programları, sanatsal ve kültürel etkinlikleri ile  toplumun eğitimine katkıda bulunmaktadırlar.      </vt:lpstr>
      <vt:lpstr>       Okulun devamı olarak,  sanat eğitimi içinde müzede yapılan tüm etkinlikler tarih bilincinin, estetik beğeninin oluşmasını, düşünmeyi, öğrenmeyi sağlamaktadır.       </vt:lpstr>
      <vt:lpstr>MÜZE EĞİTİMİ NEDİR ? </vt:lpstr>
      <vt:lpstr>          Müzeler doğal, tarihi, sanatsal, bilimsel değerlerle ilgili objelerin saklandığı, korunduğu, incelendiği ve sergilendiği kurumlardır.   Sanat müzeleri, botanik bahçeleri, tarihi evler, doğa tarihi müzeleri, tarih müzeleri, çocuk müzeleri, teknoloji merkezleri dünyanın dört bir yanında ziyaretçilerin sürekli gezdiği yerlerdir.         </vt:lpstr>
      <vt:lpstr>             Sanat müzelerinde; sanat eserleri, sanat objeleri  Tarih müzelerinde; geçmişte yaşanmış önemli tarihi olayların arşivleri   Doğa tarihi müzelerinde; dünyadaki canlı türleri, doğa formları   Bilim ve teknoloji müzelerinde; buluşların nasıl yapıldığı, makine ve araç gereçlerin nasıl çalıştığı görülebilir.          </vt:lpstr>
      <vt:lpstr>Çağdaş toplumlarda müzeler, birer yaygın eğitim kurumu olarak halkı eğitmeyi hedeflemektedirler.   Bunu gerçekleştirebilmek için de yöntem olarak halkla ilişkileri ve iletişimi kullanmaya yönelmişlerdir.   </vt:lpstr>
      <vt:lpstr>  Müzenin toplanan eserleri koruma, saklama, belgeler oluşturma, bilimsel yayın yapma ve bu yayınları halka sunma gibi hizmetleri vardır.   20. yüzyıldan itibaren asıl amaç, kültür ve bilimin toplumun tüm kesimlerine aktarılmasıdır. </vt:lpstr>
      <vt:lpstr>İşte bu nedenle müzelerin "eğitim" işlevi, toplama, koruma, inceleme, değerlendirme ve sergilemenin yanı sıra, yönlendirici olarak biçimlenmiştir.   Çağdaş müzeler, gelen ziyaretçilerin eğlenirken öğrendiği ve öğrenmekten zevk aldığı kültür merkezleridir. </vt:lpstr>
      <vt:lpstr>MÜZELERİN EĞİTİM İŞLEVİ  </vt:lpstr>
      <vt:lpstr>             Müzeler bir yandan topladığı, arşivlediği, koruyup sergilediği eserlerle kültür ortamı oluştururken   bir diğer yandan da sergileme yolu ile eğitim işlevini gerçekleştirmektedirler.           </vt:lpstr>
      <vt:lpstr>             Müzeler okulların amaçlayıp kolaylıkla gerçekleştiremediği, düşünceyi kamçılayan ve geliştiren bir eğitim yapabilecek güce sahiptirler.   Koleksiyonlarında seçilmiş, özel değere sahip eserleri sergileyerek, izleyicilerde hayal gücü, yaratıcılık, “güzel” duygusu ve beğeninin oluşmasını sağlamaktadırlar.             </vt:lpstr>
      <vt:lpstr>             Müzeler eğitim işlevini, belirli programlar hazırlayarak ya da okulların hazırladığı programlara yardımcı olarak doğrudan gerçekleştirmektedirler.   Bunun için, hedef kitlesine göre çocuklar, gençler, yetişkinler için ayrı ayrı programlar uygulamaktadırlar.             </vt:lpstr>
      <vt:lpstr>             Çocuklar için;    çocuk müzelerinde ya da müzedeki çocuk bölümlerinde, ilgi çekici, nesnelere odaklı, eğlenceli, katılımcı, oyunlarla zenginleştirilmiş programlar oluşturarak çocuklara kendi ilgilendikleri, seçtikleri nesnelerle çalışma fırsatı vermektedirler.              </vt:lpstr>
      <vt:lpstr>Okul grupları için;    rehberli turlar, atölye çalışmaları, okul içinde öğretmenlere yönelik yaz kursları, kısa süreli oturumlar düzenlenmektedir.  </vt:lpstr>
      <vt:lpstr>  Öğretmenlerle sürekli temas kurularak, müze ziyaretine hazırlık amacı ile telefonla bilgi verme, müze programları ile ödünç malzeme gönderme, bilgi takımı hazırlama, öğretmenlerden müze ziyareti sonrası rapor isteme, düzenli kurslar açma, atölyeler düzenleme ve okullara gitme gibi hizmetler verilmektedir.   </vt:lpstr>
      <vt:lpstr>  Müzelerde rehberli turlar dışında resimli konferans, dokunma oturumu, öykü anlatma, drama-rol oynama, bir sanat eseri karşısında tartışma etkinlikleri düzenlenmektedir.    </vt:lpstr>
      <vt:lpstr>    Resimli konferans   Seçilmiş bir temanın  resim, fotoğraf, slayt ve maket kullanılarak açıklanmasıdır.     </vt:lpstr>
      <vt:lpstr>    Dokunma oturumu  Çocukların müze koleksiyonu ile yakın temasını sağlamak amacı ile müzedeki eserlerin sağlam ve yenilenebilecek kopyalarının, sorular sorularak, eğlenceli bir biçimde incelenmesidir.     </vt:lpstr>
      <vt:lpstr>       Ayrıca okul öncesi çocuk grupları, etnik azınlıklar, özürlüler ve yabancı okul öğrencileri için hazırlanmış özel programlar, müze eğitiminin içindedir.  Büyük müzeler etnik azınlıklar için; kendi kültürlerini unutmamaları, ilişki kurmalarını sağlayabilmek amacı ile o grubun dili ile kendi kültürlerini tanıyıp öğrenebilecekleri programlar, gerek görme gerekse işitme engelliler için dokunulabilir sergiler ya da işaret dilini kullanan rehberler eşliğinde programlar düzenlemektedirler.      </vt:lpstr>
      <vt:lpstr>       Müzeye ulaşmanın güç olduğu durumlarda veya müze ziyareti öncesinde,   müze eğitimi yöntemlerine uygun olarak, müze eğitimcileri tarafından okullarda konferans, slayt, video, film gösterisi yapılmaktadır.     </vt:lpstr>
      <vt:lpstr>       Eğitim kurumlarına müze koleksiyonlarından bazı parçaları ödünç verilmekte ya da yaz tatillerinde ilgili kişiler için kurslar açılmaktadır.     </vt:lpstr>
      <vt:lpstr>       Müze ziyareti öncesinde ve sonrasında çok amaçlı toplantı salonunda ziyaretçi grupları ile yapılan bilgilendirme toplantıları, çocuklarla drama, elişi resim çalışmaları, film gösterisi, konferans etkinliklerinin hepsi eğitim ortamını oluşturmakta  ve  rehberlik turların ardından gruplar konu ile ilgili atölye çalışmalarına katılmaktadırlar.      </vt:lpstr>
      <vt:lpstr>         Müzelerin ilgili kişiler için hazırladığı yayın ve dokümanlar içinde, okul ve aileler için programlar, tur ve sergi programları, müzenin hediyelik eşya bölümünden temin edilebilecek harita, kitap, broşür, katalog, poster, kart, fotoğraf, rehber, video kaset, CD Romlar vardır.   Çocuklar için müzedeki sergiler hakkında basit öyküler anlatan resimli müze rehberi, boyama kitapları, afişler, bulmaca, kitap, resim ve kartlar kütüphanedeki okuma köşelerinde ya da sergi salonları dışında çok amaçlı çalışma salonunda hazır bulunmaktadır.       </vt:lpstr>
      <vt:lpstr>         Gençler için müze-çevre ilişkisini içeren, güncel konular kapsamındaki organizasyonlarda, kendilerini ifade edip yaratıcı öğrenme konuları ile ilgili programlar hazırlanmaktadır.   Yetişkinler için koleksiyonları sergilemek yanında, konferans, konser, resitaller düzenlenmektedir. Yetişkinlere sunulan programlı eğitim etkinlikleri içinde kültürel ve sanatsal kurslar, film gösterileri bulunmaktadır.        </vt:lpstr>
      <vt:lpstr>         MÜZE EĞİTİMİNDE UYGULANAN  DİĞER YÖNTEMLER        </vt:lpstr>
      <vt:lpstr>          Son yıllarda drama ve rol oynama, öğrenme sürecinde etkin olarak programlara alınan bir yöntemdir.   Drama konusunda yetişmiş müzeciler ve müze eğitimcileri rol oynama, metinli monolog, kısa oyunlarla yarattıkları karakterleri canlandırıp ziyaretçilerle doğaçtan konuşarak iletişim kurmaktadırlar.   Bu oyunların süresi müze ziyaretçilerinin bütün müzeyi gezeceği düşünülerek 20-30 dakika ile sınırlandırılmıştır.         </vt:lpstr>
      <vt:lpstr>          Müze içindeki oyun ve etkinlikler ya kapalı kendi içinde bir bütündür ya da seyirci etkileşimine açıktır.   Özellikle çocuklar için üretilen oyunlarda seyirci ile bir tür etkileşime girmektedir.   Canlandırma yöntemi ile herhangi bir rolü üstlenme, vücut dilini kullanma çocuklar için oldukça eğitici olmaktadır.          </vt:lpstr>
      <vt:lpstr>          Öykü anlatma   müzede bulunan bir eserle ilgili olarak, ilk ve son cümleleri belli olan ya da belli bir yerden kesilen bir öyküyü çocukların yaratıcılıklarını, hayal güçlerini kullanarak tamamlaması etkinliğidir.           </vt:lpstr>
      <vt:lpstr>           Eser karşısında tartışma  orijinal eserin karşısında eseri tanımaya, çözümlemeye ve yargı getirmeye yönelik bir etkinliktir.          </vt:lpstr>
      <vt:lpstr>MÜZEDE ÖĞRENELİM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2019-06-25T08:54:23Z</dcterms:created>
  <dcterms:modified xsi:type="dcterms:W3CDTF">2019-06-27T10:34:24Z</dcterms:modified>
  <cp:category>https://www.sorubak.com</cp:category>
</cp:coreProperties>
</file>