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6" r:id="rId1"/>
  </p:sldMasterIdLst>
  <p:notesMasterIdLst>
    <p:notesMasterId r:id="rId11"/>
  </p:notesMasterIdLst>
  <p:sldIdLst>
    <p:sldId id="258" r:id="rId2"/>
    <p:sldId id="259" r:id="rId3"/>
    <p:sldId id="260" r:id="rId4"/>
    <p:sldId id="261" r:id="rId5"/>
    <p:sldId id="265" r:id="rId6"/>
    <p:sldId id="262" r:id="rId7"/>
    <p:sldId id="263" r:id="rId8"/>
    <p:sldId id="266" r:id="rId9"/>
    <p:sldId id="264" r:id="rId1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44" y="-9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8CE9367-A70E-455F-9213-77ED889760A9}" type="datetimeFigureOut">
              <a:rPr lang="tr-TR" smtClean="0"/>
              <a:pPr/>
              <a:t>24/06/2019</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D76BF17-037F-4F6F-80AC-F9C49370838E}" type="slidenum">
              <a:rPr lang="tr-TR" smtClean="0"/>
              <a:pPr/>
              <a:t>‹#›</a:t>
            </a:fld>
            <a:endParaRPr lang="tr-TR"/>
          </a:p>
        </p:txBody>
      </p:sp>
    </p:spTree>
    <p:extLst>
      <p:ext uri="{BB962C8B-B14F-4D97-AF65-F5344CB8AC3E}">
        <p14:creationId xmlns:p14="http://schemas.microsoft.com/office/powerpoint/2010/main" xmlns="" val="11321286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0D76BF17-037F-4F6F-80AC-F9C49370838E}" type="slidenum">
              <a:rPr lang="tr-TR" smtClean="0"/>
              <a:pPr/>
              <a:t>9</a:t>
            </a:fld>
            <a:endParaRPr lang="tr-TR"/>
          </a:p>
        </p:txBody>
      </p:sp>
    </p:spTree>
    <p:extLst>
      <p:ext uri="{BB962C8B-B14F-4D97-AF65-F5344CB8AC3E}">
        <p14:creationId xmlns:p14="http://schemas.microsoft.com/office/powerpoint/2010/main" xmlns="" val="4156791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7F227198-E5EE-4415-B31A-02A0163F1E2B}" type="datetimeFigureOut">
              <a:rPr lang="tr-TR" smtClean="0"/>
              <a:pPr/>
              <a:t>24/06/2019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E9FA7F09-F32D-42F5-9226-90C0214D362F}" type="slidenum">
              <a:rPr lang="tr-TR" smtClean="0"/>
              <a:pPr/>
              <a:t>‹#›</a:t>
            </a:fld>
            <a:endParaRPr lang="tr-T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cSld>
  <p:clrMapOvr>
    <a:masterClrMapping/>
  </p:clrMapOvr>
  <p:transition spd="slow">
    <p:wip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7F227198-E5EE-4415-B31A-02A0163F1E2B}" type="datetimeFigureOut">
              <a:rPr lang="tr-TR" smtClean="0"/>
              <a:pPr/>
              <a:t>24/06/2019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E9FA7F09-F32D-42F5-9226-90C0214D362F}" type="slidenum">
              <a:rPr lang="tr-TR" smtClean="0"/>
              <a:pPr/>
              <a:t>‹#›</a:t>
            </a:fld>
            <a:endParaRPr lang="tr-TR"/>
          </a:p>
        </p:txBody>
      </p:sp>
    </p:spTree>
  </p:cSld>
  <p:clrMapOvr>
    <a:masterClrMapping/>
  </p:clrMapOvr>
  <p:transition spd="slow">
    <p:wip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7F227198-E5EE-4415-B31A-02A0163F1E2B}" type="datetimeFigureOut">
              <a:rPr lang="tr-TR" smtClean="0"/>
              <a:pPr/>
              <a:t>24/06/2019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E9FA7F09-F32D-42F5-9226-90C0214D362F}" type="slidenum">
              <a:rPr lang="tr-TR" smtClean="0"/>
              <a:pPr/>
              <a:t>‹#›</a:t>
            </a:fld>
            <a:endParaRPr lang="tr-TR"/>
          </a:p>
        </p:txBody>
      </p:sp>
    </p:spTree>
  </p:cSld>
  <p:clrMapOvr>
    <a:masterClrMapping/>
  </p:clrMapOvr>
  <p:transition spd="slow">
    <p:wip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7F227198-E5EE-4415-B31A-02A0163F1E2B}" type="datetimeFigureOut">
              <a:rPr lang="tr-TR" smtClean="0"/>
              <a:pPr/>
              <a:t>24/06/2019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E9FA7F09-F32D-42F5-9226-90C0214D362F}" type="slidenum">
              <a:rPr lang="tr-TR" smtClean="0"/>
              <a:pPr/>
              <a:t>‹#›</a:t>
            </a:fld>
            <a:endParaRPr lang="tr-T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Ovr>
    <a:masterClrMapping/>
  </p:clrMapOvr>
  <p:transition spd="slow">
    <p:wip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7F227198-E5EE-4415-B31A-02A0163F1E2B}" type="datetimeFigureOut">
              <a:rPr lang="tr-TR" smtClean="0"/>
              <a:pPr/>
              <a:t>24/06/2019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E9FA7F09-F32D-42F5-9226-90C0214D362F}" type="slidenum">
              <a:rPr lang="tr-TR" smtClean="0"/>
              <a:pPr/>
              <a:t>‹#›</a:t>
            </a:fld>
            <a:endParaRPr lang="tr-TR"/>
          </a:p>
        </p:txBody>
      </p:sp>
    </p:spTree>
  </p:cSld>
  <p:clrMapOvr>
    <a:masterClrMapping/>
  </p:clrMapOvr>
  <p:transition spd="slow">
    <p:wip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7F227198-E5EE-4415-B31A-02A0163F1E2B}" type="datetimeFigureOut">
              <a:rPr lang="tr-TR" smtClean="0"/>
              <a:pPr/>
              <a:t>24/06/2019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E9FA7F09-F32D-42F5-9226-90C0214D362F}" type="slidenum">
              <a:rPr lang="tr-TR" smtClean="0"/>
              <a:pPr/>
              <a:t>‹#›</a:t>
            </a:fld>
            <a:endParaRPr lang="tr-T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transition spd="slow">
    <p:wip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7F227198-E5EE-4415-B31A-02A0163F1E2B}" type="datetimeFigureOut">
              <a:rPr lang="tr-TR" smtClean="0"/>
              <a:pPr/>
              <a:t>24/06/2019</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E9FA7F09-F32D-42F5-9226-90C0214D362F}" type="slidenum">
              <a:rPr lang="tr-TR" smtClean="0"/>
              <a:pPr/>
              <a:t>‹#›</a:t>
            </a:fld>
            <a:endParaRPr lang="tr-T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cSld>
  <p:clrMapOvr>
    <a:masterClrMapping/>
  </p:clrMapOvr>
  <p:transition spd="slow">
    <p:wip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7F227198-E5EE-4415-B31A-02A0163F1E2B}" type="datetimeFigureOut">
              <a:rPr lang="tr-TR" smtClean="0"/>
              <a:pPr/>
              <a:t>24/06/2019</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E9FA7F09-F32D-42F5-9226-90C0214D362F}" type="slidenum">
              <a:rPr lang="tr-TR" smtClean="0"/>
              <a:pPr/>
              <a:t>‹#›</a:t>
            </a:fld>
            <a:endParaRPr lang="tr-TR"/>
          </a:p>
        </p:txBody>
      </p:sp>
    </p:spTree>
  </p:cSld>
  <p:clrMapOvr>
    <a:masterClrMapping/>
  </p:clrMapOvr>
  <p:transition spd="slow">
    <p:wip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F227198-E5EE-4415-B31A-02A0163F1E2B}" type="datetimeFigureOut">
              <a:rPr lang="tr-TR" smtClean="0"/>
              <a:pPr/>
              <a:t>24/06/2019</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E9FA7F09-F32D-42F5-9226-90C0214D362F}" type="slidenum">
              <a:rPr lang="tr-TR" smtClean="0"/>
              <a:pPr/>
              <a:t>‹#›</a:t>
            </a:fld>
            <a:endParaRPr lang="tr-TR"/>
          </a:p>
        </p:txBody>
      </p:sp>
    </p:spTree>
  </p:cSld>
  <p:clrMapOvr>
    <a:masterClrMapping/>
  </p:clrMapOvr>
  <p:transition spd="slow">
    <p:wip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7F227198-E5EE-4415-B31A-02A0163F1E2B}" type="datetimeFigureOut">
              <a:rPr lang="tr-TR" smtClean="0"/>
              <a:pPr/>
              <a:t>24/06/2019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E9FA7F09-F32D-42F5-9226-90C0214D362F}" type="slidenum">
              <a:rPr lang="tr-TR" smtClean="0"/>
              <a:pPr/>
              <a:t>‹#›</a:t>
            </a:fld>
            <a:endParaRPr lang="tr-TR"/>
          </a:p>
        </p:txBody>
      </p:sp>
    </p:spTree>
  </p:cSld>
  <p:clrMapOvr>
    <a:masterClrMapping/>
  </p:clrMapOvr>
  <p:transition spd="slow">
    <p:wip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7F227198-E5EE-4415-B31A-02A0163F1E2B}" type="datetimeFigureOut">
              <a:rPr lang="tr-TR" smtClean="0"/>
              <a:pPr/>
              <a:t>24/06/2019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E9FA7F09-F32D-42F5-9226-90C0214D362F}" type="slidenum">
              <a:rPr lang="tr-TR" smtClean="0"/>
              <a:pPr/>
              <a:t>‹#›</a:t>
            </a:fld>
            <a:endParaRPr lang="tr-T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cSld>
  <p:clrMapOvr>
    <a:masterClrMapping/>
  </p:clrMapOvr>
  <p:transition spd="slow">
    <p:wip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7F227198-E5EE-4415-B31A-02A0163F1E2B}" type="datetimeFigureOut">
              <a:rPr lang="tr-TR" smtClean="0"/>
              <a:pPr/>
              <a:t>24/06/2019</a:t>
            </a:fld>
            <a:endParaRPr lang="tr-T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E9FA7F09-F32D-42F5-9226-90C0214D362F}"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ransition spd="slow">
    <p:wipe/>
  </p:transition>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0" y="548680"/>
            <a:ext cx="9144000" cy="5632311"/>
          </a:xfrm>
          <a:prstGeom prst="rect">
            <a:avLst/>
          </a:prstGeom>
        </p:spPr>
        <p:txBody>
          <a:bodyPr wrap="square">
            <a:spAutoFit/>
          </a:bodyPr>
          <a:lstStyle/>
          <a:p>
            <a:pPr algn="ctr"/>
            <a:r>
              <a:rPr lang="tr-TR" sz="4000" b="1" dirty="0" smtClean="0"/>
              <a:t>HİKAYE VE MASAL ANLATICILIĞI EĞİTİCİ EĞİTİMİ</a:t>
            </a:r>
            <a:endParaRPr lang="tr-TR" sz="4000" dirty="0" smtClean="0"/>
          </a:p>
          <a:p>
            <a:pPr algn="just"/>
            <a:r>
              <a:rPr lang="tr-TR" sz="4000" dirty="0" smtClean="0"/>
              <a:t>     İnsanlığın en kadim becerilerinden biri masal ve hikâye anlatıcılığıdır.</a:t>
            </a:r>
          </a:p>
          <a:p>
            <a:pPr algn="just"/>
            <a:endParaRPr lang="tr-TR" sz="4000" dirty="0" smtClean="0"/>
          </a:p>
          <a:p>
            <a:pPr algn="just"/>
            <a:r>
              <a:rPr lang="tr-TR" sz="4000" dirty="0" smtClean="0"/>
              <a:t>      Hikâye ve masallar yoluyla çocuklar geleceğe hazırlanmış ve geleceği inşa etmelerinde onlara bu yolla malzemeler sunulmuştur. </a:t>
            </a:r>
            <a:endParaRPr lang="tr-TR" sz="4000" dirty="0"/>
          </a:p>
        </p:txBody>
      </p:sp>
    </p:spTree>
    <p:extLst>
      <p:ext uri="{BB962C8B-B14F-4D97-AF65-F5344CB8AC3E}">
        <p14:creationId xmlns:p14="http://schemas.microsoft.com/office/powerpoint/2010/main" xmlns="" val="2722512588"/>
      </p:ext>
    </p:extLst>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611560" y="2060848"/>
            <a:ext cx="8064896" cy="2554545"/>
          </a:xfrm>
          <a:prstGeom prst="rect">
            <a:avLst/>
          </a:prstGeom>
        </p:spPr>
        <p:txBody>
          <a:bodyPr wrap="square">
            <a:spAutoFit/>
          </a:bodyPr>
          <a:lstStyle/>
          <a:p>
            <a:pPr lvl="0"/>
            <a:r>
              <a:rPr lang="tr-TR" sz="4000" dirty="0">
                <a:solidFill>
                  <a:prstClr val="black"/>
                </a:solidFill>
              </a:rPr>
              <a:t>Günümüzde ise etkili bir şekilde eğitim ortamları başta olmak üzere sosyal her ortamda masal ve hikâyelere yer verilmektedir.</a:t>
            </a:r>
          </a:p>
        </p:txBody>
      </p:sp>
    </p:spTree>
    <p:extLst>
      <p:ext uri="{BB962C8B-B14F-4D97-AF65-F5344CB8AC3E}">
        <p14:creationId xmlns:p14="http://schemas.microsoft.com/office/powerpoint/2010/main" xmlns="" val="798388392"/>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683568" y="476672"/>
            <a:ext cx="7560840" cy="5632311"/>
          </a:xfrm>
          <a:prstGeom prst="rect">
            <a:avLst/>
          </a:prstGeom>
        </p:spPr>
        <p:txBody>
          <a:bodyPr wrap="square">
            <a:spAutoFit/>
          </a:bodyPr>
          <a:lstStyle/>
          <a:p>
            <a:r>
              <a:rPr lang="tr-TR" sz="3600" dirty="0" smtClean="0"/>
              <a:t>Ticari hayatta da hikâyenin gücünü keşfedenlerin insanları ikna amaçlı bu gücü kullandıkları yaygın olarak görülmektedir. Hiçbir etkili konuşma yoktur ki içinde hikâye olduğu vakit sıkıcı geçsin, anlaşılması güç olsun.</a:t>
            </a:r>
          </a:p>
          <a:p>
            <a:endParaRPr lang="tr-TR" sz="3600" dirty="0"/>
          </a:p>
          <a:p>
            <a:r>
              <a:rPr lang="tr-TR" sz="3600" dirty="0" smtClean="0"/>
              <a:t> Anlatımı güçlendirmek, öğretici olmak ve dinleyenleri sıkmamak için en iyi yol hikâyelerdir.</a:t>
            </a:r>
            <a:endParaRPr lang="tr-TR" sz="3600" dirty="0"/>
          </a:p>
        </p:txBody>
      </p:sp>
    </p:spTree>
    <p:extLst>
      <p:ext uri="{BB962C8B-B14F-4D97-AF65-F5344CB8AC3E}">
        <p14:creationId xmlns:p14="http://schemas.microsoft.com/office/powerpoint/2010/main" xmlns="" val="512055076"/>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107504" y="1412776"/>
            <a:ext cx="9036496" cy="4524315"/>
          </a:xfrm>
          <a:prstGeom prst="rect">
            <a:avLst/>
          </a:prstGeom>
        </p:spPr>
        <p:txBody>
          <a:bodyPr wrap="square">
            <a:spAutoFit/>
          </a:bodyPr>
          <a:lstStyle/>
          <a:p>
            <a:r>
              <a:rPr lang="tr-TR" sz="3600" dirty="0" smtClean="0"/>
              <a:t>   Hikâye ve masal dinlemeden büyüyen çocuk olmadığı gibi masal ve hikâye anlatmadan çocuk büyütende veya eğitende yoktur. İşte masal ve hikâyenin öğretici, eğitici ve gizemli dünyasından yararlanmak için “Hikâye ve Masal Anlatıcılığı Eğitici Eğitimi Sertifika Programı” düzenlenmiştir.</a:t>
            </a:r>
            <a:endParaRPr lang="tr-TR" sz="3600" dirty="0"/>
          </a:p>
        </p:txBody>
      </p:sp>
    </p:spTree>
    <p:extLst>
      <p:ext uri="{BB962C8B-B14F-4D97-AF65-F5344CB8AC3E}">
        <p14:creationId xmlns:p14="http://schemas.microsoft.com/office/powerpoint/2010/main" xmlns="" val="2461050389"/>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0" y="1647674"/>
            <a:ext cx="8748464" cy="3539430"/>
          </a:xfrm>
          <a:prstGeom prst="rect">
            <a:avLst/>
          </a:prstGeom>
          <a:noFill/>
        </p:spPr>
        <p:txBody>
          <a:bodyPr wrap="square" rtlCol="0">
            <a:spAutoFit/>
          </a:bodyPr>
          <a:lstStyle/>
          <a:p>
            <a:r>
              <a:rPr lang="tr-TR" sz="3200" dirty="0" smtClean="0"/>
              <a:t>HİKAYE VE MASAL ANLATICISI NASIL OLUNUR?</a:t>
            </a:r>
          </a:p>
          <a:p>
            <a:endParaRPr lang="tr-TR" sz="3200" dirty="0"/>
          </a:p>
          <a:p>
            <a:endParaRPr lang="tr-TR" sz="3200" dirty="0" smtClean="0"/>
          </a:p>
          <a:p>
            <a:r>
              <a:rPr lang="tr-TR" sz="3200" dirty="0" smtClean="0"/>
              <a:t>Üniversiteler  işbirliği ile hazırlanan  Hikaye ve Masal Anlatıcılığı Seminerine  katılarak eğitim sonunda alınacak hikaye ve masal anlatıcılığı sertifikası ile olunur</a:t>
            </a:r>
            <a:endParaRPr lang="tr-TR" sz="3200" dirty="0"/>
          </a:p>
        </p:txBody>
      </p:sp>
    </p:spTree>
    <p:extLst>
      <p:ext uri="{BB962C8B-B14F-4D97-AF65-F5344CB8AC3E}">
        <p14:creationId xmlns:p14="http://schemas.microsoft.com/office/powerpoint/2010/main" xmlns="" val="3107272880"/>
      </p:ext>
    </p:extLst>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19661" y="1052736"/>
            <a:ext cx="8640960" cy="4524315"/>
          </a:xfrm>
          <a:prstGeom prst="rect">
            <a:avLst/>
          </a:prstGeom>
        </p:spPr>
        <p:txBody>
          <a:bodyPr wrap="square">
            <a:spAutoFit/>
          </a:bodyPr>
          <a:lstStyle/>
          <a:p>
            <a:r>
              <a:rPr lang="tr-TR" sz="3600" dirty="0" smtClean="0"/>
              <a:t>	Her branştan öğretmenler, öğretmen adayları, her bölümden üniversite öğrencileri, anne-babalar, anlatmayı sevenler ve konuya ilgi duyan herkes katılabilir. Katılım için herhangi bir önkoşul yoktur.</a:t>
            </a:r>
          </a:p>
          <a:p>
            <a:r>
              <a:rPr lang="tr-TR" sz="3600" dirty="0" smtClean="0"/>
              <a:t>	Başarılı olan kursiyerlere "HİKAYE VE MASAL ANLATICILIĞI EĞİTİCİ EĞİTİMİ" sertifikası verilecektir.</a:t>
            </a:r>
            <a:endParaRPr lang="tr-TR" sz="3600" dirty="0"/>
          </a:p>
        </p:txBody>
      </p:sp>
    </p:spTree>
    <p:extLst>
      <p:ext uri="{BB962C8B-B14F-4D97-AF65-F5344CB8AC3E}">
        <p14:creationId xmlns:p14="http://schemas.microsoft.com/office/powerpoint/2010/main" xmlns="" val="1011715396"/>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1772816"/>
            <a:ext cx="8964488" cy="3970318"/>
          </a:xfrm>
          <a:prstGeom prst="rect">
            <a:avLst/>
          </a:prstGeom>
        </p:spPr>
        <p:txBody>
          <a:bodyPr wrap="square">
            <a:spAutoFit/>
          </a:bodyPr>
          <a:lstStyle/>
          <a:p>
            <a:r>
              <a:rPr lang="tr-TR" sz="3600" dirty="0"/>
              <a:t>	</a:t>
            </a:r>
            <a:r>
              <a:rPr lang="tr-TR" sz="3600" dirty="0" smtClean="0"/>
              <a:t>Eğitim faaliyetleri uzaktan öğretim yöntem ve teknikleri kullanılarak, internet tabanlı olarak gerçekleştirilecektir.</a:t>
            </a:r>
          </a:p>
          <a:p>
            <a:r>
              <a:rPr lang="tr-TR" sz="3600" dirty="0" smtClean="0"/>
              <a:t>	Eğitim </a:t>
            </a:r>
            <a:r>
              <a:rPr lang="tr-TR" sz="3600" dirty="0" err="1" smtClean="0"/>
              <a:t>dökümanları</a:t>
            </a:r>
            <a:r>
              <a:rPr lang="tr-TR" sz="3600" dirty="0" smtClean="0"/>
              <a:t>; video ve ders notlarından (</a:t>
            </a:r>
            <a:r>
              <a:rPr lang="tr-TR" sz="3600" dirty="0" err="1" smtClean="0"/>
              <a:t>pdf</a:t>
            </a:r>
            <a:r>
              <a:rPr lang="tr-TR" sz="3600" dirty="0" smtClean="0"/>
              <a:t>, </a:t>
            </a:r>
            <a:r>
              <a:rPr lang="tr-TR" sz="3600" dirty="0" err="1" smtClean="0"/>
              <a:t>ppt</a:t>
            </a:r>
            <a:r>
              <a:rPr lang="tr-TR" sz="3600" dirty="0" smtClean="0"/>
              <a:t>, uygulama verileri) oluşmaktadır. </a:t>
            </a:r>
          </a:p>
          <a:p>
            <a:r>
              <a:rPr lang="tr-TR" sz="3600" dirty="0" smtClean="0"/>
              <a:t> </a:t>
            </a:r>
            <a:endParaRPr lang="tr-TR" sz="3600" dirty="0"/>
          </a:p>
        </p:txBody>
      </p:sp>
    </p:spTree>
    <p:extLst>
      <p:ext uri="{BB962C8B-B14F-4D97-AF65-F5344CB8AC3E}">
        <p14:creationId xmlns:p14="http://schemas.microsoft.com/office/powerpoint/2010/main" xmlns="" val="1621115693"/>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0" y="188640"/>
            <a:ext cx="9036496" cy="5909310"/>
          </a:xfrm>
          <a:prstGeom prst="rect">
            <a:avLst/>
          </a:prstGeom>
          <a:noFill/>
        </p:spPr>
        <p:txBody>
          <a:bodyPr wrap="square" rtlCol="0">
            <a:spAutoFit/>
          </a:bodyPr>
          <a:lstStyle/>
          <a:p>
            <a:r>
              <a:rPr lang="tr-TR" b="1" dirty="0" smtClean="0"/>
              <a:t>Eğitimin İçeriği</a:t>
            </a:r>
          </a:p>
          <a:p>
            <a:pPr marL="285750" indent="-285750">
              <a:buFont typeface="Wingdings" pitchFamily="2" charset="2"/>
              <a:buChar char="v"/>
            </a:pPr>
            <a:r>
              <a:rPr lang="tr-TR" b="1" dirty="0" smtClean="0"/>
              <a:t>MASAL</a:t>
            </a:r>
          </a:p>
          <a:p>
            <a:pPr marL="285750" indent="-285750">
              <a:buFont typeface="Wingdings" pitchFamily="2" charset="2"/>
              <a:buChar char="v"/>
            </a:pPr>
            <a:r>
              <a:rPr lang="tr-TR" b="1" dirty="0" smtClean="0"/>
              <a:t>TÜRK   EDEBİYATINDA   MASAL</a:t>
            </a:r>
          </a:p>
          <a:p>
            <a:pPr marL="285750" indent="-285750">
              <a:buFont typeface="Wingdings" pitchFamily="2" charset="2"/>
              <a:buChar char="v"/>
            </a:pPr>
            <a:r>
              <a:rPr lang="tr-TR" b="1" dirty="0" smtClean="0"/>
              <a:t>MASAL    ANLATICILIĞININ   AMACI</a:t>
            </a:r>
          </a:p>
          <a:p>
            <a:pPr marL="285750" indent="-285750">
              <a:buFont typeface="Wingdings" pitchFamily="2" charset="2"/>
              <a:buChar char="v"/>
            </a:pPr>
            <a:r>
              <a:rPr lang="tr-TR" b="1" dirty="0" smtClean="0"/>
              <a:t>MASAL   ANLATICILIĞI  TEKNİKLERİ</a:t>
            </a:r>
          </a:p>
          <a:p>
            <a:pPr marL="285750" indent="-285750">
              <a:buFont typeface="Wingdings" pitchFamily="2" charset="2"/>
              <a:buChar char="v"/>
            </a:pPr>
            <a:r>
              <a:rPr lang="tr-TR" b="1" dirty="0" smtClean="0"/>
              <a:t>MASAL   ANLATICILIĞININ   İŞLEVLERİ</a:t>
            </a:r>
          </a:p>
          <a:p>
            <a:pPr marL="285750" indent="-285750">
              <a:buFont typeface="Wingdings" pitchFamily="2" charset="2"/>
              <a:buChar char="v"/>
            </a:pPr>
            <a:r>
              <a:rPr lang="tr-TR" b="1" dirty="0" smtClean="0"/>
              <a:t>MASAL   ANLATMANIN   YÖNTEMLERİ</a:t>
            </a:r>
          </a:p>
          <a:p>
            <a:pPr marL="285750" indent="-285750">
              <a:buFont typeface="Wingdings" pitchFamily="2" charset="2"/>
              <a:buChar char="v"/>
            </a:pPr>
            <a:r>
              <a:rPr lang="tr-TR" b="1" dirty="0" smtClean="0"/>
              <a:t>MASAL OKUMA</a:t>
            </a:r>
          </a:p>
          <a:p>
            <a:pPr marL="285750" indent="-285750">
              <a:buFont typeface="Wingdings" pitchFamily="2" charset="2"/>
              <a:buChar char="v"/>
            </a:pPr>
            <a:r>
              <a:rPr lang="tr-TR" b="1" dirty="0" smtClean="0"/>
              <a:t>MASAL   OKUMAYI   SONLANDIRMA</a:t>
            </a:r>
          </a:p>
          <a:p>
            <a:pPr marL="285750" indent="-285750">
              <a:buFont typeface="Wingdings" pitchFamily="2" charset="2"/>
              <a:buChar char="v"/>
            </a:pPr>
            <a:r>
              <a:rPr lang="tr-TR" b="1" dirty="0" smtClean="0"/>
              <a:t>MASAL   OKUMA   ÖRNEKLERİ</a:t>
            </a:r>
          </a:p>
          <a:p>
            <a:pPr marL="285750" indent="-285750">
              <a:buFont typeface="Wingdings" pitchFamily="2" charset="2"/>
              <a:buChar char="v"/>
            </a:pPr>
            <a:r>
              <a:rPr lang="tr-TR" b="1" dirty="0" smtClean="0"/>
              <a:t>ÖRNEK  MASAL  OKUMALAR</a:t>
            </a:r>
          </a:p>
          <a:p>
            <a:pPr marL="285750" indent="-285750">
              <a:buFont typeface="Wingdings" pitchFamily="2" charset="2"/>
              <a:buChar char="v"/>
            </a:pPr>
            <a:r>
              <a:rPr lang="tr-TR" b="1" dirty="0" smtClean="0"/>
              <a:t>HAFIZA TEKNİKLERİ</a:t>
            </a:r>
          </a:p>
          <a:p>
            <a:pPr marL="285750" indent="-285750">
              <a:buFont typeface="Wingdings" pitchFamily="2" charset="2"/>
              <a:buChar char="v"/>
            </a:pPr>
            <a:r>
              <a:rPr lang="tr-TR" b="1" dirty="0" smtClean="0"/>
              <a:t>HİKAYEYİ ANLAMA</a:t>
            </a:r>
          </a:p>
          <a:p>
            <a:pPr marL="285750" indent="-285750">
              <a:buFont typeface="Wingdings" pitchFamily="2" charset="2"/>
              <a:buChar char="v"/>
            </a:pPr>
            <a:r>
              <a:rPr lang="tr-TR" b="1" dirty="0" smtClean="0"/>
              <a:t>ANLATIM TEKNİKLERİ</a:t>
            </a:r>
          </a:p>
          <a:p>
            <a:pPr marL="285750" indent="-285750">
              <a:buFont typeface="Wingdings" pitchFamily="2" charset="2"/>
              <a:buChar char="v"/>
            </a:pPr>
            <a:r>
              <a:rPr lang="tr-TR" b="1" dirty="0" smtClean="0"/>
              <a:t>ANLATIM BİÇİMLERİ</a:t>
            </a:r>
          </a:p>
          <a:p>
            <a:pPr marL="285750" indent="-285750">
              <a:buFont typeface="Wingdings" pitchFamily="2" charset="2"/>
              <a:buChar char="v"/>
            </a:pPr>
            <a:r>
              <a:rPr lang="tr-TR" b="1" dirty="0"/>
              <a:t> </a:t>
            </a:r>
            <a:r>
              <a:rPr lang="tr-TR" b="1" dirty="0" smtClean="0"/>
              <a:t>DOĞAÇLAMA</a:t>
            </a:r>
          </a:p>
          <a:p>
            <a:pPr marL="285750" indent="-285750">
              <a:buFont typeface="Wingdings" pitchFamily="2" charset="2"/>
              <a:buChar char="v"/>
            </a:pPr>
            <a:r>
              <a:rPr lang="tr-TR" b="1" dirty="0" smtClean="0"/>
              <a:t>ANLATICI DİNLEYİCİ VE HİKAYE ARASINDAKİ İLİŞKİ</a:t>
            </a:r>
          </a:p>
          <a:p>
            <a:pPr marL="285750" indent="-285750">
              <a:buFont typeface="Wingdings" pitchFamily="2" charset="2"/>
              <a:buChar char="v"/>
            </a:pPr>
            <a:r>
              <a:rPr lang="tr-TR" b="1" dirty="0" smtClean="0"/>
              <a:t>BEDEN FARKINDALIĞI </a:t>
            </a:r>
          </a:p>
          <a:p>
            <a:pPr marL="285750" indent="-285750">
              <a:buFont typeface="Wingdings" pitchFamily="2" charset="2"/>
              <a:buChar char="v"/>
            </a:pPr>
            <a:r>
              <a:rPr lang="tr-TR" b="1" dirty="0" smtClean="0"/>
              <a:t>MEKAN FARKINDALIĞI</a:t>
            </a:r>
          </a:p>
          <a:p>
            <a:pPr marL="285750" indent="-285750">
              <a:buFont typeface="Wingdings" pitchFamily="2" charset="2"/>
              <a:buChar char="v"/>
            </a:pPr>
            <a:r>
              <a:rPr lang="tr-TR" b="1" dirty="0" smtClean="0"/>
              <a:t>BEDEN VE MEKAN ARASINDAKİ İLİŞKİ</a:t>
            </a:r>
          </a:p>
          <a:p>
            <a:pPr marL="285750" indent="-285750">
              <a:buFont typeface="Wingdings" pitchFamily="2" charset="2"/>
              <a:buChar char="v"/>
            </a:pPr>
            <a:endParaRPr lang="tr-TR" b="1" dirty="0"/>
          </a:p>
        </p:txBody>
      </p:sp>
    </p:spTree>
    <p:extLst>
      <p:ext uri="{BB962C8B-B14F-4D97-AF65-F5344CB8AC3E}">
        <p14:creationId xmlns:p14="http://schemas.microsoft.com/office/powerpoint/2010/main" xmlns="" val="2282274366"/>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0" y="332656"/>
            <a:ext cx="9144000" cy="6124754"/>
          </a:xfrm>
          <a:prstGeom prst="rect">
            <a:avLst/>
          </a:prstGeom>
        </p:spPr>
        <p:txBody>
          <a:bodyPr wrap="square">
            <a:spAutoFit/>
          </a:bodyPr>
          <a:lstStyle/>
          <a:p>
            <a:pPr lvl="0"/>
            <a:r>
              <a:rPr lang="tr-TR" sz="2800" b="1" dirty="0">
                <a:solidFill>
                  <a:prstClr val="black"/>
                </a:solidFill>
              </a:rPr>
              <a:t>Bu programı tamamlayan katılımcılar aşağıdaki yetenekleri kazanacaklardır</a:t>
            </a:r>
            <a:r>
              <a:rPr lang="tr-TR" sz="2800" b="1" dirty="0" smtClean="0">
                <a:solidFill>
                  <a:prstClr val="black"/>
                </a:solidFill>
              </a:rPr>
              <a:t>:</a:t>
            </a:r>
          </a:p>
          <a:p>
            <a:pPr lvl="0"/>
            <a:endParaRPr lang="tr-TR" sz="2800" dirty="0">
              <a:solidFill>
                <a:prstClr val="black"/>
              </a:solidFill>
            </a:endParaRPr>
          </a:p>
          <a:p>
            <a:pPr lvl="0"/>
            <a:r>
              <a:rPr lang="tr-TR" sz="2800" dirty="0">
                <a:solidFill>
                  <a:prstClr val="black"/>
                </a:solidFill>
              </a:rPr>
              <a:t>Öğretmenler öğrencilerine daha etkili ders işleyebilecekler</a:t>
            </a:r>
          </a:p>
          <a:p>
            <a:pPr lvl="0"/>
            <a:r>
              <a:rPr lang="tr-TR" sz="2800" dirty="0">
                <a:solidFill>
                  <a:prstClr val="black"/>
                </a:solidFill>
              </a:rPr>
              <a:t>Anne ve babalar çocuklarına daha güzel ve bilinçli masal okuyabilecekler</a:t>
            </a:r>
          </a:p>
          <a:p>
            <a:pPr lvl="0"/>
            <a:r>
              <a:rPr lang="tr-TR" sz="2800" dirty="0">
                <a:solidFill>
                  <a:prstClr val="black"/>
                </a:solidFill>
              </a:rPr>
              <a:t>Tüm katılımcılar farklı bir donanım kazanmış olacaklar</a:t>
            </a:r>
          </a:p>
          <a:p>
            <a:pPr lvl="0"/>
            <a:r>
              <a:rPr lang="tr-TR" sz="2800" dirty="0">
                <a:solidFill>
                  <a:prstClr val="black"/>
                </a:solidFill>
              </a:rPr>
              <a:t>Masalların etkili ve gizemli dünyasını fark edecekler</a:t>
            </a:r>
          </a:p>
          <a:p>
            <a:pPr lvl="0"/>
            <a:r>
              <a:rPr lang="tr-TR" sz="2800" dirty="0">
                <a:solidFill>
                  <a:prstClr val="black"/>
                </a:solidFill>
              </a:rPr>
              <a:t>Masalların bilinçaltı mesajlarını fark edebilecekler</a:t>
            </a:r>
          </a:p>
          <a:p>
            <a:pPr lvl="0"/>
            <a:r>
              <a:rPr lang="tr-TR" sz="2800" dirty="0">
                <a:solidFill>
                  <a:prstClr val="black"/>
                </a:solidFill>
              </a:rPr>
              <a:t>Eğitici eğitimi yapabilecekler</a:t>
            </a:r>
          </a:p>
          <a:p>
            <a:pPr lvl="0"/>
            <a:r>
              <a:rPr lang="tr-TR" sz="2800" dirty="0">
                <a:solidFill>
                  <a:prstClr val="black"/>
                </a:solidFill>
              </a:rPr>
              <a:t>Masal anlatıcılığı yapabilecek</a:t>
            </a:r>
          </a:p>
          <a:p>
            <a:pPr lvl="0"/>
            <a:r>
              <a:rPr lang="tr-TR" sz="2800" dirty="0">
                <a:solidFill>
                  <a:prstClr val="black"/>
                </a:solidFill>
              </a:rPr>
              <a:t>Hikâyenin gücüyle ikna kabiliyetlerini geliştirebileceklerdir.</a:t>
            </a:r>
          </a:p>
        </p:txBody>
      </p:sp>
    </p:spTree>
    <p:extLst>
      <p:ext uri="{BB962C8B-B14F-4D97-AF65-F5344CB8AC3E}">
        <p14:creationId xmlns:p14="http://schemas.microsoft.com/office/powerpoint/2010/main" xmlns="" val="1159091079"/>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Hava Akımı">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52</TotalTime>
  <Words>275</Words>
  <PresentationFormat>Ekran Gösterisi (4:3)</PresentationFormat>
  <Paragraphs>49</Paragraphs>
  <Slides>9</Slides>
  <Notes>1</Notes>
  <HiddenSlides>0</HiddenSlides>
  <MMClips>0</MMClips>
  <ScaleCrop>false</ScaleCrop>
  <HeadingPairs>
    <vt:vector size="4" baseType="variant">
      <vt:variant>
        <vt:lpstr>Tema</vt:lpstr>
      </vt:variant>
      <vt:variant>
        <vt:i4>1</vt:i4>
      </vt:variant>
      <vt:variant>
        <vt:lpstr>Slayt Başlıkları</vt:lpstr>
      </vt:variant>
      <vt:variant>
        <vt:i4>9</vt:i4>
      </vt:variant>
    </vt:vector>
  </HeadingPairs>
  <TitlesOfParts>
    <vt:vector size="10" baseType="lpstr">
      <vt:lpstr>Hava Akımı</vt:lpstr>
      <vt:lpstr>Slayt 1</vt:lpstr>
      <vt:lpstr>Slayt 2</vt:lpstr>
      <vt:lpstr>Slayt 3</vt:lpstr>
      <vt:lpstr>Slayt 4</vt:lpstr>
      <vt:lpstr>Slayt 5</vt:lpstr>
      <vt:lpstr>Slayt 6</vt:lpstr>
      <vt:lpstr>Slayt 7</vt:lpstr>
      <vt:lpstr>Slayt 8</vt:lpstr>
      <vt:lpstr>Slayt 9</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2019-06-23T14:33:58Z</dcterms:created>
  <dcterms:modified xsi:type="dcterms:W3CDTF">2019-06-24T13:24:15Z</dcterms:modified>
  <cp:category>https://www.sorubak.com</cp:category>
</cp:coreProperties>
</file>