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5"/>
  </p:notesMasterIdLst>
  <p:sldIdLst>
    <p:sldId id="286" r:id="rId2"/>
    <p:sldId id="257" r:id="rId3"/>
    <p:sldId id="288" r:id="rId4"/>
    <p:sldId id="259" r:id="rId5"/>
    <p:sldId id="287" r:id="rId6"/>
    <p:sldId id="261" r:id="rId7"/>
    <p:sldId id="292" r:id="rId8"/>
    <p:sldId id="294" r:id="rId9"/>
    <p:sldId id="264" r:id="rId10"/>
    <p:sldId id="268" r:id="rId11"/>
    <p:sldId id="289" r:id="rId12"/>
    <p:sldId id="291" r:id="rId13"/>
    <p:sldId id="271" r:id="rId14"/>
    <p:sldId id="293" r:id="rId15"/>
    <p:sldId id="295" r:id="rId16"/>
    <p:sldId id="296" r:id="rId17"/>
    <p:sldId id="297" r:id="rId18"/>
    <p:sldId id="272" r:id="rId19"/>
    <p:sldId id="274" r:id="rId20"/>
    <p:sldId id="277" r:id="rId21"/>
    <p:sldId id="279" r:id="rId22"/>
    <p:sldId id="282" r:id="rId23"/>
    <p:sldId id="285" r:id="rId2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615" autoAdjust="0"/>
    <p:restoredTop sz="83051" autoAdjust="0"/>
  </p:normalViewPr>
  <p:slideViewPr>
    <p:cSldViewPr>
      <p:cViewPr>
        <p:scale>
          <a:sx n="80" d="100"/>
          <a:sy n="80" d="100"/>
        </p:scale>
        <p:origin x="-2514" y="-4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9882BA-8E52-4329-8A6E-299CB5EFD34F}" type="datetimeFigureOut">
              <a:rPr lang="tr-TR" smtClean="0"/>
              <a:pPr/>
              <a:t>03/09/2019</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DA2A212-0BF5-44F0-9A4B-0B6EEAFD51F0}" type="slidenum">
              <a:rPr lang="tr-TR" smtClean="0"/>
              <a:pPr/>
              <a:t>‹#›</a:t>
            </a:fld>
            <a:endParaRPr lang="tr-TR"/>
          </a:p>
        </p:txBody>
      </p:sp>
    </p:spTree>
    <p:extLst>
      <p:ext uri="{BB962C8B-B14F-4D97-AF65-F5344CB8AC3E}">
        <p14:creationId xmlns:p14="http://schemas.microsoft.com/office/powerpoint/2010/main" xmlns="" val="250896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DA2A212-0BF5-44F0-9A4B-0B6EEAFD51F0}" type="slidenum">
              <a:rPr lang="tr-TR" smtClean="0"/>
              <a:pPr/>
              <a:t>3</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DA2A212-0BF5-44F0-9A4B-0B6EEAFD51F0}" type="slidenum">
              <a:rPr lang="tr-TR" smtClean="0"/>
              <a:pPr/>
              <a:t>5</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DA2A212-0BF5-44F0-9A4B-0B6EEAFD51F0}" type="slidenum">
              <a:rPr lang="tr-TR" smtClean="0"/>
              <a:pPr/>
              <a:t>8</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smtClean="0">
                <a:solidFill>
                  <a:schemeClr val="tx1"/>
                </a:solidFill>
                <a:latin typeface="+mn-lt"/>
                <a:ea typeface="+mn-ea"/>
                <a:cs typeface="+mn-cs"/>
              </a:rPr>
              <a:t>https://www.sorubak.com</a:t>
            </a:r>
            <a:endParaRPr lang="tr-TR" dirty="0"/>
          </a:p>
        </p:txBody>
      </p:sp>
      <p:sp>
        <p:nvSpPr>
          <p:cNvPr id="4" name="Slayt Numarası Yer Tutucusu 3"/>
          <p:cNvSpPr>
            <a:spLocks noGrp="1"/>
          </p:cNvSpPr>
          <p:nvPr>
            <p:ph type="sldNum" sz="quarter" idx="10"/>
          </p:nvPr>
        </p:nvSpPr>
        <p:spPr/>
        <p:txBody>
          <a:bodyPr/>
          <a:lstStyle/>
          <a:p>
            <a:fld id="{5DA2A212-0BF5-44F0-9A4B-0B6EEAFD51F0}" type="slidenum">
              <a:rPr lang="tr-TR" smtClean="0"/>
              <a:pPr/>
              <a:t>23</a:t>
            </a:fld>
            <a:endParaRPr lang="tr-TR"/>
          </a:p>
        </p:txBody>
      </p:sp>
    </p:spTree>
    <p:extLst>
      <p:ext uri="{BB962C8B-B14F-4D97-AF65-F5344CB8AC3E}">
        <p14:creationId xmlns:p14="http://schemas.microsoft.com/office/powerpoint/2010/main" xmlns="" val="1698791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4" name="13 Başlık"/>
          <p:cNvSpPr>
            <a:spLocks noGrp="1"/>
          </p:cNvSpPr>
          <p:nvPr>
            <p:ph type="ctrTitle"/>
          </p:nvPr>
        </p:nvSpPr>
        <p:spPr>
          <a:xfrm>
            <a:off x="1432560" y="359898"/>
            <a:ext cx="7406640" cy="1472184"/>
          </a:xfrm>
        </p:spPr>
        <p:txBody>
          <a:bodyPr anchor="b"/>
          <a:lstStyle>
            <a:lvl1pPr algn="l">
              <a:defRPr/>
            </a:lvl1pPr>
            <a:extLst/>
          </a:lstStyle>
          <a:p>
            <a:r>
              <a:rPr kumimoji="0" lang="tr-TR" smtClean="0"/>
              <a:t>Asıl başlık stili için tıklatın</a:t>
            </a:r>
            <a:endParaRPr kumimoji="0"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7" name="6 Veri Yer Tutucusu"/>
          <p:cNvSpPr>
            <a:spLocks noGrp="1"/>
          </p:cNvSpPr>
          <p:nvPr>
            <p:ph type="dt" sz="half" idx="10"/>
          </p:nvPr>
        </p:nvSpPr>
        <p:spPr/>
        <p:txBody>
          <a:bodyPr/>
          <a:lstStyle>
            <a:extLst/>
          </a:lstStyle>
          <a:p>
            <a:fld id="{CC69347A-A41B-416D-956B-62079E2B1880}" type="datetimeFigureOut">
              <a:rPr lang="tr-TR" smtClean="0"/>
              <a:pPr/>
              <a:t>03/09/2019</a:t>
            </a:fld>
            <a:endParaRPr lang="tr-TR"/>
          </a:p>
        </p:txBody>
      </p:sp>
      <p:sp>
        <p:nvSpPr>
          <p:cNvPr id="20" name="19 Altbilgi Yer Tutucusu"/>
          <p:cNvSpPr>
            <a:spLocks noGrp="1"/>
          </p:cNvSpPr>
          <p:nvPr>
            <p:ph type="ftr" sz="quarter" idx="11"/>
          </p:nvPr>
        </p:nvSpPr>
        <p:spPr/>
        <p:txBody>
          <a:bodyPr/>
          <a:lstStyle>
            <a:extLst/>
          </a:lstStyle>
          <a:p>
            <a:endParaRPr lang="tr-TR"/>
          </a:p>
        </p:txBody>
      </p:sp>
      <p:sp>
        <p:nvSpPr>
          <p:cNvPr id="10" name="9 Slayt Numarası Yer Tutucusu"/>
          <p:cNvSpPr>
            <a:spLocks noGrp="1"/>
          </p:cNvSpPr>
          <p:nvPr>
            <p:ph type="sldNum" sz="quarter" idx="12"/>
          </p:nvPr>
        </p:nvSpPr>
        <p:spPr/>
        <p:txBody>
          <a:bodyPr/>
          <a:lstStyle>
            <a:extLst/>
          </a:lstStyle>
          <a:p>
            <a:fld id="{0A40687D-039F-4C3F-8BDA-EDD9D63BCA78}" type="slidenum">
              <a:rPr lang="tr-TR" smtClean="0"/>
              <a:pPr/>
              <a:t>‹#›</a:t>
            </a:fld>
            <a:endParaRPr lang="tr-TR"/>
          </a:p>
        </p:txBody>
      </p:sp>
      <p:sp>
        <p:nvSpPr>
          <p:cNvPr id="8" name="7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CC69347A-A41B-416D-956B-62079E2B1880}" type="datetimeFigureOut">
              <a:rPr lang="tr-TR" smtClean="0"/>
              <a:pPr/>
              <a:t>03/09/2019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0A40687D-039F-4C3F-8BDA-EDD9D63BCA78}"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1143000" y="274640"/>
            <a:ext cx="55626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CC69347A-A41B-416D-956B-62079E2B1880}" type="datetimeFigureOut">
              <a:rPr lang="tr-TR" smtClean="0"/>
              <a:pPr/>
              <a:t>03/09/2019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0A40687D-039F-4C3F-8BDA-EDD9D63BCA78}"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CC69347A-A41B-416D-956B-62079E2B1880}" type="datetimeFigureOut">
              <a:rPr lang="tr-TR" smtClean="0"/>
              <a:pPr/>
              <a:t>03/09/2019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0A40687D-039F-4C3F-8BDA-EDD9D63BCA78}"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CC69347A-A41B-416D-956B-62079E2B1880}" type="datetimeFigureOut">
              <a:rPr lang="tr-TR" smtClean="0"/>
              <a:pPr/>
              <a:t>03/09/2019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0A40687D-039F-4C3F-8BDA-EDD9D63BCA78}" type="slidenum">
              <a:rPr lang="tr-TR" smtClean="0"/>
              <a:pPr/>
              <a:t>‹#›</a:t>
            </a:fld>
            <a:endParaRPr lang="tr-TR"/>
          </a:p>
        </p:txBody>
      </p:sp>
      <p:sp>
        <p:nvSpPr>
          <p:cNvPr id="10" name="9 Dikdörtgen"/>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CC69347A-A41B-416D-956B-62079E2B1880}" type="datetimeFigureOut">
              <a:rPr lang="tr-TR" smtClean="0"/>
              <a:pPr/>
              <a:t>03/09/2019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0A40687D-039F-4C3F-8BDA-EDD9D63BCA78}"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CC69347A-A41B-416D-956B-62079E2B1880}" type="datetimeFigureOut">
              <a:rPr lang="tr-TR" smtClean="0"/>
              <a:pPr/>
              <a:t>03/09/2019</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0A40687D-039F-4C3F-8BDA-EDD9D63BCA78}"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nchor="ct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CC69347A-A41B-416D-956B-62079E2B1880}" type="datetimeFigureOut">
              <a:rPr lang="tr-TR" smtClean="0"/>
              <a:pPr/>
              <a:t>03/09/2019</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0A40687D-039F-4C3F-8BDA-EDD9D63BCA78}"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4 Dikdörtgen"/>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fld id="{CC69347A-A41B-416D-956B-62079E2B1880}" type="datetimeFigureOut">
              <a:rPr lang="tr-TR" smtClean="0"/>
              <a:pPr/>
              <a:t>03/09/2019</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0A40687D-039F-4C3F-8BDA-EDD9D63BCA78}" type="slidenum">
              <a:rPr lang="tr-TR" smtClean="0"/>
              <a:pPr/>
              <a:t>‹#›</a:t>
            </a:fld>
            <a:endParaRPr lang="tr-TR"/>
          </a:p>
        </p:txBody>
      </p:sp>
      <p:sp>
        <p:nvSpPr>
          <p:cNvPr id="6" name="5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CC69347A-A41B-416D-956B-62079E2B1880}" type="datetimeFigureOut">
              <a:rPr lang="tr-TR" smtClean="0"/>
              <a:pPr/>
              <a:t>03/09/2019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0A40687D-039F-4C3F-8BDA-EDD9D63BCA78}"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extLst/>
          </a:lstStyle>
          <a:p>
            <a:fld id="{CC69347A-A41B-416D-956B-62079E2B1880}" type="datetimeFigureOut">
              <a:rPr lang="tr-TR" smtClean="0"/>
              <a:pPr/>
              <a:t>03/09/2019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0A40687D-039F-4C3F-8BDA-EDD9D63BCA78}" type="slidenum">
              <a:rPr lang="tr-TR" smtClean="0"/>
              <a:pPr/>
              <a:t>‹#›</a:t>
            </a:fld>
            <a:endParaRPr lang="tr-TR"/>
          </a:p>
        </p:txBody>
      </p:sp>
      <p:sp>
        <p:nvSpPr>
          <p:cNvPr id="8" name="7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tr-TR" smtClean="0"/>
              <a:t>Resim eklemek için simgeyi tıklatın</a:t>
            </a:r>
            <a:endParaRPr kumimoji="0" lang="en-US" dirty="0"/>
          </a:p>
        </p:txBody>
      </p:sp>
      <p:sp>
        <p:nvSpPr>
          <p:cNvPr id="9" name="8 Akış Çizelgesi: İşlem"/>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Akış Çizelgesi: İşlem"/>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Pasta"/>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Dikdörtgen"/>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Yer Tutucusu"/>
          <p:cNvSpPr>
            <a:spLocks noGrp="1"/>
          </p:cNvSpPr>
          <p:nvPr>
            <p:ph type="title"/>
          </p:nvPr>
        </p:nvSpPr>
        <p:spPr>
          <a:xfrm>
            <a:off x="1435608" y="274638"/>
            <a:ext cx="7498080" cy="1143000"/>
          </a:xfrm>
          <a:prstGeom prst="rect">
            <a:avLst/>
          </a:prstGeom>
        </p:spPr>
        <p:txBody>
          <a:bodyPr anchor="ctr">
            <a:normAutofit/>
          </a:bodyPr>
          <a:lstStyle>
            <a:extLst/>
          </a:lstStyle>
          <a:p>
            <a:r>
              <a:rPr kumimoji="0" lang="tr-TR" smtClean="0"/>
              <a:t>Asıl başlık stili için tıklatın</a:t>
            </a:r>
            <a:endParaRPr kumimoji="0" lang="en-US"/>
          </a:p>
        </p:txBody>
      </p:sp>
      <p:sp>
        <p:nvSpPr>
          <p:cNvPr id="9" name="8 Metin Yer Tutucusu"/>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CC69347A-A41B-416D-956B-62079E2B1880}" type="datetimeFigureOut">
              <a:rPr lang="tr-TR" smtClean="0"/>
              <a:pPr/>
              <a:t>03/09/2019</a:t>
            </a:fld>
            <a:endParaRPr lang="tr-TR"/>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tr-TR"/>
          </a:p>
        </p:txBody>
      </p:sp>
      <p:sp>
        <p:nvSpPr>
          <p:cNvPr id="22" name="21 Slayt Numarası Yer Tutucusu"/>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A40687D-039F-4C3F-8BDA-EDD9D63BCA78}" type="slidenum">
              <a:rPr lang="tr-TR" smtClean="0"/>
              <a:pPr/>
              <a:t>‹#›</a:t>
            </a:fld>
            <a:endParaRPr lang="tr-TR"/>
          </a:p>
        </p:txBody>
      </p:sp>
      <p:sp>
        <p:nvSpPr>
          <p:cNvPr id="15" name="14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1">
            <a:schemeClr val="accent5"/>
          </a:lnRef>
          <a:fillRef idx="2">
            <a:schemeClr val="accent5"/>
          </a:fillRef>
          <a:effectRef idx="1">
            <a:schemeClr val="accent5"/>
          </a:effectRef>
          <a:fontRef idx="minor">
            <a:schemeClr val="dk1"/>
          </a:fontRef>
        </p:style>
        <p:txBody>
          <a:bodyPr>
            <a:normAutofit fontScale="90000"/>
          </a:bodyPr>
          <a:lstStyle/>
          <a:p>
            <a:r>
              <a:rPr lang="tr-TR" b="1" dirty="0" smtClean="0">
                <a:solidFill>
                  <a:srgbClr val="002060"/>
                </a:solidFill>
              </a:rPr>
              <a:t>2019-2020 </a:t>
            </a:r>
            <a:br>
              <a:rPr lang="tr-TR" b="1" dirty="0" smtClean="0">
                <a:solidFill>
                  <a:srgbClr val="002060"/>
                </a:solidFill>
              </a:rPr>
            </a:br>
            <a:r>
              <a:rPr lang="tr-TR" b="1" dirty="0" smtClean="0">
                <a:solidFill>
                  <a:srgbClr val="002060"/>
                </a:solidFill>
              </a:rPr>
              <a:t>EYLÜL SEMİNER DÖNEMİ</a:t>
            </a:r>
            <a:endParaRPr lang="tr-TR" b="1" dirty="0">
              <a:solidFill>
                <a:srgbClr val="002060"/>
              </a:solidFill>
            </a:endParaRPr>
          </a:p>
        </p:txBody>
      </p:sp>
      <p:sp>
        <p:nvSpPr>
          <p:cNvPr id="3" name="2 İçerik Yer Tutucusu"/>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normAutofit/>
          </a:bodyPr>
          <a:lstStyle/>
          <a:p>
            <a:pPr algn="just">
              <a:buNone/>
            </a:pPr>
            <a:r>
              <a:rPr lang="tr-TR" sz="4000" b="1" dirty="0" smtClean="0"/>
              <a:t>       </a:t>
            </a:r>
          </a:p>
          <a:p>
            <a:pPr algn="just">
              <a:buNone/>
            </a:pPr>
            <a:endParaRPr lang="tr-TR" sz="6000" b="1" dirty="0" smtClean="0"/>
          </a:p>
          <a:p>
            <a:pPr algn="just">
              <a:buNone/>
            </a:pPr>
            <a:r>
              <a:rPr lang="tr-TR" sz="6000" b="1" dirty="0"/>
              <a:t> </a:t>
            </a:r>
            <a:r>
              <a:rPr lang="tr-TR" sz="6000" b="1" dirty="0" smtClean="0"/>
              <a:t>    MASAL ANLATICILIĞI</a:t>
            </a:r>
            <a:endParaRPr lang="tr-TR" sz="6000" b="1" dirty="0"/>
          </a:p>
        </p:txBody>
      </p:sp>
    </p:spTree>
  </p:cSld>
  <p:clrMapOvr>
    <a:masterClrMapping/>
  </p:clrMapOvr>
  <p:transition advTm="2375"/>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285720" y="500042"/>
            <a:ext cx="8311450" cy="5429288"/>
          </a:xfrm>
          <a:prstGeom prst="rect">
            <a:avLst/>
          </a:prstGeom>
          <a:noFill/>
          <a:ln w="9525">
            <a:noFill/>
            <a:miter lim="800000"/>
            <a:headEnd/>
            <a:tailEnd/>
          </a:ln>
          <a:effectLst/>
        </p:spPr>
      </p:pic>
    </p:spTree>
  </p:cSld>
  <p:clrMapOvr>
    <a:masterClrMapping/>
  </p:clrMapOvr>
  <p:transition advTm="325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Masal-karikaturleri-2.jpg"/>
          <p:cNvPicPr>
            <a:picLocks noGrp="1" noChangeAspect="1"/>
          </p:cNvPicPr>
          <p:nvPr>
            <p:ph idx="1"/>
          </p:nvPr>
        </p:nvPicPr>
        <p:blipFill>
          <a:blip r:embed="rId2" cstate="print"/>
          <a:stretch>
            <a:fillRect/>
          </a:stretch>
        </p:blipFill>
        <p:spPr>
          <a:xfrm>
            <a:off x="3340836" y="1447800"/>
            <a:ext cx="3687878" cy="4800600"/>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Çocuklar Masalları Sever</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t>Çünkü hikayeler akıl ve </a:t>
            </a:r>
            <a:r>
              <a:rPr lang="tr-TR" dirty="0" err="1" smtClean="0"/>
              <a:t>mantıkdan</a:t>
            </a:r>
            <a:r>
              <a:rPr lang="tr-TR" dirty="0" smtClean="0"/>
              <a:t> önce duygulara dokunur.</a:t>
            </a:r>
          </a:p>
          <a:p>
            <a:endParaRPr lang="tr-TR" dirty="0" smtClean="0"/>
          </a:p>
          <a:p>
            <a:r>
              <a:rPr lang="tr-TR" dirty="0" smtClean="0"/>
              <a:t>Masallarda benzer veya farklı şeyler yaşayanlardan ilham alır, cesaretlenir ve kendine farklı roller biçebilir.</a:t>
            </a: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a:solidFill>
                  <a:srgbClr val="FF0000"/>
                </a:solidFill>
              </a:rPr>
              <a:t>ÖĞRENCİ MERKEZLİ </a:t>
            </a:r>
            <a:r>
              <a:rPr lang="tr-TR" b="1" dirty="0" smtClean="0">
                <a:solidFill>
                  <a:srgbClr val="FF0000"/>
                </a:solidFill>
              </a:rPr>
              <a:t>ANLATIM</a:t>
            </a:r>
            <a:endParaRPr lang="tr-TR" dirty="0">
              <a:solidFill>
                <a:srgbClr val="FF0000"/>
              </a:solidFill>
            </a:endParaRPr>
          </a:p>
        </p:txBody>
      </p:sp>
      <p:pic>
        <p:nvPicPr>
          <p:cNvPr id="4" name="3 İçerik Yer Tutucusu"/>
          <p:cNvPicPr>
            <a:picLocks noGrp="1"/>
          </p:cNvPicPr>
          <p:nvPr>
            <p:ph idx="1"/>
          </p:nvPr>
        </p:nvPicPr>
        <p:blipFill>
          <a:blip r:embed="rId2" cstate="print"/>
          <a:srcRect t="8103" r="1595"/>
          <a:stretch>
            <a:fillRect/>
          </a:stretch>
        </p:blipFill>
        <p:spPr bwMode="auto">
          <a:xfrm>
            <a:off x="214282" y="1285860"/>
            <a:ext cx="8429684" cy="5572140"/>
          </a:xfrm>
          <a:prstGeom prst="rect">
            <a:avLst/>
          </a:prstGeom>
          <a:noFill/>
          <a:ln w="9525">
            <a:noFill/>
            <a:miter lim="800000"/>
            <a:headEnd/>
            <a:tailEnd/>
          </a:ln>
        </p:spPr>
      </p:pic>
    </p:spTree>
  </p:cSld>
  <p:clrMapOvr>
    <a:masterClrMapping/>
  </p:clrMapOvr>
  <p:transition advTm="8281"/>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ikaye anlatma.png"/>
          <p:cNvPicPr>
            <a:picLocks noGrp="1" noChangeAspect="1"/>
          </p:cNvPicPr>
          <p:nvPr>
            <p:ph idx="1"/>
          </p:nvPr>
        </p:nvPicPr>
        <p:blipFill>
          <a:blip r:embed="rId2" cstate="print"/>
          <a:stretch>
            <a:fillRect/>
          </a:stretch>
        </p:blipFill>
        <p:spPr>
          <a:xfrm>
            <a:off x="2699792" y="476672"/>
            <a:ext cx="4752528" cy="5664696"/>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FF0000"/>
                </a:solidFill>
              </a:rPr>
              <a:t>Masal ve Hikaye Anlatma Teknikleri</a:t>
            </a:r>
            <a:endParaRPr lang="tr-TR" dirty="0">
              <a:solidFill>
                <a:srgbClr val="FF0000"/>
              </a:solidFill>
            </a:endParaRPr>
          </a:p>
        </p:txBody>
      </p:sp>
      <p:sp>
        <p:nvSpPr>
          <p:cNvPr id="3" name="2 İçerik Yer Tutucusu"/>
          <p:cNvSpPr>
            <a:spLocks noGrp="1"/>
          </p:cNvSpPr>
          <p:nvPr>
            <p:ph idx="1"/>
          </p:nvPr>
        </p:nvSpPr>
        <p:spPr/>
        <p:txBody>
          <a:bodyPr>
            <a:normAutofit fontScale="47500" lnSpcReduction="20000"/>
          </a:bodyPr>
          <a:lstStyle/>
          <a:p>
            <a:pPr>
              <a:buNone/>
            </a:pPr>
            <a:r>
              <a:rPr lang="tr-TR" b="1" i="1" dirty="0" smtClean="0">
                <a:solidFill>
                  <a:srgbClr val="92D050"/>
                </a:solidFill>
              </a:rPr>
              <a:t>Sandviç Hikâye</a:t>
            </a:r>
            <a:endParaRPr lang="tr-TR" dirty="0" smtClean="0">
              <a:solidFill>
                <a:srgbClr val="92D050"/>
              </a:solidFill>
            </a:endParaRPr>
          </a:p>
          <a:p>
            <a:r>
              <a:rPr lang="tr-TR" dirty="0" smtClean="0"/>
              <a:t>Hikaye anlatma tekniği tabanlı bir yaratıcı yazma uygulamasıdır. Grup çalışması şeklinde yapıldığında daha iyi sonuç verir.</a:t>
            </a:r>
          </a:p>
          <a:p>
            <a:r>
              <a:rPr lang="tr-TR" dirty="0" smtClean="0"/>
              <a:t>Şöyle bir giriş yapın mesela:</a:t>
            </a:r>
          </a:p>
          <a:p>
            <a:r>
              <a:rPr lang="tr-TR" i="1" dirty="0" smtClean="0"/>
              <a:t>‘’Biliyor musunuz İstanbul’da, sokak kedisi çoktur. Günlerden bir gün İstanbul’un bütün sokak kedileri bir toplantıya katılmak için Sultanahmet’e geldi.’’</a:t>
            </a:r>
            <a:endParaRPr lang="tr-TR" dirty="0" smtClean="0"/>
          </a:p>
          <a:p>
            <a:r>
              <a:rPr lang="tr-TR" dirty="0" smtClean="0"/>
              <a:t>Sonra öğrencilerden, toplantıya gelen kedileri bir paragrafta tarif etmelerini isteyin. Kendi aralarında tartışmaları ve yazmaları için beş dakika süre verin. Yazmaları bitince anlatmaya devam edin.</a:t>
            </a:r>
          </a:p>
          <a:p>
            <a:r>
              <a:rPr lang="tr-TR" i="1" dirty="0" smtClean="0"/>
              <a:t>‘’Toplantı Sultanahmet’te beş yıldızlı bir otelin en üst katında yapıldı.’’</a:t>
            </a:r>
            <a:endParaRPr lang="tr-TR" dirty="0" smtClean="0"/>
          </a:p>
          <a:p>
            <a:r>
              <a:rPr lang="tr-TR" dirty="0" smtClean="0"/>
              <a:t>Öğrencilerden bu binayı ve toplantı salonunu hayal ederek betimlemelerini isteyin. Beş dakika süre verin tartışıp yazmaları için. Sonra devam edin.</a:t>
            </a:r>
          </a:p>
          <a:p>
            <a:r>
              <a:rPr lang="tr-TR" i="1" dirty="0" smtClean="0"/>
              <a:t>‘’Sokak kedileri gelmeden önce toplantı solonu çok sessizdi derken kediler birer ikişer gelmeye başladı. Yarım saat sonra toplantı salonunda 1700’den fazla kedi toplanmıştı. Salonda büyük bir uğultu vardı. Sokak kedileri derneği başkanı kürsüye çıkınca büyük bir alkış koptu, alkışlar ve ıslıklar kesilince başkan konuşmaya başladı. Sokak kedileri büyük bir dikkatle başkanı dinliyorlardı.’’</a:t>
            </a:r>
            <a:endParaRPr lang="tr-TR" dirty="0" smtClean="0"/>
          </a:p>
          <a:p>
            <a:r>
              <a:rPr lang="tr-TR" dirty="0" smtClean="0"/>
              <a:t>Öğrencilerden oylama sonucunu yazarak hikayeyi sonlandırmalarını isteyin ve beş dakika süre verin.</a:t>
            </a:r>
          </a:p>
          <a:p>
            <a:r>
              <a:rPr lang="tr-TR" dirty="0" smtClean="0"/>
              <a:t>Dört yazma turunun sonunda her gruptan yazdıklarını paylaşmalarını isteyin.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435608" y="764704"/>
            <a:ext cx="7498080" cy="5483696"/>
          </a:xfrm>
        </p:spPr>
        <p:txBody>
          <a:bodyPr>
            <a:normAutofit fontScale="47500" lnSpcReduction="20000"/>
          </a:bodyPr>
          <a:lstStyle/>
          <a:p>
            <a:pPr>
              <a:buNone/>
            </a:pPr>
            <a:r>
              <a:rPr lang="tr-TR" b="1" i="1" dirty="0" smtClean="0">
                <a:solidFill>
                  <a:srgbClr val="92D050"/>
                </a:solidFill>
              </a:rPr>
              <a:t>Çok Sesli Hikâye</a:t>
            </a:r>
            <a:endParaRPr lang="tr-TR" dirty="0" smtClean="0">
              <a:solidFill>
                <a:srgbClr val="92D050"/>
              </a:solidFill>
            </a:endParaRPr>
          </a:p>
          <a:p>
            <a:r>
              <a:rPr lang="tr-TR" dirty="0" smtClean="0"/>
              <a:t>Bu uygulamada öğretmen bir hikaye anlatmaya başlar ve sınıfın yardımıyla hikayeyi anlatmaya devam eder. Öğrencileri hikaye anlatımına katmak için hatırlayamıyormuş gibi yapar ya da sorular sorar. Şöyle olabilir örneğin.</a:t>
            </a:r>
          </a:p>
          <a:p>
            <a:r>
              <a:rPr lang="tr-TR" i="1" dirty="0" smtClean="0"/>
              <a:t>‘’Çok eski zamanlarda güzel bir ülkede güzel bir prenses yaşıyormuş. Prensesler nasıl olur bilirsiniz. Diyemedim, siz söyleyin nasıl olur prensesler?’’</a:t>
            </a:r>
            <a:endParaRPr lang="tr-TR" dirty="0" smtClean="0"/>
          </a:p>
          <a:p>
            <a:r>
              <a:rPr lang="tr-TR" dirty="0" smtClean="0"/>
              <a:t>Burada dikkat etmeniz gereken hikayenin gidişatını öğrenciye kaptırmamaktır.  Hikayeyi siz anlatıyorsunuz, onlar size yardımcı oluyor sadece.</a:t>
            </a:r>
          </a:p>
          <a:p>
            <a:endParaRPr lang="tr-TR" dirty="0" smtClean="0"/>
          </a:p>
          <a:p>
            <a:endParaRPr lang="tr-TR" dirty="0" smtClean="0"/>
          </a:p>
          <a:p>
            <a:pPr>
              <a:buNone/>
            </a:pPr>
            <a:r>
              <a:rPr lang="tr-TR" b="1" i="1" dirty="0" smtClean="0">
                <a:solidFill>
                  <a:srgbClr val="92D050"/>
                </a:solidFill>
              </a:rPr>
              <a:t>Hikâye Avı</a:t>
            </a:r>
            <a:endParaRPr lang="tr-TR" dirty="0" smtClean="0">
              <a:solidFill>
                <a:srgbClr val="92D050"/>
              </a:solidFill>
            </a:endParaRPr>
          </a:p>
          <a:p>
            <a:r>
              <a:rPr lang="tr-TR" dirty="0" smtClean="0"/>
              <a:t>Bu uygulamayı sınıf içinde yapabileceğiniz gibi zümre işbirliğiyle sınıflar arasında da yapabilirsiniz.</a:t>
            </a:r>
          </a:p>
          <a:p>
            <a:r>
              <a:rPr lang="tr-TR" dirty="0" smtClean="0"/>
              <a:t>İki ayrı hikaye bulun. Hikayeleri yazın, paragraflar halinde kesin.</a:t>
            </a:r>
          </a:p>
          <a:p>
            <a:r>
              <a:rPr lang="tr-TR" dirty="0" smtClean="0"/>
              <a:t>Öğrencilerin görmeyeceği bir zaman diliminde hikayelere ait paragrafları sınıfın farklı yerlerine saklayın.</a:t>
            </a:r>
          </a:p>
          <a:p>
            <a:r>
              <a:rPr lang="tr-TR" dirty="0" smtClean="0"/>
              <a:t>Bu arada iki hikaye için ayrı ayrı birer define haritası hazırlayın. Harita görsel, basit ve eğlenceli olmalı, öğrencileri hikaye parçalarının saklandığı yerlere dair ipuçları vermelidir.</a:t>
            </a:r>
          </a:p>
          <a:p>
            <a:r>
              <a:rPr lang="tr-TR" dirty="0" smtClean="0"/>
              <a:t>Öğrenciler gelip derse başladığınızda hikaye avına çıkacaklarını söyleyin ve öğrencileri iki gruba ayırın. Her gruba birer define haritası verip 20-25 dakikalık süreyi başlatın.</a:t>
            </a:r>
          </a:p>
          <a:p>
            <a:r>
              <a:rPr lang="tr-TR" dirty="0" smtClean="0"/>
              <a:t>Hikaye parçalarının hepsini bulup anlamlı bir şekilde alt alta sıralayan ilk grup oyunu kazanır.</a:t>
            </a:r>
          </a:p>
          <a:p>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435608" y="548680"/>
            <a:ext cx="7498080" cy="5904656"/>
          </a:xfrm>
        </p:spPr>
        <p:txBody>
          <a:bodyPr>
            <a:noAutofit/>
          </a:bodyPr>
          <a:lstStyle/>
          <a:p>
            <a:pPr>
              <a:buNone/>
            </a:pPr>
            <a:r>
              <a:rPr lang="tr-TR" sz="1400" b="1" i="1" dirty="0" smtClean="0">
                <a:solidFill>
                  <a:srgbClr val="92D050"/>
                </a:solidFill>
              </a:rPr>
              <a:t>Dijital Hikâye Anlatma</a:t>
            </a:r>
            <a:endParaRPr lang="tr-TR" sz="1400" dirty="0" smtClean="0">
              <a:solidFill>
                <a:srgbClr val="92D050"/>
              </a:solidFill>
            </a:endParaRPr>
          </a:p>
          <a:p>
            <a:r>
              <a:rPr lang="tr-TR" sz="1400" dirty="0" smtClean="0"/>
              <a:t>Bu uygulamada öğrenciler grup veya bireysel çalışabilir.</a:t>
            </a:r>
          </a:p>
          <a:p>
            <a:r>
              <a:rPr lang="tr-TR" sz="1400" dirty="0" smtClean="0"/>
              <a:t>Bir hikaye anlatın, hikayenin iyice kavrandığından emin oluncaya kadar tartışma yaptırın. Daha sonra öğrencilerinden anlattığınız hikayeyi fotoroman ya da kısa film haline getirmelerini isteyin.</a:t>
            </a:r>
          </a:p>
          <a:p>
            <a:r>
              <a:rPr lang="tr-TR" sz="1400" dirty="0" smtClean="0"/>
              <a:t>Öğrenciler bu uygulamayı ders saatleri dışında yapacaklardır.</a:t>
            </a:r>
          </a:p>
          <a:p>
            <a:r>
              <a:rPr lang="tr-TR" sz="1400" dirty="0" smtClean="0"/>
              <a:t>Öğrencilere yardımcı olmak için Microsoft’un </a:t>
            </a:r>
            <a:r>
              <a:rPr lang="tr-TR" sz="1400" dirty="0" err="1" smtClean="0"/>
              <a:t>Movie</a:t>
            </a:r>
            <a:r>
              <a:rPr lang="tr-TR" sz="1400" dirty="0" smtClean="0"/>
              <a:t> </a:t>
            </a:r>
            <a:r>
              <a:rPr lang="tr-TR" sz="1400" dirty="0" err="1" smtClean="0"/>
              <a:t>Maker</a:t>
            </a:r>
            <a:r>
              <a:rPr lang="tr-TR" sz="1400" dirty="0" smtClean="0"/>
              <a:t> ve </a:t>
            </a:r>
            <a:r>
              <a:rPr lang="tr-TR" sz="1400" dirty="0" err="1" smtClean="0"/>
              <a:t>Photo</a:t>
            </a:r>
            <a:r>
              <a:rPr lang="tr-TR" sz="1400" dirty="0" smtClean="0"/>
              <a:t> </a:t>
            </a:r>
            <a:r>
              <a:rPr lang="tr-TR" sz="1400" dirty="0" err="1" smtClean="0"/>
              <a:t>Story</a:t>
            </a:r>
            <a:r>
              <a:rPr lang="tr-TR" sz="1400" dirty="0" smtClean="0"/>
              <a:t> 3 </a:t>
            </a:r>
            <a:r>
              <a:rPr lang="tr-TR" sz="1400" dirty="0" err="1" smtClean="0"/>
              <a:t>for</a:t>
            </a:r>
            <a:r>
              <a:rPr lang="tr-TR" sz="1400" dirty="0" smtClean="0"/>
              <a:t> Windows XP programlarını sınıfın bilgisayarına indirin ve öğrencilere nasıl kullanacaklarını öğretin.15-20 günlük bir hazırlanma süresi verin. Öğrencilerin çalışmalarını takip için size, arada geri bildirim vermelerini isteyin.</a:t>
            </a:r>
          </a:p>
          <a:p>
            <a:r>
              <a:rPr lang="tr-TR" sz="1400" dirty="0" smtClean="0"/>
              <a:t>Hazırlık süresi sonunda öğrenciler, uygulamalarını paylaşsınlar.</a:t>
            </a:r>
          </a:p>
          <a:p>
            <a:endParaRPr lang="tr-TR" sz="1400" dirty="0" smtClean="0"/>
          </a:p>
          <a:p>
            <a:pPr>
              <a:buNone/>
            </a:pPr>
            <a:r>
              <a:rPr lang="tr-TR" sz="1400" b="1" i="1" dirty="0" smtClean="0">
                <a:solidFill>
                  <a:srgbClr val="92D050"/>
                </a:solidFill>
              </a:rPr>
              <a:t>Hikâye Anlatma Festivali</a:t>
            </a:r>
            <a:endParaRPr lang="tr-TR" sz="1400" dirty="0" smtClean="0">
              <a:solidFill>
                <a:srgbClr val="92D050"/>
              </a:solidFill>
            </a:endParaRPr>
          </a:p>
          <a:p>
            <a:r>
              <a:rPr lang="tr-TR" sz="1400" dirty="0" smtClean="0"/>
              <a:t>Bu uygulamayı sınıf içinde yapabileceğiniz gibi zümre işbirliğiyle sınıflar arasında da yapabilirsiniz.</a:t>
            </a:r>
          </a:p>
          <a:p>
            <a:r>
              <a:rPr lang="tr-TR" sz="1400" dirty="0" smtClean="0"/>
              <a:t>Öğrencileri,  istedikleri bir hikayeyi üç dakika içinde anlatmalarına dayalı bir hikaye anlatma festivali yapılacağı konusunda bilgilendirin.</a:t>
            </a:r>
          </a:p>
          <a:p>
            <a:r>
              <a:rPr lang="tr-TR" sz="1400" dirty="0" smtClean="0"/>
              <a:t>Öğrenciler konuşmalıdır, sunum sırasında ellerinde hikayenin yazılı hali bulunmamalıdır.</a:t>
            </a:r>
          </a:p>
          <a:p>
            <a:r>
              <a:rPr lang="tr-TR" sz="1400" dirty="0" smtClean="0"/>
              <a:t>Dikkat edeceğiniz bir nokta da bu festivali yarışmaya dönüştürmemektir. Sadece sunum yapılacaktır, derecelendirme olmayacaktır.</a:t>
            </a:r>
          </a:p>
          <a:p>
            <a:r>
              <a:rPr lang="tr-TR" sz="1400" dirty="0" smtClean="0"/>
              <a:t>Bu uygulama için en az bir hafta önceden haber verin. Seçtikleri hikayeyi önceden görüp onaylayın.  Hazırlanmalarına yardımcı olun.</a:t>
            </a:r>
          </a:p>
          <a:p>
            <a:r>
              <a:rPr lang="tr-TR" sz="1400" dirty="0" smtClean="0"/>
              <a:t>Uygulama sırasında dışarıdan izleyici alabilirsiniz misal olarak öğrenci velileri gelip izleyebilirler.</a:t>
            </a:r>
          </a:p>
          <a:p>
            <a:r>
              <a:rPr lang="tr-TR" sz="1400" dirty="0" smtClean="0"/>
              <a:t>Uygulamayı baştan sona kaydedip CD haline getirin ve öğrencilere verin.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i="1" dirty="0">
                <a:solidFill>
                  <a:srgbClr val="FF0000"/>
                </a:solidFill>
              </a:rPr>
              <a:t>FARKLI BAKIŞ AÇISI </a:t>
            </a:r>
            <a:r>
              <a:rPr lang="tr-TR" b="1" i="1" dirty="0" smtClean="0">
                <a:solidFill>
                  <a:srgbClr val="FF0000"/>
                </a:solidFill>
              </a:rPr>
              <a:t>GELİŞTİREBİLME</a:t>
            </a:r>
            <a:endParaRPr lang="tr-TR" dirty="0">
              <a:solidFill>
                <a:srgbClr val="FF0000"/>
              </a:solidFill>
            </a:endParaRPr>
          </a:p>
        </p:txBody>
      </p:sp>
      <p:pic>
        <p:nvPicPr>
          <p:cNvPr id="4" name="3 İçerik Yer Tutucusu"/>
          <p:cNvPicPr>
            <a:picLocks noGrp="1"/>
          </p:cNvPicPr>
          <p:nvPr>
            <p:ph idx="1"/>
          </p:nvPr>
        </p:nvPicPr>
        <p:blipFill>
          <a:blip r:embed="rId2" cstate="print"/>
          <a:srcRect t="8839" r="2226"/>
          <a:stretch>
            <a:fillRect/>
          </a:stretch>
        </p:blipFill>
        <p:spPr bwMode="auto">
          <a:xfrm>
            <a:off x="500035" y="1428736"/>
            <a:ext cx="7643866" cy="5214974"/>
          </a:xfrm>
          <a:prstGeom prst="rect">
            <a:avLst/>
          </a:prstGeom>
          <a:noFill/>
          <a:ln w="9525">
            <a:noFill/>
            <a:miter lim="800000"/>
            <a:headEnd/>
            <a:tailEnd/>
          </a:ln>
        </p:spPr>
      </p:pic>
    </p:spTree>
  </p:cSld>
  <p:clrMapOvr>
    <a:masterClrMapping/>
  </p:clrMapOvr>
  <p:transition advTm="15485"/>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922114"/>
          </a:xfrm>
        </p:spPr>
        <p:txBody>
          <a:bodyPr/>
          <a:lstStyle/>
          <a:p>
            <a:r>
              <a:rPr lang="tr-TR" b="1" dirty="0">
                <a:solidFill>
                  <a:srgbClr val="FF0000"/>
                </a:solidFill>
              </a:rPr>
              <a:t>DİL BECERİSİ</a:t>
            </a:r>
            <a:endParaRPr lang="tr-TR" dirty="0">
              <a:solidFill>
                <a:srgbClr val="FF0000"/>
              </a:solidFill>
            </a:endParaRPr>
          </a:p>
        </p:txBody>
      </p:sp>
      <p:pic>
        <p:nvPicPr>
          <p:cNvPr id="6" name="3 İçerik Yer Tutucusu"/>
          <p:cNvPicPr>
            <a:picLocks noGrp="1"/>
          </p:cNvPicPr>
          <p:nvPr>
            <p:ph idx="1"/>
          </p:nvPr>
        </p:nvPicPr>
        <p:blipFill>
          <a:blip r:embed="rId2" cstate="print"/>
          <a:srcRect/>
          <a:stretch>
            <a:fillRect/>
          </a:stretch>
        </p:blipFill>
        <p:spPr bwMode="auto">
          <a:xfrm>
            <a:off x="1043608" y="1124745"/>
            <a:ext cx="7056784" cy="4953000"/>
          </a:xfrm>
          <a:prstGeom prst="rect">
            <a:avLst/>
          </a:prstGeom>
          <a:noFill/>
          <a:ln w="9525">
            <a:noFill/>
            <a:miter lim="800000"/>
            <a:headEnd/>
            <a:tailEnd/>
          </a:ln>
        </p:spPr>
      </p:pic>
    </p:spTree>
  </p:cSld>
  <p:clrMapOvr>
    <a:masterClrMapping/>
  </p:clrMapOvr>
  <p:transition advTm="7156"/>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a:solidFill>
                  <a:srgbClr val="FF0000"/>
                </a:solidFill>
              </a:rPr>
              <a:t>MASAL NEDİR?</a:t>
            </a:r>
            <a:r>
              <a:rPr lang="tr-TR" dirty="0">
                <a:solidFill>
                  <a:srgbClr val="FF0000"/>
                </a:solidFill>
              </a:rPr>
              <a:t/>
            </a:r>
            <a:br>
              <a:rPr lang="tr-TR" dirty="0">
                <a:solidFill>
                  <a:srgbClr val="FF0000"/>
                </a:solidFill>
              </a:rPr>
            </a:br>
            <a:endParaRPr lang="tr-TR" dirty="0">
              <a:solidFill>
                <a:srgbClr val="FF0000"/>
              </a:solidFill>
            </a:endParaRPr>
          </a:p>
        </p:txBody>
      </p:sp>
      <p:sp>
        <p:nvSpPr>
          <p:cNvPr id="5" name="4 İçerik Yer Tutucusu"/>
          <p:cNvSpPr>
            <a:spLocks noGrp="1"/>
          </p:cNvSpPr>
          <p:nvPr>
            <p:ph idx="1"/>
          </p:nvPr>
        </p:nvSpPr>
        <p:spPr/>
        <p:txBody>
          <a:bodyPr>
            <a:normAutofit/>
          </a:bodyPr>
          <a:lstStyle/>
          <a:p>
            <a:r>
              <a:rPr lang="tr-TR" dirty="0" smtClean="0"/>
              <a:t> İnsanlığın en kadim becerilerinden biri masal ve hikâye anlatıcılığıdır.</a:t>
            </a:r>
          </a:p>
          <a:p>
            <a:endParaRPr lang="tr-TR" dirty="0" smtClean="0"/>
          </a:p>
          <a:p>
            <a:r>
              <a:rPr lang="tr-TR" dirty="0" smtClean="0"/>
              <a:t>Olağanüstü durum ve olayları yine olağanüstü kahramanlara bağlayarak yapılan anlatıma </a:t>
            </a:r>
            <a:r>
              <a:rPr lang="tr-TR" b="1" dirty="0" smtClean="0"/>
              <a:t>masal</a:t>
            </a:r>
            <a:r>
              <a:rPr lang="tr-TR" dirty="0" smtClean="0"/>
              <a:t> denir.</a:t>
            </a:r>
            <a:endParaRPr lang="tr-TR" dirty="0"/>
          </a:p>
        </p:txBody>
      </p:sp>
    </p:spTree>
  </p:cSld>
  <p:clrMapOvr>
    <a:masterClrMapping/>
  </p:clrMapOvr>
  <p:transition advTm="4235"/>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p:cNvPicPr>
            <a:picLocks noGrp="1"/>
          </p:cNvPicPr>
          <p:nvPr>
            <p:ph idx="1"/>
          </p:nvPr>
        </p:nvPicPr>
        <p:blipFill>
          <a:blip r:embed="rId2" cstate="print"/>
          <a:srcRect t="5616" r="5938"/>
          <a:stretch>
            <a:fillRect/>
          </a:stretch>
        </p:blipFill>
        <p:spPr bwMode="auto">
          <a:xfrm>
            <a:off x="285720" y="357166"/>
            <a:ext cx="8286808" cy="6143668"/>
          </a:xfrm>
          <a:prstGeom prst="rect">
            <a:avLst/>
          </a:prstGeom>
          <a:noFill/>
          <a:ln w="9525">
            <a:noFill/>
            <a:miter lim="800000"/>
            <a:headEnd/>
            <a:tailEnd/>
          </a:ln>
        </p:spPr>
      </p:pic>
    </p:spTree>
  </p:cSld>
  <p:clrMapOvr>
    <a:masterClrMapping/>
  </p:clrMapOvr>
  <p:transition advTm="5687"/>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rgbClr val="FF0000"/>
                </a:solidFill>
              </a:rPr>
              <a:t>Modern zamanlar ve masal</a:t>
            </a:r>
            <a:endParaRPr lang="tr-TR" b="1" dirty="0">
              <a:solidFill>
                <a:srgbClr val="FF0000"/>
              </a:solidFill>
            </a:endParaRPr>
          </a:p>
        </p:txBody>
      </p:sp>
      <p:pic>
        <p:nvPicPr>
          <p:cNvPr id="4098" name="Picture 2"/>
          <p:cNvPicPr>
            <a:picLocks noGrp="1" noChangeAspect="1" noChangeArrowheads="1"/>
          </p:cNvPicPr>
          <p:nvPr>
            <p:ph idx="1"/>
          </p:nvPr>
        </p:nvPicPr>
        <p:blipFill>
          <a:blip r:embed="rId2" cstate="print"/>
          <a:stretch>
            <a:fillRect/>
          </a:stretch>
        </p:blipFill>
        <p:spPr bwMode="auto">
          <a:xfrm>
            <a:off x="1774825" y="1800225"/>
            <a:ext cx="6819900" cy="4095750"/>
          </a:xfrm>
          <a:prstGeom prst="rect">
            <a:avLst/>
          </a:prstGeom>
          <a:noFill/>
          <a:ln w="9525">
            <a:noFill/>
            <a:miter lim="800000"/>
            <a:headEnd/>
            <a:tailEnd/>
          </a:ln>
          <a:effectLst/>
        </p:spPr>
      </p:pic>
    </p:spTree>
  </p:cSld>
  <p:clrMapOvr>
    <a:masterClrMapping/>
  </p:clrMapOvr>
  <p:transition advTm="5797"/>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p:cNvPicPr/>
          <p:nvPr/>
        </p:nvPicPr>
        <p:blipFill>
          <a:blip r:embed="rId2" cstate="print"/>
          <a:srcRect l="3985" t="2885" r="1625" b="1413"/>
          <a:stretch>
            <a:fillRect/>
          </a:stretch>
        </p:blipFill>
        <p:spPr bwMode="auto">
          <a:xfrm>
            <a:off x="714348" y="357166"/>
            <a:ext cx="8001056" cy="6072230"/>
          </a:xfrm>
          <a:prstGeom prst="rect">
            <a:avLst/>
          </a:prstGeom>
          <a:noFill/>
          <a:ln w="9525">
            <a:noFill/>
            <a:miter lim="800000"/>
            <a:headEnd/>
            <a:tailEnd/>
          </a:ln>
        </p:spPr>
      </p:pic>
    </p:spTree>
  </p:cSld>
  <p:clrMapOvr>
    <a:masterClrMapping/>
  </p:clrMapOvr>
  <p:transition advTm="23609"/>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3568" y="1844824"/>
            <a:ext cx="7772400" cy="2952328"/>
          </a:xfrm>
        </p:spPr>
        <p:style>
          <a:lnRef idx="1">
            <a:schemeClr val="accent3"/>
          </a:lnRef>
          <a:fillRef idx="2">
            <a:schemeClr val="accent3"/>
          </a:fillRef>
          <a:effectRef idx="1">
            <a:schemeClr val="accent3"/>
          </a:effectRef>
          <a:fontRef idx="minor">
            <a:schemeClr val="dk1"/>
          </a:fontRef>
        </p:style>
        <p:txBody>
          <a:bodyPr>
            <a:normAutofit/>
          </a:bodyPr>
          <a:lstStyle/>
          <a:p>
            <a:r>
              <a:rPr lang="tr-TR" b="1" dirty="0" smtClean="0">
                <a:solidFill>
                  <a:srgbClr val="00B0F0"/>
                </a:solidFill>
              </a:rPr>
              <a:t/>
            </a:r>
            <a:br>
              <a:rPr lang="tr-TR" b="1" dirty="0" smtClean="0">
                <a:solidFill>
                  <a:srgbClr val="00B0F0"/>
                </a:solidFill>
              </a:rPr>
            </a:br>
            <a:r>
              <a:rPr lang="tr-TR" b="1" dirty="0" smtClean="0">
                <a:solidFill>
                  <a:srgbClr val="00B0F0"/>
                </a:solidFill>
              </a:rPr>
              <a:t/>
            </a:r>
            <a:br>
              <a:rPr lang="tr-TR" b="1" dirty="0" smtClean="0">
                <a:solidFill>
                  <a:srgbClr val="00B0F0"/>
                </a:solidFill>
              </a:rPr>
            </a:br>
            <a:r>
              <a:rPr lang="tr-TR" b="1" dirty="0" smtClean="0">
                <a:solidFill>
                  <a:srgbClr val="00B0F0"/>
                </a:solidFill>
              </a:rPr>
              <a:t>SABRINIZ İÇİN TEŞEKKÜRLER…</a:t>
            </a:r>
            <a:endParaRPr lang="tr-TR" b="1" dirty="0">
              <a:solidFill>
                <a:srgbClr val="00B0F0"/>
              </a:solidFill>
            </a:endParaRPr>
          </a:p>
        </p:txBody>
      </p:sp>
    </p:spTree>
  </p:cSld>
  <p:clrMapOvr>
    <a:masterClrMapping/>
  </p:clrMapOvr>
  <p:transition advTm="4156"/>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rgbClr val="FF0000"/>
                </a:solidFill>
              </a:rPr>
              <a:t>Masal Türünün Özellikleri</a:t>
            </a:r>
          </a:p>
        </p:txBody>
      </p:sp>
      <p:sp>
        <p:nvSpPr>
          <p:cNvPr id="3" name="2 İçerik Yer Tutucusu"/>
          <p:cNvSpPr>
            <a:spLocks noGrp="1"/>
          </p:cNvSpPr>
          <p:nvPr>
            <p:ph idx="1"/>
          </p:nvPr>
        </p:nvSpPr>
        <p:spPr/>
        <p:txBody>
          <a:bodyPr>
            <a:normAutofit fontScale="77500" lnSpcReduction="20000"/>
          </a:bodyPr>
          <a:lstStyle/>
          <a:p>
            <a:r>
              <a:rPr lang="tr-TR" dirty="0" smtClean="0"/>
              <a:t>Masallar </a:t>
            </a:r>
            <a:r>
              <a:rPr lang="tr-TR" dirty="0" err="1" smtClean="0"/>
              <a:t>tamamiyle</a:t>
            </a:r>
            <a:r>
              <a:rPr lang="tr-TR" dirty="0" smtClean="0"/>
              <a:t> hayal gücü ürünüdür. Gerçekle organik bir bağ söz konusu değildir.</a:t>
            </a:r>
          </a:p>
          <a:p>
            <a:r>
              <a:rPr lang="tr-TR" dirty="0" smtClean="0"/>
              <a:t>Mensur bir yapıya sahiptir. Nazım-nesir karışık olan masal örnekleri de vardır.</a:t>
            </a:r>
          </a:p>
          <a:p>
            <a:r>
              <a:rPr lang="tr-TR" dirty="0" smtClean="0"/>
              <a:t>Sunduğu evreni inandırıcı kılma gibi bir kaygı söz konusu değildir.</a:t>
            </a:r>
          </a:p>
          <a:p>
            <a:r>
              <a:rPr lang="tr-TR" dirty="0" smtClean="0"/>
              <a:t>Masallarda yer ve zaman kavramları belirsizdir. Mekan adı olarak genellikle "Hint, Yemen, Kaf Dağı, Çin, </a:t>
            </a:r>
            <a:r>
              <a:rPr lang="tr-TR" dirty="0" err="1" smtClean="0"/>
              <a:t>Maçin</a:t>
            </a:r>
            <a:r>
              <a:rPr lang="tr-TR" dirty="0" smtClean="0"/>
              <a:t>" kullanılır.</a:t>
            </a:r>
          </a:p>
          <a:p>
            <a:r>
              <a:rPr lang="tr-TR" dirty="0" smtClean="0"/>
              <a:t>Masalların çoğu " bir varmış, bir yokmuş" ya da " evvel zaman içinde, kalbur saman içinde" gibi ifadelerle başlar. Bunlara </a:t>
            </a:r>
            <a:r>
              <a:rPr lang="tr-TR" b="1" dirty="0" smtClean="0"/>
              <a:t>tekerleme</a:t>
            </a:r>
            <a:r>
              <a:rPr lang="tr-TR" dirty="0" smtClean="0"/>
              <a:t> ya da </a:t>
            </a:r>
            <a:r>
              <a:rPr lang="tr-TR" b="1" dirty="0" smtClean="0"/>
              <a:t>döşeme</a:t>
            </a:r>
            <a:r>
              <a:rPr lang="tr-TR" dirty="0" smtClean="0"/>
              <a:t> denir. </a:t>
            </a:r>
          </a:p>
          <a:p>
            <a:r>
              <a:rPr lang="tr-TR" dirty="0" smtClean="0"/>
              <a:t>Masallarda genellikle bir eğitim amacı saklıdır; masallar bu yönüyle didaktik (öğretici) bir nitelik taşır.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p:cNvPicPr>
            <a:picLocks noGrp="1"/>
          </p:cNvPicPr>
          <p:nvPr>
            <p:ph idx="1"/>
          </p:nvPr>
        </p:nvPicPr>
        <p:blipFill>
          <a:blip r:embed="rId2" cstate="print"/>
          <a:srcRect/>
          <a:stretch>
            <a:fillRect/>
          </a:stretch>
        </p:blipFill>
        <p:spPr bwMode="auto">
          <a:xfrm>
            <a:off x="785786" y="857232"/>
            <a:ext cx="7572428" cy="5429288"/>
          </a:xfrm>
          <a:prstGeom prst="rect">
            <a:avLst/>
          </a:prstGeom>
          <a:noFill/>
          <a:ln w="9525">
            <a:noFill/>
            <a:miter lim="800000"/>
            <a:headEnd/>
            <a:tailEnd/>
          </a:ln>
        </p:spPr>
      </p:pic>
    </p:spTree>
  </p:cSld>
  <p:clrMapOvr>
    <a:masterClrMapping/>
  </p:clrMapOvr>
  <p:transition advTm="364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Masal anlatmaya başlarken</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t>Takdime sade bir girişle başlamak en iyisidir.</a:t>
            </a:r>
          </a:p>
          <a:p>
            <a:r>
              <a:rPr lang="tr-TR" dirty="0" smtClean="0"/>
              <a:t>«Size komik bir hikâye anlatacağım.» biçimindeki giriş, beklentiyi artıracağından anlatılan masal (veya hikâye) yetersiz kalabilir.</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p:cNvPicPr>
            <a:picLocks noGrp="1"/>
          </p:cNvPicPr>
          <p:nvPr>
            <p:ph idx="1"/>
          </p:nvPr>
        </p:nvPicPr>
        <p:blipFill>
          <a:blip r:embed="rId2" cstate="print"/>
          <a:srcRect b="6612"/>
          <a:stretch>
            <a:fillRect/>
          </a:stretch>
        </p:blipFill>
        <p:spPr bwMode="auto">
          <a:xfrm>
            <a:off x="285721" y="749182"/>
            <a:ext cx="8286808" cy="5416122"/>
          </a:xfrm>
          <a:prstGeom prst="rect">
            <a:avLst/>
          </a:prstGeom>
          <a:noFill/>
          <a:ln w="9525">
            <a:noFill/>
            <a:miter lim="800000"/>
            <a:headEnd/>
            <a:tailEnd/>
          </a:ln>
        </p:spPr>
      </p:pic>
    </p:spTree>
  </p:cSld>
  <p:clrMapOvr>
    <a:masterClrMapping/>
  </p:clrMapOvr>
  <p:transition advTm="7469"/>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solidFill>
                  <a:srgbClr val="FF0000"/>
                </a:solidFill>
              </a:rPr>
              <a:t>Öğerencilerimize</a:t>
            </a:r>
            <a:r>
              <a:rPr lang="tr-TR" dirty="0" smtClean="0">
                <a:solidFill>
                  <a:srgbClr val="FF0000"/>
                </a:solidFill>
              </a:rPr>
              <a:t> Neden Masallar Anlatmalıyız?</a:t>
            </a:r>
            <a:endParaRPr lang="tr-TR" dirty="0"/>
          </a:p>
        </p:txBody>
      </p:sp>
      <p:sp>
        <p:nvSpPr>
          <p:cNvPr id="3" name="2 İçerik Yer Tutucusu"/>
          <p:cNvSpPr>
            <a:spLocks noGrp="1"/>
          </p:cNvSpPr>
          <p:nvPr>
            <p:ph idx="1"/>
          </p:nvPr>
        </p:nvSpPr>
        <p:spPr/>
        <p:txBody>
          <a:bodyPr/>
          <a:lstStyle/>
          <a:p>
            <a:r>
              <a:rPr lang="tr-TR" dirty="0" smtClean="0"/>
              <a:t>Sınıfta etkileyici bir şekilde masal anlatan öğretmenin elinde öğretmek, motive etmek ve liderlik yapmak için sihirli bir değnek var demektir.</a:t>
            </a: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Derslerimizde en sık karşılaştığımız sorunlardan bir tanesi de öğrencilerin kendilerini ifade etmede sıkıntı yaşamalarıdır. </a:t>
            </a:r>
          </a:p>
          <a:p>
            <a:endParaRPr lang="tr-TR" dirty="0" smtClean="0"/>
          </a:p>
          <a:p>
            <a:r>
              <a:rPr lang="tr-TR" dirty="0" smtClean="0"/>
              <a:t>Öğrencilere masal anlatarak ve anlattırarak bu sorunlar azaltabiliriz.</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p:cNvPicPr>
            <a:picLocks noGrp="1"/>
          </p:cNvPicPr>
          <p:nvPr>
            <p:ph idx="1"/>
          </p:nvPr>
        </p:nvPicPr>
        <p:blipFill>
          <a:blip r:embed="rId2" cstate="print"/>
          <a:stretch>
            <a:fillRect/>
          </a:stretch>
        </p:blipFill>
        <p:spPr bwMode="auto">
          <a:xfrm>
            <a:off x="2098675" y="1652587"/>
            <a:ext cx="6172200" cy="4391025"/>
          </a:xfrm>
          <a:prstGeom prst="rect">
            <a:avLst/>
          </a:prstGeom>
          <a:noFill/>
          <a:ln w="9525">
            <a:noFill/>
            <a:miter lim="800000"/>
            <a:headEnd/>
            <a:tailEnd/>
          </a:ln>
        </p:spPr>
      </p:pic>
    </p:spTree>
  </p:cSld>
  <p:clrMapOvr>
    <a:masterClrMapping/>
  </p:clrMapOvr>
  <p:transition advTm="7328"/>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181</TotalTime>
  <Words>743</Words>
  <PresentationFormat>Ekran Gösterisi (4:3)</PresentationFormat>
  <Paragraphs>76</Paragraphs>
  <Slides>23</Slides>
  <Notes>4</Notes>
  <HiddenSlides>0</HiddenSlides>
  <MMClips>0</MMClips>
  <ScaleCrop>false</ScaleCrop>
  <HeadingPairs>
    <vt:vector size="4" baseType="variant">
      <vt:variant>
        <vt:lpstr>Tema</vt:lpstr>
      </vt:variant>
      <vt:variant>
        <vt:i4>1</vt:i4>
      </vt:variant>
      <vt:variant>
        <vt:lpstr>Slayt Başlıkları</vt:lpstr>
      </vt:variant>
      <vt:variant>
        <vt:i4>23</vt:i4>
      </vt:variant>
    </vt:vector>
  </HeadingPairs>
  <TitlesOfParts>
    <vt:vector size="24" baseType="lpstr">
      <vt:lpstr>Gündönümü</vt:lpstr>
      <vt:lpstr>2019-2020  EYLÜL SEMİNER DÖNEMİ</vt:lpstr>
      <vt:lpstr>MASAL NEDİR? </vt:lpstr>
      <vt:lpstr>Masal Türünün Özellikleri</vt:lpstr>
      <vt:lpstr>Slayt 4</vt:lpstr>
      <vt:lpstr>Masal anlatmaya başlarken</vt:lpstr>
      <vt:lpstr>Slayt 6</vt:lpstr>
      <vt:lpstr>Öğerencilerimize Neden Masallar Anlatmalıyız?</vt:lpstr>
      <vt:lpstr>Slayt 8</vt:lpstr>
      <vt:lpstr>Slayt 9</vt:lpstr>
      <vt:lpstr>Slayt 10</vt:lpstr>
      <vt:lpstr>Slayt 11</vt:lpstr>
      <vt:lpstr>Çocuklar Masalları Sever</vt:lpstr>
      <vt:lpstr>ÖĞRENCİ MERKEZLİ ANLATIM</vt:lpstr>
      <vt:lpstr>Slayt 14</vt:lpstr>
      <vt:lpstr>Masal ve Hikaye Anlatma Teknikleri</vt:lpstr>
      <vt:lpstr>Slayt 16</vt:lpstr>
      <vt:lpstr>Slayt 17</vt:lpstr>
      <vt:lpstr>FARKLI BAKIŞ AÇISI GELİŞTİREBİLME</vt:lpstr>
      <vt:lpstr>DİL BECERİSİ</vt:lpstr>
      <vt:lpstr>Slayt 20</vt:lpstr>
      <vt:lpstr>Modern zamanlar ve masal</vt:lpstr>
      <vt:lpstr>Slayt 22</vt:lpstr>
      <vt:lpstr>  SABRINIZ İÇİN TEŞEKKÜRLER…</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2019-06-24T04:09:31Z</dcterms:created>
  <dcterms:modified xsi:type="dcterms:W3CDTF">2019-09-03T12:39:08Z</dcterms:modified>
  <cp:category>https://www.sorubak.com</cp:category>
</cp:coreProperties>
</file>