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59" r:id="rId5"/>
    <p:sldId id="261" r:id="rId6"/>
    <p:sldId id="262" r:id="rId7"/>
    <p:sldId id="263" r:id="rId8"/>
    <p:sldId id="265"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6437" autoAdjust="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0C9DB2-BCD5-4403-B4CC-ADF7A218345F}" type="datetimeFigureOut">
              <a:rPr lang="tr-TR" smtClean="0"/>
              <a:pPr/>
              <a:t>07/05/2019</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0FEF30-044D-4E99-B3FF-D03BB7AD9AB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2</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smtClean="0">
                <a:solidFill>
                  <a:schemeClr val="tx1"/>
                </a:solidFill>
                <a:latin typeface="+mn-lt"/>
                <a:ea typeface="+mn-ea"/>
                <a:cs typeface="+mn-cs"/>
                <a:hlinkClick r:id="rId3"/>
              </a:rPr>
              <a:t>.com</a:t>
            </a:r>
            <a:endParaRPr lang="tr-TR"/>
          </a:p>
        </p:txBody>
      </p:sp>
      <p:sp>
        <p:nvSpPr>
          <p:cNvPr id="4" name="3 Slayt Numarası Yer Tutucusu"/>
          <p:cNvSpPr>
            <a:spLocks noGrp="1"/>
          </p:cNvSpPr>
          <p:nvPr>
            <p:ph type="sldNum" sz="quarter" idx="10"/>
          </p:nvPr>
        </p:nvSpPr>
        <p:spPr/>
        <p:txBody>
          <a:bodyPr/>
          <a:lstStyle/>
          <a:p>
            <a:fld id="{CB0FEF30-044D-4E99-B3FF-D03BB7AD9AB5}" type="slidenum">
              <a:rPr lang="tr-TR" smtClean="0"/>
              <a:pPr/>
              <a:t>30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4</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7</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10</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13</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16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19</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24</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B0FEF30-044D-4E99-B3FF-D03BB7AD9AB5}" type="slidenum">
              <a:rPr lang="tr-TR" smtClean="0"/>
              <a:pPr/>
              <a:t>27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2431682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3481711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3886192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256320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1643300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303433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3103227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3241799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1287332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1400008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BBC6CE3-162A-45EB-9975-FDE90515C80F}" type="datetimeFigureOut">
              <a:rPr lang="tr-TR" smtClean="0"/>
              <a:pPr/>
              <a:t>07/05/2019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3295267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BC6CE3-162A-45EB-9975-FDE90515C80F}" type="datetimeFigureOut">
              <a:rPr lang="tr-TR" smtClean="0"/>
              <a:pPr/>
              <a:t>07/05/2019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191D6A-3133-4991-B3A3-FC7696FC3E3B}" type="slidenum">
              <a:rPr lang="tr-TR" smtClean="0"/>
              <a:pPr/>
              <a:t>‹#›</a:t>
            </a:fld>
            <a:endParaRPr lang="tr-TR"/>
          </a:p>
        </p:txBody>
      </p:sp>
    </p:spTree>
    <p:extLst>
      <p:ext uri="{BB962C8B-B14F-4D97-AF65-F5344CB8AC3E}">
        <p14:creationId xmlns="" xmlns:p14="http://schemas.microsoft.com/office/powerpoint/2010/main" val="2703443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b="1" dirty="0"/>
              <a:t>Bizim orucumuz ile </a:t>
            </a:r>
            <a:r>
              <a:rPr lang="tr-TR" sz="2400" b="1" dirty="0" err="1"/>
              <a:t>ehl</a:t>
            </a:r>
            <a:r>
              <a:rPr lang="tr-TR" sz="2400" b="1" dirty="0"/>
              <a:t>-i kitabın orucu arasındaki fark, sahur yemeğidir.</a:t>
            </a:r>
            <a:r>
              <a:rPr lang="tr-TR" sz="2400" dirty="0"/>
              <a:t/>
            </a:r>
            <a:br>
              <a:rPr lang="tr-TR" sz="2400" dirty="0"/>
            </a:br>
            <a:r>
              <a:rPr lang="tr-TR" sz="1100" dirty="0"/>
              <a:t>(Müslim-</a:t>
            </a:r>
            <a:r>
              <a:rPr lang="tr-TR" sz="1100" dirty="0" err="1"/>
              <a:t>Tirmizî</a:t>
            </a:r>
            <a:r>
              <a:rPr lang="tr-TR" sz="1100" dirty="0"/>
              <a:t>-</a:t>
            </a:r>
            <a:r>
              <a:rPr lang="tr-TR" sz="1100" dirty="0" err="1"/>
              <a:t>Ebû</a:t>
            </a:r>
            <a:r>
              <a:rPr lang="tr-TR" sz="1100" dirty="0"/>
              <a:t> </a:t>
            </a:r>
            <a:r>
              <a:rPr lang="tr-TR" sz="1100" dirty="0" err="1"/>
              <a:t>Dâvûd-Nesâî</a:t>
            </a:r>
            <a:r>
              <a:rPr lang="tr-TR" sz="1100" dirty="0" smtClean="0"/>
              <a:t>)</a:t>
            </a:r>
          </a:p>
          <a:p>
            <a:pPr algn="ctr"/>
            <a:endParaRPr lang="tr-TR" sz="1600" b="1" dirty="0" smtClean="0"/>
          </a:p>
          <a:p>
            <a:pPr algn="ctr"/>
            <a:r>
              <a:rPr lang="tr-TR" sz="2400" b="1" dirty="0" smtClean="0"/>
              <a:t>Gündüz </a:t>
            </a:r>
            <a:r>
              <a:rPr lang="tr-TR" sz="2400" b="1" dirty="0"/>
              <a:t>orucu için sahur yemeğinden, gece namazı için de </a:t>
            </a:r>
            <a:r>
              <a:rPr lang="tr-TR" sz="2400" b="1" dirty="0" err="1"/>
              <a:t>kaylûleden</a:t>
            </a:r>
            <a:r>
              <a:rPr lang="tr-TR" sz="2400" b="1" dirty="0"/>
              <a:t> (öğle uykusundan) yararlanın. </a:t>
            </a:r>
            <a:endParaRPr lang="tr-TR" sz="2400" b="1" dirty="0" smtClean="0"/>
          </a:p>
          <a:p>
            <a:pPr algn="ctr"/>
            <a:r>
              <a:rPr lang="tr-TR" sz="1100" dirty="0" smtClean="0"/>
              <a:t>(</a:t>
            </a:r>
            <a:r>
              <a:rPr lang="tr-TR" sz="1100" dirty="0" err="1"/>
              <a:t>İbni</a:t>
            </a:r>
            <a:r>
              <a:rPr lang="tr-TR" sz="1100" dirty="0"/>
              <a:t> </a:t>
            </a:r>
            <a:r>
              <a:rPr lang="tr-TR" sz="1100" dirty="0" err="1"/>
              <a:t>Mâce</a:t>
            </a:r>
            <a:r>
              <a:rPr lang="tr-TR" sz="1100" dirty="0"/>
              <a:t>-Hâkim)</a:t>
            </a:r>
            <a:r>
              <a:rPr lang="tr-TR" sz="2400" b="1" dirty="0"/>
              <a:t> </a:t>
            </a:r>
            <a:endParaRPr lang="tr-TR" sz="2400" b="1" dirty="0" smtClean="0"/>
          </a:p>
          <a:p>
            <a:pPr algn="ctr"/>
            <a:r>
              <a:rPr lang="tr-TR" sz="2400" b="1" dirty="0"/>
              <a:t> </a:t>
            </a:r>
            <a:endParaRPr lang="tr-TR" sz="2400" b="1" dirty="0" smtClean="0"/>
          </a:p>
          <a:p>
            <a:pPr algn="ctr"/>
            <a:r>
              <a:rPr lang="tr-TR" sz="2400" b="1" dirty="0" smtClean="0"/>
              <a:t>Sahur </a:t>
            </a:r>
            <a:r>
              <a:rPr lang="tr-TR" sz="2400" b="1" dirty="0"/>
              <a:t>yapınız, çünkü sahurda bereket vardır. </a:t>
            </a:r>
            <a:endParaRPr lang="tr-TR" sz="2400" b="1" dirty="0" smtClean="0"/>
          </a:p>
          <a:p>
            <a:pPr algn="ctr"/>
            <a:r>
              <a:rPr lang="tr-TR" sz="1100" dirty="0" smtClean="0"/>
              <a:t>(</a:t>
            </a:r>
            <a:r>
              <a:rPr lang="tr-TR" sz="1100" dirty="0" err="1"/>
              <a:t>Buhârî</a:t>
            </a:r>
            <a:r>
              <a:rPr lang="tr-TR" sz="1100" dirty="0"/>
              <a:t>-Müslim-</a:t>
            </a:r>
            <a:r>
              <a:rPr lang="tr-TR" sz="1100" dirty="0" err="1"/>
              <a:t>Tirmizî</a:t>
            </a:r>
            <a:r>
              <a:rPr lang="tr-TR" sz="1100" dirty="0"/>
              <a:t>-</a:t>
            </a:r>
            <a:r>
              <a:rPr lang="tr-TR" sz="1100" dirty="0" err="1"/>
              <a:t>Nesâî-İbni</a:t>
            </a:r>
            <a:r>
              <a:rPr lang="tr-TR" sz="1100" dirty="0"/>
              <a:t> </a:t>
            </a:r>
            <a:r>
              <a:rPr lang="tr-TR" sz="1100" dirty="0" err="1"/>
              <a:t>Mâce</a:t>
            </a:r>
            <a:r>
              <a:rPr lang="tr-TR" sz="1100" dirty="0" smtClean="0"/>
              <a:t>)</a:t>
            </a:r>
            <a:endParaRPr lang="tr-TR" sz="1100"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5400" dirty="0" smtClean="0"/>
              <a:t>Sahur yemeğinin önemi nedir?</a:t>
            </a:r>
            <a:endParaRPr lang="tr-TR" sz="5400" dirty="0"/>
          </a:p>
        </p:txBody>
      </p:sp>
      <p:sp>
        <p:nvSpPr>
          <p:cNvPr id="2" name="Dikdörtgen 1"/>
          <p:cNvSpPr/>
          <p:nvPr/>
        </p:nvSpPr>
        <p:spPr>
          <a:xfrm>
            <a:off x="3298843" y="200115"/>
            <a:ext cx="2993128" cy="646331"/>
          </a:xfrm>
          <a:prstGeom prst="rect">
            <a:avLst/>
          </a:prstGeom>
          <a:noFill/>
        </p:spPr>
        <p:txBody>
          <a:bodyPr wrap="none" lIns="91440" tIns="45720" rIns="91440" bIns="45720">
            <a:spAutoFit/>
          </a:bodyPr>
          <a:lstStyle/>
          <a:p>
            <a:pPr algn="ctr"/>
            <a:r>
              <a:rPr lang="tr-TR" sz="36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Hadis-i Şerifler</a:t>
            </a:r>
            <a:endParaRPr lang="tr-TR" sz="3600" b="1" u="sng"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cxnSp>
        <p:nvCxnSpPr>
          <p:cNvPr id="7" name="Düz Ok Bağlayıcısı 6"/>
          <p:cNvCxnSpPr>
            <a:stCxn id="2" idx="2"/>
          </p:cNvCxnSpPr>
          <p:nvPr/>
        </p:nvCxnSpPr>
        <p:spPr>
          <a:xfrm>
            <a:off x="4795407" y="846446"/>
            <a:ext cx="1141754" cy="763413"/>
          </a:xfrm>
          <a:prstGeom prst="straightConnector1">
            <a:avLst/>
          </a:prstGeom>
          <a:ln w="5715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941505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800" dirty="0" smtClean="0"/>
              <a:t>	Oruçlu </a:t>
            </a:r>
            <a:r>
              <a:rPr lang="tr-TR" sz="2800" dirty="0"/>
              <a:t>olduğunu unutarak yiyip içen kişi, yaşlı, hasta, zayıf ve oruç tutmaya güç </a:t>
            </a:r>
            <a:r>
              <a:rPr lang="tr-TR" sz="2800" dirty="0" smtClean="0"/>
              <a:t>yetiremeyecek </a:t>
            </a:r>
            <a:r>
              <a:rPr lang="tr-TR" sz="2800" dirty="0"/>
              <a:t>durumdaysa </a:t>
            </a:r>
            <a:r>
              <a:rPr lang="tr-TR" sz="2800" b="1" u="sng" dirty="0">
                <a:effectLst>
                  <a:outerShdw blurRad="38100" dist="38100" dir="2700000" algn="tl">
                    <a:srgbClr val="000000">
                      <a:alpha val="43137"/>
                    </a:srgbClr>
                  </a:outerShdw>
                </a:effectLst>
              </a:rPr>
              <a:t>onu gören kişi oruçlu olduğunu hatırlatmamalı,</a:t>
            </a:r>
            <a:r>
              <a:rPr lang="tr-TR" sz="2800" dirty="0"/>
              <a:t> </a:t>
            </a:r>
            <a:endParaRPr lang="tr-TR" sz="2800" dirty="0" smtClean="0"/>
          </a:p>
          <a:p>
            <a:pPr lvl="1" fontAlgn="base"/>
            <a:r>
              <a:rPr lang="tr-TR" sz="2800" dirty="0" smtClean="0"/>
              <a:t>aksi </a:t>
            </a:r>
            <a:r>
              <a:rPr lang="tr-TR" sz="2800" dirty="0"/>
              <a:t>durumda </a:t>
            </a:r>
            <a:r>
              <a:rPr lang="tr-TR" sz="2800" b="1" u="sng" dirty="0" smtClean="0">
                <a:effectLst>
                  <a:outerShdw blurRad="38100" dist="38100" dir="2700000" algn="tl">
                    <a:srgbClr val="000000">
                      <a:alpha val="43137"/>
                    </a:srgbClr>
                  </a:outerShdw>
                </a:effectLst>
              </a:rPr>
              <a:t>hatırlatmalıdır.</a:t>
            </a:r>
            <a:r>
              <a:rPr lang="tr-TR" sz="2800" dirty="0" smtClean="0"/>
              <a:t> </a:t>
            </a:r>
          </a:p>
          <a:p>
            <a:pPr lvl="1" fontAlgn="base"/>
            <a:r>
              <a:rPr lang="tr-TR" sz="1400" dirty="0" smtClean="0"/>
              <a:t>(</a:t>
            </a:r>
            <a:r>
              <a:rPr lang="tr-TR" sz="1400" dirty="0" err="1"/>
              <a:t>Şürünbülâlî</a:t>
            </a:r>
            <a:r>
              <a:rPr lang="tr-TR" sz="1400" dirty="0"/>
              <a:t>, </a:t>
            </a:r>
            <a:r>
              <a:rPr lang="tr-TR" sz="1400" dirty="0" err="1"/>
              <a:t>Merâkı’l</a:t>
            </a:r>
            <a:r>
              <a:rPr lang="tr-TR" sz="1400" dirty="0"/>
              <a:t>-felâh, 238).</a:t>
            </a:r>
            <a:endParaRPr lang="tr-TR" sz="800" u="sng"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Unutarak yiyen kişiye oruçlu olduğunun hatırlatılması gerekir mi?</a:t>
            </a:r>
          </a:p>
        </p:txBody>
      </p:sp>
    </p:spTree>
    <p:extLst>
      <p:ext uri="{BB962C8B-B14F-4D97-AF65-F5344CB8AC3E}">
        <p14:creationId xmlns="" xmlns:p14="http://schemas.microsoft.com/office/powerpoint/2010/main" val="3939374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a:t>Kadınlar ay hâli (</a:t>
            </a:r>
            <a:r>
              <a:rPr lang="tr-TR" sz="2000" dirty="0" err="1"/>
              <a:t>hayız</a:t>
            </a:r>
            <a:r>
              <a:rPr lang="tr-TR" sz="2000" dirty="0"/>
              <a:t>) ve lohusalık (</a:t>
            </a:r>
            <a:r>
              <a:rPr lang="tr-TR" sz="2000" dirty="0" err="1"/>
              <a:t>nifas</a:t>
            </a:r>
            <a:r>
              <a:rPr lang="tr-TR" sz="2000" dirty="0"/>
              <a:t>) denilen özel hâllerinde namaz kılmazlar, oruç </a:t>
            </a:r>
            <a:r>
              <a:rPr lang="tr-TR" sz="2000" dirty="0" smtClean="0"/>
              <a:t>tutmazlar. Daha </a:t>
            </a:r>
            <a:r>
              <a:rPr lang="tr-TR" sz="2000" dirty="0"/>
              <a:t>sonra tutamadıkları </a:t>
            </a:r>
            <a:r>
              <a:rPr lang="tr-TR" sz="2000" b="1" u="sng" dirty="0"/>
              <a:t>oruçlarını kaza ederler.</a:t>
            </a:r>
            <a:r>
              <a:rPr lang="tr-TR" sz="2000" dirty="0"/>
              <a:t/>
            </a:r>
            <a:br>
              <a:rPr lang="tr-TR" sz="2000" dirty="0"/>
            </a:br>
            <a:endParaRPr lang="tr-TR" sz="2000" dirty="0" smtClean="0"/>
          </a:p>
          <a:p>
            <a:pPr lvl="1" fontAlgn="base"/>
            <a:r>
              <a:rPr lang="tr-TR" sz="2000" dirty="0" smtClean="0"/>
              <a:t>Oruca </a:t>
            </a:r>
            <a:r>
              <a:rPr lang="tr-TR" sz="2000" dirty="0"/>
              <a:t>niyetlenen bir kadın, gün içerisinde âdet görmeye başlarsa </a:t>
            </a:r>
            <a:r>
              <a:rPr lang="tr-TR" sz="2000" b="1" u="sng" dirty="0"/>
              <a:t>orucunu bozar, </a:t>
            </a:r>
            <a:r>
              <a:rPr lang="tr-TR" sz="2000" dirty="0"/>
              <a:t>temizlenince bu günün orucunu da kaza </a:t>
            </a:r>
            <a:r>
              <a:rPr lang="tr-TR" sz="2000" dirty="0" smtClean="0"/>
              <a:t>eder.</a:t>
            </a:r>
            <a:br>
              <a:rPr lang="tr-TR" sz="2000" dirty="0" smtClean="0"/>
            </a:br>
            <a:r>
              <a:rPr lang="tr-TR" sz="1200" dirty="0" smtClean="0"/>
              <a:t>(</a:t>
            </a:r>
            <a:r>
              <a:rPr lang="tr-TR" sz="1200" dirty="0" err="1"/>
              <a:t>Merğînânî</a:t>
            </a:r>
            <a:r>
              <a:rPr lang="tr-TR" sz="1200" dirty="0"/>
              <a:t>, el-</a:t>
            </a:r>
            <a:r>
              <a:rPr lang="tr-TR" sz="1200" dirty="0" err="1"/>
              <a:t>Hidâye</a:t>
            </a:r>
            <a:r>
              <a:rPr lang="tr-TR" sz="1200" dirty="0"/>
              <a:t>, II, 276). </a:t>
            </a:r>
            <a:endParaRPr lang="tr-TR" sz="1200" dirty="0" smtClean="0"/>
          </a:p>
          <a:p>
            <a:pPr lvl="1" fontAlgn="base"/>
            <a:endParaRPr lang="tr-TR" sz="2000" dirty="0"/>
          </a:p>
          <a:p>
            <a:pPr lvl="1" fontAlgn="base"/>
            <a:r>
              <a:rPr lang="tr-TR" sz="2000" dirty="0" smtClean="0"/>
              <a:t>İftar </a:t>
            </a:r>
            <a:r>
              <a:rPr lang="tr-TR" sz="2000" dirty="0"/>
              <a:t>vaktine kadar oruçlu gibi davranması doğru değildir. Ancak Ramazanın hassasiyetine riayet ederek başkalarının yanında yiyip içmemesi uygun olur.</a:t>
            </a:r>
            <a:endParaRPr lang="tr-TR" sz="600" u="sng"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Oruca niyetlenen bir kadın gün içinde âdet görmeye başlarsa ne yapmalıdır?</a:t>
            </a:r>
          </a:p>
        </p:txBody>
      </p:sp>
    </p:spTree>
    <p:extLst>
      <p:ext uri="{BB962C8B-B14F-4D97-AF65-F5344CB8AC3E}">
        <p14:creationId xmlns="" xmlns:p14="http://schemas.microsoft.com/office/powerpoint/2010/main" val="18577327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b="1" u="sng" dirty="0">
                <a:effectLst>
                  <a:outerShdw blurRad="38100" dist="38100" dir="2700000" algn="tl">
                    <a:srgbClr val="000000">
                      <a:alpha val="43137"/>
                    </a:srgbClr>
                  </a:outerShdw>
                </a:effectLst>
              </a:rPr>
              <a:t>Ağız ve burundan alınıp mideye </a:t>
            </a:r>
            <a:endParaRPr lang="tr-TR" sz="2000" b="1" u="sng" dirty="0" smtClean="0">
              <a:effectLst>
                <a:outerShdw blurRad="38100" dist="38100" dir="2700000" algn="tl">
                  <a:srgbClr val="000000">
                    <a:alpha val="43137"/>
                  </a:srgbClr>
                </a:outerShdw>
              </a:effectLst>
            </a:endParaRPr>
          </a:p>
          <a:p>
            <a:pPr lvl="1" fontAlgn="base"/>
            <a:r>
              <a:rPr lang="tr-TR" sz="2000" b="1" u="sng" dirty="0" smtClean="0">
                <a:effectLst>
                  <a:outerShdw blurRad="38100" dist="38100" dir="2700000" algn="tl">
                    <a:srgbClr val="000000">
                      <a:alpha val="43137"/>
                    </a:srgbClr>
                  </a:outerShdw>
                </a:effectLst>
              </a:rPr>
              <a:t>ulaşan </a:t>
            </a:r>
            <a:r>
              <a:rPr lang="tr-TR" sz="2000" b="1" u="sng" dirty="0">
                <a:effectLst>
                  <a:outerShdw blurRad="38100" dist="38100" dir="2700000" algn="tl">
                    <a:srgbClr val="000000">
                      <a:alpha val="43137"/>
                    </a:srgbClr>
                  </a:outerShdw>
                </a:effectLst>
              </a:rPr>
              <a:t>her şey orucu bozar. </a:t>
            </a:r>
            <a:endParaRPr lang="tr-TR" sz="2000" b="1" u="sng" dirty="0" smtClean="0">
              <a:effectLst>
                <a:outerShdw blurRad="38100" dist="38100" dir="2700000" algn="tl">
                  <a:srgbClr val="000000">
                    <a:alpha val="43137"/>
                  </a:srgbClr>
                </a:outerShdw>
              </a:effectLst>
            </a:endParaRPr>
          </a:p>
          <a:p>
            <a:pPr lvl="1" fontAlgn="base"/>
            <a:endParaRPr lang="tr-TR" sz="2000" dirty="0"/>
          </a:p>
          <a:p>
            <a:pPr lvl="1" fontAlgn="base"/>
            <a:r>
              <a:rPr lang="tr-TR" sz="2000" dirty="0" smtClean="0"/>
              <a:t>Günümüzde </a:t>
            </a:r>
            <a:r>
              <a:rPr lang="tr-TR" sz="2000" dirty="0"/>
              <a:t>üretilen sakızlarda, ağızda çözülen katkı maddeleri bulunduğundan, ne kadar dikkat edilirse edilsin bunların yutulmasından kaçınmak mümkün değildir. </a:t>
            </a:r>
            <a:endParaRPr lang="tr-TR" sz="2000" dirty="0" smtClean="0"/>
          </a:p>
          <a:p>
            <a:pPr lvl="1" fontAlgn="base"/>
            <a:endParaRPr lang="tr-TR" sz="2000" dirty="0"/>
          </a:p>
          <a:p>
            <a:pPr lvl="1" fontAlgn="base"/>
            <a:r>
              <a:rPr lang="tr-TR" sz="2000" dirty="0" smtClean="0"/>
              <a:t>Bu </a:t>
            </a:r>
            <a:r>
              <a:rPr lang="tr-TR" sz="2000" dirty="0"/>
              <a:t>sebeple bu tür </a:t>
            </a:r>
            <a:r>
              <a:rPr lang="tr-TR" sz="2000" b="1" u="sng" dirty="0"/>
              <a:t>sakız çiğnemek orucu </a:t>
            </a:r>
            <a:r>
              <a:rPr lang="tr-TR" sz="2000" b="1" u="sng" dirty="0" smtClean="0"/>
              <a:t>bozar. </a:t>
            </a:r>
          </a:p>
          <a:p>
            <a:pPr lvl="1" fontAlgn="base"/>
            <a:r>
              <a:rPr lang="tr-TR" sz="1200" dirty="0" smtClean="0"/>
              <a:t>(</a:t>
            </a:r>
            <a:r>
              <a:rPr lang="tr-TR" sz="1200" dirty="0" err="1"/>
              <a:t>İbn</a:t>
            </a:r>
            <a:r>
              <a:rPr lang="tr-TR" sz="1200" dirty="0"/>
              <a:t> </a:t>
            </a:r>
            <a:r>
              <a:rPr lang="tr-TR" sz="1200" dirty="0" err="1"/>
              <a:t>Âbidîn</a:t>
            </a:r>
            <a:r>
              <a:rPr lang="tr-TR" sz="1200" dirty="0"/>
              <a:t>, </a:t>
            </a:r>
            <a:r>
              <a:rPr lang="tr-TR" sz="1200" dirty="0" err="1"/>
              <a:t>Reddü’l-muhtâr</a:t>
            </a:r>
            <a:r>
              <a:rPr lang="tr-TR" sz="1200" dirty="0"/>
              <a:t>, III, 395, 396). </a:t>
            </a:r>
            <a:endParaRPr lang="tr-TR" sz="1200" dirty="0" smtClean="0"/>
          </a:p>
          <a:p>
            <a:pPr lvl="1" fontAlgn="base"/>
            <a:endParaRPr lang="tr-TR" sz="1200" dirty="0" smtClean="0"/>
          </a:p>
          <a:p>
            <a:pPr lvl="1" fontAlgn="base"/>
            <a:r>
              <a:rPr lang="tr-TR" sz="2000" dirty="0" smtClean="0"/>
              <a:t>Öte </a:t>
            </a:r>
            <a:r>
              <a:rPr lang="tr-TR" sz="2000" dirty="0"/>
              <a:t>yandan, hangi sakızın orucu bozmayan türden olduğu bilinemeyeceğinden oruçlu iken sakız çiğnemekten sakınılmalıdır.</a:t>
            </a:r>
            <a:endParaRPr lang="tr-TR" sz="600" u="sng"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smtClean="0"/>
              <a:t>Sakız çiğnemek </a:t>
            </a:r>
            <a:r>
              <a:rPr lang="tr-TR" sz="4400" dirty="0"/>
              <a:t>oruca zarar verir mi?</a:t>
            </a:r>
          </a:p>
        </p:txBody>
      </p:sp>
    </p:spTree>
    <p:extLst>
      <p:ext uri="{BB962C8B-B14F-4D97-AF65-F5344CB8AC3E}">
        <p14:creationId xmlns="" xmlns:p14="http://schemas.microsoft.com/office/powerpoint/2010/main" val="3899874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2" fontAlgn="base"/>
            <a:r>
              <a:rPr lang="tr-TR" sz="4000" dirty="0" smtClean="0"/>
              <a:t>Makyaj</a:t>
            </a:r>
            <a:r>
              <a:rPr lang="tr-TR" sz="4000" dirty="0"/>
              <a:t>, saç boyamak ve saç bakımı </a:t>
            </a:r>
            <a:r>
              <a:rPr lang="tr-TR" sz="4000" b="1" u="sng" dirty="0" smtClean="0">
                <a:effectLst>
                  <a:outerShdw blurRad="38100" dist="38100" dir="2700000" algn="tl">
                    <a:srgbClr val="000000">
                      <a:alpha val="43137"/>
                    </a:srgbClr>
                  </a:outerShdw>
                </a:effectLst>
              </a:rPr>
              <a:t>orucu </a:t>
            </a:r>
            <a:r>
              <a:rPr lang="tr-TR" sz="4000" b="1" u="sng" dirty="0">
                <a:effectLst>
                  <a:outerShdw blurRad="38100" dist="38100" dir="2700000" algn="tl">
                    <a:srgbClr val="000000">
                      <a:alpha val="43137"/>
                    </a:srgbClr>
                  </a:outerShdw>
                </a:effectLst>
              </a:rPr>
              <a:t>bozmaz.</a:t>
            </a:r>
            <a:endParaRPr lang="tr-TR" sz="105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 Makyaj yapmak ve saç boyamak orucu bozar mı?</a:t>
            </a:r>
          </a:p>
        </p:txBody>
      </p:sp>
    </p:spTree>
    <p:extLst>
      <p:ext uri="{BB962C8B-B14F-4D97-AF65-F5344CB8AC3E}">
        <p14:creationId xmlns="" xmlns:p14="http://schemas.microsoft.com/office/powerpoint/2010/main" val="22851490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u="sng" dirty="0"/>
              <a:t>İğnenin orucu bozup bozmayacağı, kullanılış amacına göre değerlendirilebilir. </a:t>
            </a:r>
            <a:endParaRPr lang="tr-TR" u="sng" dirty="0" smtClean="0"/>
          </a:p>
          <a:p>
            <a:pPr lvl="1" fontAlgn="base"/>
            <a:endParaRPr lang="tr-TR" dirty="0"/>
          </a:p>
          <a:p>
            <a:pPr lvl="1" fontAlgn="base"/>
            <a:r>
              <a:rPr lang="tr-TR" dirty="0" smtClean="0"/>
              <a:t>Ağrı </a:t>
            </a:r>
            <a:r>
              <a:rPr lang="tr-TR" dirty="0"/>
              <a:t>dindirmek, tedavi etmek, vücudun direncini artırmak, gıda vermek gibi amaçlarla enjeksiyon yapılmaktadır. </a:t>
            </a:r>
            <a:r>
              <a:rPr lang="tr-TR" b="1" u="sng" dirty="0">
                <a:effectLst>
                  <a:outerShdw blurRad="38100" dist="38100" dir="2700000" algn="tl">
                    <a:srgbClr val="000000">
                      <a:alpha val="43137"/>
                    </a:srgbClr>
                  </a:outerShdw>
                </a:effectLst>
              </a:rPr>
              <a:t>Gıda ve keyif verici olmayan enjeksiyonlar, yemek ve içmek anlamına gelmediklerinden orucu bozmazlar. </a:t>
            </a:r>
            <a:endParaRPr lang="tr-TR" b="1" u="sng" dirty="0" smtClean="0">
              <a:effectLst>
                <a:outerShdw blurRad="38100" dist="38100" dir="2700000" algn="tl">
                  <a:srgbClr val="000000">
                    <a:alpha val="43137"/>
                  </a:srgbClr>
                </a:outerShdw>
              </a:effectLst>
            </a:endParaRPr>
          </a:p>
          <a:p>
            <a:pPr lvl="1" fontAlgn="base"/>
            <a:endParaRPr lang="tr-TR" b="1" u="sng" dirty="0">
              <a:effectLst>
                <a:outerShdw blurRad="38100" dist="38100" dir="2700000" algn="tl">
                  <a:srgbClr val="000000">
                    <a:alpha val="43137"/>
                  </a:srgbClr>
                </a:outerShdw>
              </a:effectLst>
            </a:endParaRPr>
          </a:p>
          <a:p>
            <a:pPr lvl="1" fontAlgn="base"/>
            <a:r>
              <a:rPr lang="tr-TR" dirty="0" smtClean="0"/>
              <a:t>Ancak </a:t>
            </a:r>
            <a:r>
              <a:rPr lang="tr-TR" dirty="0"/>
              <a:t>gıda ve/veya keyif verici enjeksiyonlar orucu </a:t>
            </a:r>
            <a:r>
              <a:rPr lang="tr-TR" dirty="0" smtClean="0"/>
              <a:t>bozar. </a:t>
            </a:r>
          </a:p>
          <a:p>
            <a:pPr lvl="1" fontAlgn="base"/>
            <a:r>
              <a:rPr lang="tr-TR" sz="1100" dirty="0" smtClean="0"/>
              <a:t>(</a:t>
            </a:r>
            <a:r>
              <a:rPr lang="tr-TR" sz="1100" dirty="0"/>
              <a:t>DİYK 22. 09. 2005 tarihli karar). </a:t>
            </a:r>
            <a:endParaRPr lang="tr-TR" sz="1100" dirty="0" smtClean="0"/>
          </a:p>
          <a:p>
            <a:pPr lvl="1" fontAlgn="base"/>
            <a:endParaRPr lang="tr-TR" sz="1200" dirty="0"/>
          </a:p>
          <a:p>
            <a:pPr lvl="1" fontAlgn="base"/>
            <a:r>
              <a:rPr lang="tr-TR" dirty="0" smtClean="0"/>
              <a:t>Şeker </a:t>
            </a:r>
            <a:r>
              <a:rPr lang="tr-TR" dirty="0"/>
              <a:t>hastalarının kullandıkları insülin iğnesi bu nitelikte olmadığı için </a:t>
            </a:r>
            <a:r>
              <a:rPr lang="tr-TR" b="1" u="sng" dirty="0">
                <a:effectLst>
                  <a:outerShdw blurRad="38100" dist="38100" dir="2700000" algn="tl">
                    <a:srgbClr val="000000">
                      <a:alpha val="43137"/>
                    </a:srgbClr>
                  </a:outerShdw>
                </a:effectLst>
              </a:rPr>
              <a:t>orucu bozmaz</a:t>
            </a:r>
            <a:r>
              <a:rPr lang="tr-TR" b="1" u="sng" dirty="0" smtClean="0">
                <a:effectLst>
                  <a:outerShdw blurRad="38100" dist="38100" dir="2700000" algn="tl">
                    <a:srgbClr val="000000">
                      <a:alpha val="43137"/>
                    </a:srgbClr>
                  </a:outerShdw>
                </a:effectLst>
              </a:rPr>
              <a:t>.</a:t>
            </a:r>
            <a:endParaRPr lang="tr-TR" sz="5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Şeker hastalarının uyguladıkları insülin iğnesi orucu bozar mı?</a:t>
            </a:r>
          </a:p>
        </p:txBody>
      </p:sp>
    </p:spTree>
    <p:extLst>
      <p:ext uri="{BB962C8B-B14F-4D97-AF65-F5344CB8AC3E}">
        <p14:creationId xmlns="" xmlns:p14="http://schemas.microsoft.com/office/powerpoint/2010/main" val="21092257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smtClean="0"/>
              <a:t>	Konunun </a:t>
            </a:r>
            <a:r>
              <a:rPr lang="tr-TR" sz="2000" dirty="0"/>
              <a:t>uzmanlarından alınan bilgilere göre, göze damlatılan ilaç, miktar olarak çok az (1 mililitrenin 1/20’si olan 50 </a:t>
            </a:r>
            <a:r>
              <a:rPr lang="tr-TR" sz="2000" dirty="0" err="1"/>
              <a:t>mikrolitre</a:t>
            </a:r>
            <a:r>
              <a:rPr lang="tr-TR" sz="2000" dirty="0"/>
              <a:t>) olup bunun bir kısmı gözün kırpılmasıyla dışarıya atılmakta, bir kısmı gözde, göz ile burun boşluğunu birleştiren kanallarda ve mukozasında </a:t>
            </a:r>
            <a:r>
              <a:rPr lang="tr-TR" sz="2000" dirty="0" err="1"/>
              <a:t>mesâmat</a:t>
            </a:r>
            <a:r>
              <a:rPr lang="tr-TR" sz="2000" dirty="0"/>
              <a:t> (gözenekler) yolu ile emilerek vücuda alınmaktadır. Kaldı ki bu işlem yeme içme yani gıdalanma anlamı da taşımamaktadır. </a:t>
            </a:r>
            <a:r>
              <a:rPr lang="tr-TR" sz="2000" b="1" u="sng" dirty="0"/>
              <a:t>Dolayısıyla göz damlası orucu bozmaz. </a:t>
            </a:r>
            <a:endParaRPr lang="tr-TR" sz="2000" b="1" u="sng" dirty="0" smtClean="0"/>
          </a:p>
          <a:p>
            <a:pPr lvl="1" fontAlgn="base"/>
            <a:r>
              <a:rPr lang="tr-TR" sz="1100" dirty="0" smtClean="0"/>
              <a:t>(</a:t>
            </a:r>
            <a:r>
              <a:rPr lang="tr-TR" sz="1100" dirty="0"/>
              <a:t>DİYK 22. 09. 2005 tarihli karar; bkz. </a:t>
            </a:r>
            <a:r>
              <a:rPr lang="tr-TR" sz="1100" dirty="0" err="1"/>
              <a:t>Kâsânî</a:t>
            </a:r>
            <a:r>
              <a:rPr lang="tr-TR" sz="1100" dirty="0"/>
              <a:t>, </a:t>
            </a:r>
            <a:r>
              <a:rPr lang="tr-TR" sz="1100" dirty="0" err="1"/>
              <a:t>Bedâî</a:t>
            </a:r>
            <a:r>
              <a:rPr lang="tr-TR" sz="1100" dirty="0"/>
              <a:t>’, II, 98).</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Göz damlası orucu bozar mı?</a:t>
            </a:r>
          </a:p>
        </p:txBody>
      </p:sp>
    </p:spTree>
    <p:extLst>
      <p:ext uri="{BB962C8B-B14F-4D97-AF65-F5344CB8AC3E}">
        <p14:creationId xmlns="" xmlns:p14="http://schemas.microsoft.com/office/powerpoint/2010/main" val="8149262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800" dirty="0" smtClean="0"/>
              <a:t>Lokal anestezi </a:t>
            </a:r>
            <a:r>
              <a:rPr lang="tr-TR" sz="2800" dirty="0"/>
              <a:t>(sınırlı uyuşturma) </a:t>
            </a:r>
            <a:r>
              <a:rPr lang="tr-TR" sz="2800" dirty="0" smtClean="0"/>
              <a:t>orucun </a:t>
            </a:r>
            <a:r>
              <a:rPr lang="tr-TR" sz="2800" dirty="0"/>
              <a:t>sıhhatine engel değildir. </a:t>
            </a:r>
            <a:endParaRPr lang="tr-TR" sz="2800" dirty="0" smtClean="0"/>
          </a:p>
          <a:p>
            <a:pPr lvl="1" fontAlgn="base"/>
            <a:endParaRPr lang="tr-TR" sz="2800" dirty="0"/>
          </a:p>
          <a:p>
            <a:pPr lvl="1" fontAlgn="base"/>
            <a:r>
              <a:rPr lang="tr-TR" sz="2800" dirty="0" smtClean="0"/>
              <a:t>Bölgesel </a:t>
            </a:r>
            <a:r>
              <a:rPr lang="tr-TR" sz="2800" dirty="0"/>
              <a:t>ve genel anestezide serum verildiği için oruç bozulur </a:t>
            </a:r>
            <a:endParaRPr lang="tr-TR" sz="2800" dirty="0" smtClean="0"/>
          </a:p>
          <a:p>
            <a:pPr lvl="1" fontAlgn="base"/>
            <a:endParaRPr lang="tr-TR" sz="1200" dirty="0"/>
          </a:p>
          <a:p>
            <a:pPr lvl="1" fontAlgn="base"/>
            <a:r>
              <a:rPr lang="tr-TR" sz="1200" dirty="0" smtClean="0"/>
              <a:t>(</a:t>
            </a:r>
            <a:r>
              <a:rPr lang="tr-TR" sz="1200" dirty="0"/>
              <a:t>DİYK 22. 09. 2005 tarihli karar; bkz. </a:t>
            </a:r>
            <a:r>
              <a:rPr lang="tr-TR" sz="1200" dirty="0" err="1"/>
              <a:t>Merğînânî</a:t>
            </a:r>
            <a:r>
              <a:rPr lang="tr-TR" sz="1200" dirty="0"/>
              <a:t>, el-</a:t>
            </a:r>
            <a:r>
              <a:rPr lang="tr-TR" sz="1200" dirty="0" err="1"/>
              <a:t>Hidâye</a:t>
            </a:r>
            <a:r>
              <a:rPr lang="tr-TR" sz="1200" dirty="0"/>
              <a:t>, II, 263-264; </a:t>
            </a:r>
            <a:r>
              <a:rPr lang="tr-TR" sz="1200" dirty="0" err="1"/>
              <a:t>Kâsânî</a:t>
            </a:r>
            <a:r>
              <a:rPr lang="tr-TR" sz="1200" dirty="0"/>
              <a:t>, </a:t>
            </a:r>
            <a:r>
              <a:rPr lang="tr-TR" sz="1200" dirty="0" err="1"/>
              <a:t>Bedâî</a:t>
            </a:r>
            <a:r>
              <a:rPr lang="tr-TR" sz="1200" dirty="0"/>
              <a:t>’, II, 98).</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Anestezi orucu bozar mı?</a:t>
            </a:r>
          </a:p>
        </p:txBody>
      </p:sp>
    </p:spTree>
    <p:extLst>
      <p:ext uri="{BB962C8B-B14F-4D97-AF65-F5344CB8AC3E}">
        <p14:creationId xmlns="" xmlns:p14="http://schemas.microsoft.com/office/powerpoint/2010/main" val="7110713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smtClean="0"/>
              <a:t>	Kulak </a:t>
            </a:r>
            <a:r>
              <a:rPr lang="tr-TR" sz="2000" dirty="0"/>
              <a:t>ile boğaz arasında bir kanal bulunmaktadır. Ancak kulak zarı bu kanalı tıkadığından, ilaç boğaza ulaşmaz. Bu nedenle </a:t>
            </a:r>
            <a:r>
              <a:rPr lang="tr-TR" sz="2000" b="1" u="sng" dirty="0">
                <a:effectLst>
                  <a:outerShdw blurRad="38100" dist="38100" dir="2700000" algn="tl">
                    <a:srgbClr val="000000">
                      <a:alpha val="43137"/>
                    </a:srgbClr>
                  </a:outerShdw>
                </a:effectLst>
              </a:rPr>
              <a:t>kulağa damlatılan ilaç orucu bozmaz</a:t>
            </a:r>
            <a:r>
              <a:rPr lang="tr-TR" sz="2000" b="1" u="sng" dirty="0" smtClean="0">
                <a:effectLst>
                  <a:outerShdw blurRad="38100" dist="38100" dir="2700000" algn="tl">
                    <a:srgbClr val="000000">
                      <a:alpha val="43137"/>
                    </a:srgbClr>
                  </a:outerShdw>
                </a:effectLst>
              </a:rPr>
              <a:t>.</a:t>
            </a:r>
          </a:p>
          <a:p>
            <a:pPr lvl="1" fontAlgn="base"/>
            <a:r>
              <a:rPr lang="tr-TR" sz="2000" dirty="0"/>
              <a:t/>
            </a:r>
            <a:br>
              <a:rPr lang="tr-TR" sz="2000" dirty="0"/>
            </a:br>
            <a:r>
              <a:rPr lang="tr-TR" sz="2000" dirty="0" smtClean="0"/>
              <a:t>	Kulak </a:t>
            </a:r>
            <a:r>
              <a:rPr lang="tr-TR" sz="2000" dirty="0"/>
              <a:t>zarında delik bulunsa bile, kulağa damlatılan ilaç, kulak içerisinde emileceği için, ilaç ya hiç mideye ulaşmayacak ya da çok azı ulaşacaktır. Kaldı ki bu işlem yeme içme yani gıdalanma anlamı da taşımamaktadır. </a:t>
            </a:r>
            <a:r>
              <a:rPr lang="tr-TR" sz="2000" b="1" u="sng" dirty="0">
                <a:effectLst>
                  <a:outerShdw blurRad="38100" dist="38100" dir="2700000" algn="tl">
                    <a:srgbClr val="000000">
                      <a:alpha val="43137"/>
                    </a:srgbClr>
                  </a:outerShdw>
                </a:effectLst>
              </a:rPr>
              <a:t>Dolayısıyla kulak damlası orucu </a:t>
            </a:r>
            <a:r>
              <a:rPr lang="tr-TR" sz="2000" b="1" u="sng" dirty="0" smtClean="0">
                <a:effectLst>
                  <a:outerShdw blurRad="38100" dist="38100" dir="2700000" algn="tl">
                    <a:srgbClr val="000000">
                      <a:alpha val="43137"/>
                    </a:srgbClr>
                  </a:outerShdw>
                </a:effectLst>
              </a:rPr>
              <a:t>bozmaz. </a:t>
            </a:r>
          </a:p>
          <a:p>
            <a:pPr lvl="1" fontAlgn="base"/>
            <a:r>
              <a:rPr lang="tr-TR" sz="1050" dirty="0" smtClean="0"/>
              <a:t>(</a:t>
            </a:r>
            <a:r>
              <a:rPr lang="tr-TR" sz="1050" dirty="0"/>
              <a:t>DİYK 22. 09. 2005 tarihli karar; bkz. </a:t>
            </a:r>
            <a:r>
              <a:rPr lang="tr-TR" sz="1050" dirty="0" err="1"/>
              <a:t>Merğînânî</a:t>
            </a:r>
            <a:r>
              <a:rPr lang="tr-TR" sz="1050" dirty="0"/>
              <a:t>, el-</a:t>
            </a:r>
            <a:r>
              <a:rPr lang="tr-TR" sz="1050" dirty="0" err="1"/>
              <a:t>Hidâye</a:t>
            </a:r>
            <a:r>
              <a:rPr lang="tr-TR" sz="1050" dirty="0"/>
              <a:t>, II, 263; </a:t>
            </a:r>
            <a:r>
              <a:rPr lang="tr-TR" sz="1050" dirty="0" err="1"/>
              <a:t>Kâsânî</a:t>
            </a:r>
            <a:r>
              <a:rPr lang="tr-TR" sz="1050" dirty="0"/>
              <a:t>, </a:t>
            </a:r>
            <a:r>
              <a:rPr lang="tr-TR" sz="1050" dirty="0" err="1"/>
              <a:t>Bedâî</a:t>
            </a:r>
            <a:r>
              <a:rPr lang="tr-TR" sz="1050" dirty="0"/>
              <a:t>’, II, 98; </a:t>
            </a:r>
            <a:r>
              <a:rPr lang="tr-TR" sz="1050" dirty="0" err="1"/>
              <a:t>İbn</a:t>
            </a:r>
            <a:r>
              <a:rPr lang="tr-TR" sz="1050" dirty="0"/>
              <a:t> </a:t>
            </a:r>
            <a:r>
              <a:rPr lang="tr-TR" sz="1050" dirty="0" err="1"/>
              <a:t>Âbidîn</a:t>
            </a:r>
            <a:r>
              <a:rPr lang="tr-TR" sz="1050" dirty="0"/>
              <a:t>, </a:t>
            </a:r>
            <a:r>
              <a:rPr lang="tr-TR" sz="1050" dirty="0" err="1"/>
              <a:t>Reddü’l-muhtâr</a:t>
            </a:r>
            <a:r>
              <a:rPr lang="tr-TR" sz="1050" dirty="0"/>
              <a:t>, III, 367, 376).</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 Kulak damlası orucu bozar mı?</a:t>
            </a:r>
          </a:p>
        </p:txBody>
      </p:sp>
    </p:spTree>
    <p:extLst>
      <p:ext uri="{BB962C8B-B14F-4D97-AF65-F5344CB8AC3E}">
        <p14:creationId xmlns="" xmlns:p14="http://schemas.microsoft.com/office/powerpoint/2010/main" val="1278406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800" dirty="0"/>
              <a:t>Bazı hastalıkların teşhisi amacıyla hastalara damar yoluyla besleyici niteliği olmayan radyoaktif maddenin verilmesi </a:t>
            </a:r>
            <a:r>
              <a:rPr lang="tr-TR" sz="2800" b="1" u="sng" dirty="0">
                <a:effectLst>
                  <a:outerShdw blurRad="38100" dist="38100" dir="2700000" algn="tl">
                    <a:srgbClr val="000000">
                      <a:alpha val="43137"/>
                    </a:srgbClr>
                  </a:outerShdw>
                </a:effectLst>
              </a:rPr>
              <a:t>orucu bozmaz. </a:t>
            </a:r>
            <a:endParaRPr lang="tr-TR" sz="2800" b="1" u="sng" dirty="0" smtClean="0">
              <a:effectLst>
                <a:outerShdw blurRad="38100" dist="38100" dir="2700000" algn="tl">
                  <a:srgbClr val="000000">
                    <a:alpha val="43137"/>
                  </a:srgbClr>
                </a:outerShdw>
              </a:effectLst>
            </a:endParaRPr>
          </a:p>
          <a:p>
            <a:pPr lvl="1" fontAlgn="base"/>
            <a:endParaRPr lang="tr-TR" sz="2800" dirty="0"/>
          </a:p>
          <a:p>
            <a:pPr lvl="1" fontAlgn="base"/>
            <a:r>
              <a:rPr lang="tr-TR" sz="2800" b="1" u="sng" dirty="0" smtClean="0">
                <a:effectLst>
                  <a:outerShdw blurRad="38100" dist="38100" dir="2700000" algn="tl">
                    <a:srgbClr val="000000">
                      <a:alpha val="43137"/>
                    </a:srgbClr>
                  </a:outerShdw>
                </a:effectLst>
              </a:rPr>
              <a:t>Çünkü</a:t>
            </a:r>
            <a:r>
              <a:rPr lang="tr-TR" sz="2800" dirty="0" smtClean="0">
                <a:effectLst>
                  <a:outerShdw blurRad="38100" dist="38100" dir="2700000" algn="tl">
                    <a:srgbClr val="000000">
                      <a:alpha val="43137"/>
                    </a:srgbClr>
                  </a:outerShdw>
                </a:effectLst>
              </a:rPr>
              <a:t> </a:t>
            </a:r>
            <a:r>
              <a:rPr lang="tr-TR" sz="2800" dirty="0"/>
              <a:t>bu şekilde verilen söz konusu madde </a:t>
            </a:r>
            <a:r>
              <a:rPr lang="tr-TR" sz="2800" b="1" u="sng" dirty="0">
                <a:effectLst>
                  <a:outerShdw blurRad="38100" dist="38100" dir="2700000" algn="tl">
                    <a:srgbClr val="000000">
                      <a:alpha val="43137"/>
                    </a:srgbClr>
                  </a:outerShdw>
                </a:effectLst>
              </a:rPr>
              <a:t>besleyici ve vücudu kuvvetlendirici mahiyet taşımamaktadır.</a:t>
            </a:r>
            <a:endParaRPr lang="tr-TR" sz="3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Damardan verilen radyoaktif madde orucu bozar mı?</a:t>
            </a:r>
          </a:p>
        </p:txBody>
      </p:sp>
    </p:spTree>
    <p:extLst>
      <p:ext uri="{BB962C8B-B14F-4D97-AF65-F5344CB8AC3E}">
        <p14:creationId xmlns="" xmlns:p14="http://schemas.microsoft.com/office/powerpoint/2010/main" val="23264071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1400" dirty="0"/>
              <a:t>Böbrek yetmezliği hastalarına uygulanan diyaliz, periton diyalizi, hemodiyaliz olmak üzere iki çeşittir</a:t>
            </a:r>
            <a:r>
              <a:rPr lang="tr-TR" sz="1400" dirty="0" smtClean="0"/>
              <a:t>.</a:t>
            </a:r>
          </a:p>
          <a:p>
            <a:pPr lvl="1" fontAlgn="base"/>
            <a:r>
              <a:rPr lang="tr-TR" sz="1400" dirty="0"/>
              <a:t/>
            </a:r>
            <a:br>
              <a:rPr lang="tr-TR" sz="1400" dirty="0"/>
            </a:br>
            <a:r>
              <a:rPr lang="tr-TR" sz="1400" b="1" dirty="0"/>
              <a:t>Periton diyalizi, </a:t>
            </a:r>
            <a:r>
              <a:rPr lang="tr-TR" sz="1400" dirty="0"/>
              <a:t>karın boşluğuna verilen özel bir solüsyon aracılığı ile hastanın kendi karın zarı kullanılarak kanın zararlı maddelerden arındırılması ve sıvı dengesinin sağlanması işlemidir. </a:t>
            </a:r>
            <a:endParaRPr lang="tr-TR" sz="1400" dirty="0" smtClean="0"/>
          </a:p>
          <a:p>
            <a:pPr lvl="1" fontAlgn="base"/>
            <a:r>
              <a:rPr lang="tr-TR" sz="1400" b="1" dirty="0" smtClean="0"/>
              <a:t>Hemodiyaliz </a:t>
            </a:r>
            <a:r>
              <a:rPr lang="tr-TR" sz="1400" b="1" dirty="0"/>
              <a:t>ise</a:t>
            </a:r>
            <a:r>
              <a:rPr lang="tr-TR" sz="1400" dirty="0"/>
              <a:t>, kanın vücut dışında bir makine yardımı ile temizlenip vücuda geri verilmesi işlemidir. Kan bir iğne aracılığı ile hastanın kolundan alınır. Hemodiyaliz makinası, </a:t>
            </a:r>
            <a:r>
              <a:rPr lang="tr-TR" sz="1400" dirty="0" err="1"/>
              <a:t>diyalizör</a:t>
            </a:r>
            <a:r>
              <a:rPr lang="tr-TR" sz="1400" dirty="0"/>
              <a:t> denen bir filtreden kanı sürekli geçirerek zararlı maddeleri ve fazla suyu filtre eder. Filtre edilen temiz kan ikinci bir iğne ile hastanın damarına geri verilir.</a:t>
            </a:r>
            <a:r>
              <a:rPr lang="tr-TR" sz="1400" b="1" u="sng" dirty="0">
                <a:effectLst>
                  <a:outerShdw blurRad="38100" dist="38100" dir="2700000" algn="tl">
                    <a:srgbClr val="000000">
                      <a:alpha val="43137"/>
                    </a:srgbClr>
                  </a:outerShdw>
                </a:effectLst>
              </a:rPr>
              <a:t> Bu işlem yapılırken bazen, gıda içerikli sıvı verilmesi gerekmektedir</a:t>
            </a:r>
            <a:r>
              <a:rPr lang="tr-TR" sz="1400" b="1" u="sng" dirty="0" smtClean="0">
                <a:effectLst>
                  <a:outerShdw blurRad="38100" dist="38100" dir="2700000" algn="tl">
                    <a:srgbClr val="000000">
                      <a:alpha val="43137"/>
                    </a:srgbClr>
                  </a:outerShdw>
                </a:effectLst>
              </a:rPr>
              <a:t>.</a:t>
            </a:r>
          </a:p>
          <a:p>
            <a:pPr lvl="1" fontAlgn="base"/>
            <a:r>
              <a:rPr lang="tr-TR" sz="1400" dirty="0"/>
              <a:t/>
            </a:r>
            <a:br>
              <a:rPr lang="tr-TR" sz="1400" dirty="0"/>
            </a:br>
            <a:r>
              <a:rPr lang="tr-TR" sz="1400" dirty="0"/>
              <a:t>Buna göre hastaya herhangi bir sıvı maddesi verilmeden gerçekleştirilen </a:t>
            </a:r>
            <a:r>
              <a:rPr lang="tr-TR" sz="1400" b="1" u="sng" dirty="0"/>
              <a:t>hemodiyalizde oruç bozulmaz</a:t>
            </a:r>
            <a:r>
              <a:rPr lang="tr-TR" sz="1400" dirty="0"/>
              <a:t>. </a:t>
            </a:r>
            <a:endParaRPr lang="tr-TR" sz="1400" dirty="0" smtClean="0"/>
          </a:p>
          <a:p>
            <a:pPr lvl="1" fontAlgn="base"/>
            <a:r>
              <a:rPr lang="tr-TR" sz="1400" dirty="0" smtClean="0"/>
              <a:t>Diğer </a:t>
            </a:r>
            <a:r>
              <a:rPr lang="tr-TR" sz="1400" dirty="0"/>
              <a:t>diyaliz çeşitlerinde ise,</a:t>
            </a:r>
            <a:r>
              <a:rPr lang="tr-TR" sz="1400" b="1" u="sng" dirty="0"/>
              <a:t> vücuda gıda içerikli sıvı verildiği için oruç </a:t>
            </a:r>
            <a:r>
              <a:rPr lang="tr-TR" sz="1400" b="1" u="sng" dirty="0" smtClean="0"/>
              <a:t>bozulur. </a:t>
            </a:r>
          </a:p>
          <a:p>
            <a:pPr lvl="1" fontAlgn="base"/>
            <a:r>
              <a:rPr lang="tr-TR" sz="1100" dirty="0" smtClean="0"/>
              <a:t>(</a:t>
            </a:r>
            <a:r>
              <a:rPr lang="tr-TR" sz="1100" dirty="0"/>
              <a:t>DİYK 22. 09. 2005 tarihli karar; bkz. </a:t>
            </a:r>
            <a:r>
              <a:rPr lang="tr-TR" sz="1100" dirty="0" err="1"/>
              <a:t>Merğînânî</a:t>
            </a:r>
            <a:r>
              <a:rPr lang="tr-TR" sz="1100" dirty="0"/>
              <a:t>, el-</a:t>
            </a:r>
            <a:r>
              <a:rPr lang="tr-TR" sz="1100" dirty="0" err="1"/>
              <a:t>Hidâye</a:t>
            </a:r>
            <a:r>
              <a:rPr lang="tr-TR" sz="1100" dirty="0"/>
              <a:t>, II, 263-264; </a:t>
            </a:r>
            <a:r>
              <a:rPr lang="tr-TR" sz="1100" dirty="0" err="1"/>
              <a:t>Kâsânî</a:t>
            </a:r>
            <a:r>
              <a:rPr lang="tr-TR" sz="1100" dirty="0"/>
              <a:t>, </a:t>
            </a:r>
            <a:r>
              <a:rPr lang="tr-TR" sz="1100" dirty="0" err="1"/>
              <a:t>Bedâî</a:t>
            </a:r>
            <a:r>
              <a:rPr lang="tr-TR" sz="1100" dirty="0"/>
              <a:t>’, II, 98).</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Diyaliz uygulamalarında oruç bozulur mu?</a:t>
            </a:r>
          </a:p>
        </p:txBody>
      </p:sp>
    </p:spTree>
    <p:extLst>
      <p:ext uri="{BB962C8B-B14F-4D97-AF65-F5344CB8AC3E}">
        <p14:creationId xmlns="" xmlns:p14="http://schemas.microsoft.com/office/powerpoint/2010/main" val="14554139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fontAlgn="base"/>
            <a:r>
              <a:rPr lang="tr-TR" sz="2000" dirty="0" smtClean="0"/>
              <a:t>Bu gün güvenilir doktorların beyanına göre oruç tutmamayı mubah kılan bazı hastalıklar şöyledir:</a:t>
            </a:r>
          </a:p>
          <a:p>
            <a:pPr fontAlgn="base"/>
            <a:endParaRPr lang="tr-TR" sz="2000" dirty="0" smtClean="0"/>
          </a:p>
          <a:p>
            <a:pPr fontAlgn="base"/>
            <a:r>
              <a:rPr lang="tr-TR" sz="2000" b="1" dirty="0" smtClean="0"/>
              <a:t>1- </a:t>
            </a:r>
            <a:r>
              <a:rPr lang="tr-TR" sz="2000" b="1" dirty="0"/>
              <a:t>Son safhada bulunan kalp hastalığı</a:t>
            </a:r>
            <a:r>
              <a:rPr lang="tr-TR" sz="2000" dirty="0"/>
              <a:t/>
            </a:r>
            <a:br>
              <a:rPr lang="tr-TR" sz="2000" dirty="0"/>
            </a:br>
            <a:r>
              <a:rPr lang="tr-TR" sz="2000" b="1" dirty="0"/>
              <a:t>2- Verem ve ciğer iltihabı hastalığı</a:t>
            </a:r>
            <a:r>
              <a:rPr lang="tr-TR" sz="2000" dirty="0"/>
              <a:t/>
            </a:r>
            <a:br>
              <a:rPr lang="tr-TR" sz="2000" dirty="0"/>
            </a:br>
            <a:r>
              <a:rPr lang="tr-TR" sz="2000" b="1" dirty="0"/>
              <a:t>3- Kanser hastalığı</a:t>
            </a:r>
            <a:r>
              <a:rPr lang="tr-TR" sz="2000" dirty="0"/>
              <a:t/>
            </a:r>
            <a:br>
              <a:rPr lang="tr-TR" sz="2000" dirty="0"/>
            </a:br>
            <a:r>
              <a:rPr lang="tr-TR" sz="2000" b="1" dirty="0"/>
              <a:t>4- Şiddetli böbrek iltihabı</a:t>
            </a:r>
            <a:r>
              <a:rPr lang="tr-TR" sz="2000" dirty="0"/>
              <a:t/>
            </a:r>
            <a:br>
              <a:rPr lang="tr-TR" sz="2000" dirty="0"/>
            </a:br>
            <a:r>
              <a:rPr lang="tr-TR" sz="2000" b="1" dirty="0"/>
              <a:t>5- İdrar yollarında iltihapla birlikte taşın bulunması</a:t>
            </a:r>
            <a:r>
              <a:rPr lang="tr-TR" sz="2000" dirty="0"/>
              <a:t/>
            </a:r>
            <a:br>
              <a:rPr lang="tr-TR" sz="2000" dirty="0"/>
            </a:br>
            <a:r>
              <a:rPr lang="tr-TR" sz="2000" b="1" dirty="0"/>
              <a:t>6- İleri safhada damar sertliği</a:t>
            </a:r>
            <a:r>
              <a:rPr lang="tr-TR" sz="2000" dirty="0"/>
              <a:t/>
            </a:r>
            <a:br>
              <a:rPr lang="tr-TR" sz="2000" dirty="0"/>
            </a:br>
            <a:r>
              <a:rPr lang="tr-TR" sz="2000" b="1" dirty="0"/>
              <a:t>7- Mide veya bağırsaklarda ülserin bulunması</a:t>
            </a:r>
            <a:r>
              <a:rPr lang="tr-TR" sz="2000" dirty="0"/>
              <a:t/>
            </a:r>
            <a:br>
              <a:rPr lang="tr-TR" sz="2000" dirty="0"/>
            </a:br>
            <a:r>
              <a:rPr lang="tr-TR" sz="2000" b="1" dirty="0"/>
              <a:t>8- İleri safhada şeker hastalığı…</a:t>
            </a:r>
            <a:endParaRPr lang="tr-TR" sz="2000"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800" dirty="0" smtClean="0"/>
              <a:t>Hangi hastalıklar oruç tutmamayı gerektirir?</a:t>
            </a:r>
            <a:endParaRPr lang="tr-TR" sz="4800" dirty="0"/>
          </a:p>
        </p:txBody>
      </p:sp>
    </p:spTree>
    <p:extLst>
      <p:ext uri="{BB962C8B-B14F-4D97-AF65-F5344CB8AC3E}">
        <p14:creationId xmlns="" xmlns:p14="http://schemas.microsoft.com/office/powerpoint/2010/main" val="31408557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400" dirty="0" smtClean="0"/>
              <a:t>	Bazı </a:t>
            </a:r>
            <a:r>
              <a:rPr lang="tr-TR" sz="2400" dirty="0"/>
              <a:t>kalp rahatsızlıklarında dil altına konulan hap, doğrudan ağız dokusu tarafından emilip kana karışarak kalp krizini önlemektedir. </a:t>
            </a:r>
            <a:endParaRPr lang="tr-TR" sz="2400" dirty="0" smtClean="0"/>
          </a:p>
          <a:p>
            <a:pPr lvl="1" fontAlgn="base"/>
            <a:endParaRPr lang="tr-TR" sz="2400" dirty="0"/>
          </a:p>
          <a:p>
            <a:pPr lvl="1" fontAlgn="base"/>
            <a:r>
              <a:rPr lang="tr-TR" sz="2400" dirty="0" smtClean="0"/>
              <a:t>	Söz </a:t>
            </a:r>
            <a:r>
              <a:rPr lang="tr-TR" sz="2400" dirty="0"/>
              <a:t>konusu hap ağız içinde emilip yok olduğundan mideye bir şey ulaşmamaktadır. </a:t>
            </a:r>
            <a:endParaRPr lang="tr-TR" sz="2400" dirty="0" smtClean="0"/>
          </a:p>
          <a:p>
            <a:pPr lvl="1" fontAlgn="base"/>
            <a:endParaRPr lang="tr-TR" sz="2400" dirty="0"/>
          </a:p>
          <a:p>
            <a:pPr lvl="1" fontAlgn="base"/>
            <a:r>
              <a:rPr lang="tr-TR" sz="2400" dirty="0" smtClean="0"/>
              <a:t>	Bu </a:t>
            </a:r>
            <a:r>
              <a:rPr lang="tr-TR" sz="2400" dirty="0"/>
              <a:t>itibarla, </a:t>
            </a:r>
            <a:r>
              <a:rPr lang="tr-TR" sz="2400" b="1" u="sng" dirty="0">
                <a:effectLst>
                  <a:outerShdw blurRad="38100" dist="38100" dir="2700000" algn="tl">
                    <a:srgbClr val="000000">
                      <a:alpha val="43137"/>
                    </a:srgbClr>
                  </a:outerShdw>
                </a:effectLst>
              </a:rPr>
              <a:t>dilaltı hapı kullanmak orucu </a:t>
            </a:r>
            <a:r>
              <a:rPr lang="tr-TR" sz="2400" b="1" u="sng" dirty="0" smtClean="0">
                <a:effectLst>
                  <a:outerShdw blurRad="38100" dist="38100" dir="2700000" algn="tl">
                    <a:srgbClr val="000000">
                      <a:alpha val="43137"/>
                    </a:srgbClr>
                  </a:outerShdw>
                </a:effectLst>
              </a:rPr>
              <a:t>bozmaz. </a:t>
            </a:r>
          </a:p>
          <a:p>
            <a:pPr lvl="1" fontAlgn="base"/>
            <a:r>
              <a:rPr lang="tr-TR" sz="1200" dirty="0" smtClean="0"/>
              <a:t>(</a:t>
            </a:r>
            <a:r>
              <a:rPr lang="tr-TR" sz="1200" dirty="0"/>
              <a:t>DİYK 22. 09. 2005 tarihli karar).</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Kalp hastalarının kullandıkları dilaltı hapı orucu bozar mı?</a:t>
            </a:r>
          </a:p>
        </p:txBody>
      </p:sp>
    </p:spTree>
    <p:extLst>
      <p:ext uri="{BB962C8B-B14F-4D97-AF65-F5344CB8AC3E}">
        <p14:creationId xmlns="" xmlns:p14="http://schemas.microsoft.com/office/powerpoint/2010/main" val="3719202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b="1" u="sng" dirty="0" smtClean="0">
                <a:effectLst>
                  <a:outerShdw blurRad="38100" dist="38100" dir="2700000" algn="tl">
                    <a:srgbClr val="000000">
                      <a:alpha val="43137"/>
                    </a:srgbClr>
                  </a:outerShdw>
                </a:effectLst>
              </a:rPr>
              <a:t>Besin </a:t>
            </a:r>
            <a:r>
              <a:rPr lang="tr-TR" b="1" u="sng" dirty="0">
                <a:effectLst>
                  <a:outerShdw blurRad="38100" dist="38100" dir="2700000" algn="tl">
                    <a:srgbClr val="000000">
                      <a:alpha val="43137"/>
                    </a:srgbClr>
                  </a:outerShdw>
                </a:effectLst>
              </a:rPr>
              <a:t>değeri taşımayan aşılar orucu bozmaz</a:t>
            </a:r>
            <a:r>
              <a:rPr lang="tr-TR" b="1" u="sng" dirty="0" smtClean="0">
                <a:effectLst>
                  <a:outerShdw blurRad="38100" dist="38100" dir="2700000" algn="tl">
                    <a:srgbClr val="000000">
                      <a:alpha val="43137"/>
                    </a:srgbClr>
                  </a:outerShdw>
                </a:effectLst>
              </a:rPr>
              <a:t>.</a:t>
            </a:r>
          </a:p>
          <a:p>
            <a:pPr lvl="1" fontAlgn="base"/>
            <a:r>
              <a:rPr lang="tr-TR" dirty="0"/>
              <a:t/>
            </a:r>
            <a:br>
              <a:rPr lang="tr-TR" dirty="0"/>
            </a:br>
            <a:r>
              <a:rPr lang="tr-TR" dirty="0" smtClean="0"/>
              <a:t>	Tedavisi </a:t>
            </a:r>
            <a:r>
              <a:rPr lang="tr-TR" dirty="0"/>
              <a:t>devam eden hastalar, sağlıklarına kavuşup tedavileri sona erinceye kadar oruçlarını erteleyebilirler. Bununla birlikte, Ramazan ayında herkesle birlikte oruca devam etmeyi arzu ediyorlar ve oruç tutmalarına da başka bir engel bulunmuyorsa iğnelerini iftardan sonra yaptırmaları yerinde olur. </a:t>
            </a:r>
            <a:endParaRPr lang="tr-TR" dirty="0" smtClean="0"/>
          </a:p>
          <a:p>
            <a:pPr lvl="1" fontAlgn="base"/>
            <a:endParaRPr lang="tr-TR" dirty="0"/>
          </a:p>
          <a:p>
            <a:pPr lvl="1" fontAlgn="base"/>
            <a:r>
              <a:rPr lang="tr-TR" dirty="0" smtClean="0"/>
              <a:t>	Bu </a:t>
            </a:r>
            <a:r>
              <a:rPr lang="tr-TR" dirty="0"/>
              <a:t>imkâna sahip olmayanlar, tedavi ve aşı amaçlı iğne yaptırabilirler. Ancak, oruçlu iken </a:t>
            </a:r>
            <a:r>
              <a:rPr lang="tr-TR" b="1" u="sng" dirty="0"/>
              <a:t>gıda ve vitamin iğneleri </a:t>
            </a:r>
            <a:r>
              <a:rPr lang="tr-TR" dirty="0"/>
              <a:t>yaptıranların, ağızdan aşı alanların damardan serum ve kan verilenlerin </a:t>
            </a:r>
            <a:r>
              <a:rPr lang="tr-TR" b="1" u="sng" dirty="0">
                <a:effectLst>
                  <a:outerShdw blurRad="38100" dist="38100" dir="2700000" algn="tl">
                    <a:srgbClr val="000000">
                      <a:alpha val="43137"/>
                    </a:srgbClr>
                  </a:outerShdw>
                </a:effectLst>
              </a:rPr>
              <a:t>orucu bozulur</a:t>
            </a:r>
            <a:r>
              <a:rPr lang="tr-TR" dirty="0"/>
              <a:t>. Daha sonra bu oruç kaza edilir.</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Aşı olmak veya iğne yaptırmak orucu bozar mı?</a:t>
            </a:r>
          </a:p>
        </p:txBody>
      </p:sp>
    </p:spTree>
    <p:extLst>
      <p:ext uri="{BB962C8B-B14F-4D97-AF65-F5344CB8AC3E}">
        <p14:creationId xmlns="" xmlns:p14="http://schemas.microsoft.com/office/powerpoint/2010/main" val="22494115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a:t>Tedavi amacıyla buruna damlatılan ilacın bir damlası, yaklaşık 0, 06 cm3 tür. Bunun bir kısmı da burun çeperleri tarafından emilmekte, çok az bir kısmı mideye ulaşmaktadır. Bu da, </a:t>
            </a:r>
            <a:r>
              <a:rPr lang="tr-TR" sz="2000" dirty="0" err="1"/>
              <a:t>mazmazadan</a:t>
            </a:r>
            <a:r>
              <a:rPr lang="tr-TR" sz="2000" dirty="0"/>
              <a:t> ( ağzı su ile çalkalamadan) sonra ağızda kalan rutubette olduğu gibi</a:t>
            </a:r>
            <a:r>
              <a:rPr lang="tr-TR" sz="2000" b="1" u="sng" dirty="0">
                <a:effectLst>
                  <a:outerShdw blurRad="38100" dist="38100" dir="2700000" algn="tl">
                    <a:srgbClr val="000000">
                      <a:alpha val="43137"/>
                    </a:srgbClr>
                  </a:outerShdw>
                </a:effectLst>
              </a:rPr>
              <a:t> orucu bozacak düzeyde görülmemiştir. </a:t>
            </a:r>
            <a:endParaRPr lang="tr-TR" sz="2000" b="1" u="sng" dirty="0" smtClean="0">
              <a:effectLst>
                <a:outerShdw blurRad="38100" dist="38100" dir="2700000" algn="tl">
                  <a:srgbClr val="000000">
                    <a:alpha val="43137"/>
                  </a:srgbClr>
                </a:outerShdw>
              </a:effectLst>
            </a:endParaRPr>
          </a:p>
          <a:p>
            <a:pPr lvl="1" fontAlgn="base"/>
            <a:endParaRPr lang="tr-TR" sz="2000" dirty="0"/>
          </a:p>
          <a:p>
            <a:pPr lvl="1" fontAlgn="base"/>
            <a:r>
              <a:rPr lang="tr-TR" sz="2000" dirty="0" smtClean="0"/>
              <a:t>Kaldı </a:t>
            </a:r>
            <a:r>
              <a:rPr lang="tr-TR" sz="2000" dirty="0"/>
              <a:t>ki bu işlem yeme içme yani gıdalanma anlamı da taşımamaktadır. Dolayısıyla</a:t>
            </a:r>
            <a:r>
              <a:rPr lang="tr-TR" sz="2000" b="1" u="sng" dirty="0">
                <a:effectLst>
                  <a:outerShdw blurRad="38100" dist="38100" dir="2700000" algn="tl">
                    <a:srgbClr val="000000">
                      <a:alpha val="43137"/>
                    </a:srgbClr>
                  </a:outerShdw>
                </a:effectLst>
              </a:rPr>
              <a:t> burun damlası orucu </a:t>
            </a:r>
            <a:r>
              <a:rPr lang="tr-TR" sz="2000" b="1" u="sng" dirty="0" smtClean="0">
                <a:effectLst>
                  <a:outerShdw blurRad="38100" dist="38100" dir="2700000" algn="tl">
                    <a:srgbClr val="000000">
                      <a:alpha val="43137"/>
                    </a:srgbClr>
                  </a:outerShdw>
                </a:effectLst>
              </a:rPr>
              <a:t>bozmaz. </a:t>
            </a:r>
          </a:p>
          <a:p>
            <a:pPr lvl="1" fontAlgn="base"/>
            <a:r>
              <a:rPr lang="tr-TR" sz="1200" dirty="0" smtClean="0"/>
              <a:t>(</a:t>
            </a:r>
            <a:r>
              <a:rPr lang="tr-TR" sz="1200" dirty="0"/>
              <a:t>DİYK 22. 09. 2005 tarihli karar).</a:t>
            </a:r>
            <a:endParaRPr lang="tr-TR" sz="2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Burun damlası orucu bozar mı?</a:t>
            </a:r>
          </a:p>
        </p:txBody>
      </p:sp>
    </p:spTree>
    <p:extLst>
      <p:ext uri="{BB962C8B-B14F-4D97-AF65-F5344CB8AC3E}">
        <p14:creationId xmlns="" xmlns:p14="http://schemas.microsoft.com/office/powerpoint/2010/main" val="6948991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400" dirty="0"/>
              <a:t>Ramazan’da oruçlu iken </a:t>
            </a:r>
            <a:r>
              <a:rPr lang="tr-TR" sz="2400" b="1" u="sng" dirty="0"/>
              <a:t>kan verenin orucu </a:t>
            </a:r>
            <a:r>
              <a:rPr lang="tr-TR" sz="2400" b="1" u="sng" dirty="0" smtClean="0"/>
              <a:t>bozulmaz.</a:t>
            </a:r>
            <a:r>
              <a:rPr lang="tr-TR" sz="2400" dirty="0" smtClean="0"/>
              <a:t> </a:t>
            </a:r>
          </a:p>
          <a:p>
            <a:pPr lvl="1" fontAlgn="base"/>
            <a:r>
              <a:rPr lang="tr-TR" sz="1600" dirty="0" smtClean="0"/>
              <a:t>(</a:t>
            </a:r>
            <a:r>
              <a:rPr lang="tr-TR" sz="1600" dirty="0" err="1"/>
              <a:t>İbn</a:t>
            </a:r>
            <a:r>
              <a:rPr lang="tr-TR" sz="1600" dirty="0"/>
              <a:t> </a:t>
            </a:r>
            <a:r>
              <a:rPr lang="tr-TR" sz="1600" dirty="0" err="1"/>
              <a:t>Kudâme</a:t>
            </a:r>
            <a:r>
              <a:rPr lang="tr-TR" sz="1600" dirty="0"/>
              <a:t>, el-</a:t>
            </a:r>
            <a:r>
              <a:rPr lang="tr-TR" sz="1600" dirty="0" err="1"/>
              <a:t>Muğnî</a:t>
            </a:r>
            <a:r>
              <a:rPr lang="tr-TR" sz="1600" dirty="0"/>
              <a:t>, IV, 50-52). </a:t>
            </a:r>
            <a:endParaRPr lang="tr-TR" sz="1600" dirty="0" smtClean="0"/>
          </a:p>
          <a:p>
            <a:pPr lvl="1" fontAlgn="base"/>
            <a:endParaRPr lang="tr-TR" sz="2400" dirty="0" smtClean="0"/>
          </a:p>
          <a:p>
            <a:pPr lvl="1" fontAlgn="base"/>
            <a:r>
              <a:rPr lang="tr-TR" sz="2400" dirty="0" smtClean="0"/>
              <a:t>Vücuda </a:t>
            </a:r>
            <a:r>
              <a:rPr lang="tr-TR" sz="2400" b="1" u="sng" dirty="0">
                <a:effectLst>
                  <a:outerShdw blurRad="38100" dist="38100" dir="2700000" algn="tl">
                    <a:srgbClr val="000000">
                      <a:alpha val="43137"/>
                    </a:srgbClr>
                  </a:outerShdw>
                </a:effectLst>
              </a:rPr>
              <a:t>kan almak ise, </a:t>
            </a:r>
            <a:r>
              <a:rPr lang="tr-TR" sz="2400" dirty="0"/>
              <a:t>beslenme, gıda alma kapsamına girdiği için </a:t>
            </a:r>
            <a:r>
              <a:rPr lang="tr-TR" sz="2400" b="1" u="sng" dirty="0">
                <a:effectLst>
                  <a:outerShdw blurRad="38100" dist="38100" dir="2700000" algn="tl">
                    <a:srgbClr val="000000">
                      <a:alpha val="43137"/>
                    </a:srgbClr>
                  </a:outerShdw>
                </a:effectLst>
              </a:rPr>
              <a:t>orucu bozar. </a:t>
            </a:r>
            <a:endParaRPr lang="tr-TR" sz="4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 Oruçlu iken kan vermek ve vücuda kan almak orucu bozar mı</a:t>
            </a:r>
            <a:r>
              <a:rPr lang="tr-TR" sz="4400" dirty="0" smtClean="0"/>
              <a:t>?</a:t>
            </a:r>
            <a:endParaRPr lang="tr-TR" sz="4400" dirty="0"/>
          </a:p>
        </p:txBody>
      </p:sp>
    </p:spTree>
    <p:extLst>
      <p:ext uri="{BB962C8B-B14F-4D97-AF65-F5344CB8AC3E}">
        <p14:creationId xmlns="" xmlns:p14="http://schemas.microsoft.com/office/powerpoint/2010/main" val="28212684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a:t>Sırf diş tedavisi sebebi ile oruç bozulmaz. Tedavinin ağrısız gerçekleşmesi için yapılan enjeksiyonlar da beslenme amacı taşımadığı için</a:t>
            </a:r>
            <a:r>
              <a:rPr lang="tr-TR" sz="2000" b="1" u="sng" dirty="0"/>
              <a:t> orucu bozmazlar. </a:t>
            </a:r>
            <a:endParaRPr lang="tr-TR" sz="2000" b="1" u="sng" dirty="0" smtClean="0"/>
          </a:p>
          <a:p>
            <a:pPr lvl="1" fontAlgn="base"/>
            <a:endParaRPr lang="tr-TR" sz="2000" dirty="0"/>
          </a:p>
          <a:p>
            <a:pPr lvl="1" fontAlgn="base"/>
            <a:r>
              <a:rPr lang="tr-TR" sz="2000" dirty="0" smtClean="0"/>
              <a:t>Ancak </a:t>
            </a:r>
            <a:r>
              <a:rPr lang="tr-TR" sz="2000" dirty="0"/>
              <a:t>tedavi sırasında yapılan başka işlemler sebebi ile -mesela ağız su ile çalkalanırken- boğaza su, kan veya tedavide </a:t>
            </a:r>
            <a:r>
              <a:rPr lang="tr-TR" sz="2000" b="1" u="sng" dirty="0"/>
              <a:t>kullanılan maddelerden biri kaçarsa oruç bozulur </a:t>
            </a:r>
            <a:r>
              <a:rPr lang="tr-TR" sz="2000" dirty="0"/>
              <a:t>ve kaza edilmesi gerekir.</a:t>
            </a:r>
            <a:endParaRPr lang="tr-TR" sz="2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 Diş tedavisi yaptırmak orucu bozar mı?</a:t>
            </a:r>
          </a:p>
        </p:txBody>
      </p:sp>
    </p:spTree>
    <p:extLst>
      <p:ext uri="{BB962C8B-B14F-4D97-AF65-F5344CB8AC3E}">
        <p14:creationId xmlns="" xmlns:p14="http://schemas.microsoft.com/office/powerpoint/2010/main" val="372250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400" dirty="0"/>
              <a:t>Ağız ve burundan su kaçırmamak kaydıyla </a:t>
            </a:r>
            <a:r>
              <a:rPr lang="tr-TR" sz="2400" b="1" u="sng" dirty="0">
                <a:effectLst>
                  <a:outerShdw blurRad="38100" dist="38100" dir="2700000" algn="tl">
                    <a:srgbClr val="000000">
                      <a:alpha val="43137"/>
                    </a:srgbClr>
                  </a:outerShdw>
                </a:effectLst>
              </a:rPr>
              <a:t>denize girmekle oruç bozulmaz. </a:t>
            </a:r>
            <a:endParaRPr lang="tr-TR" sz="2400" b="1" u="sng" dirty="0" smtClean="0">
              <a:effectLst>
                <a:outerShdw blurRad="38100" dist="38100" dir="2700000" algn="tl">
                  <a:srgbClr val="000000">
                    <a:alpha val="43137"/>
                  </a:srgbClr>
                </a:outerShdw>
              </a:effectLst>
            </a:endParaRPr>
          </a:p>
          <a:p>
            <a:pPr lvl="1" fontAlgn="base"/>
            <a:endParaRPr lang="tr-TR" sz="2400" dirty="0"/>
          </a:p>
          <a:p>
            <a:pPr lvl="1" fontAlgn="base"/>
            <a:r>
              <a:rPr lang="tr-TR" sz="2400" dirty="0" smtClean="0"/>
              <a:t>Fakat </a:t>
            </a:r>
            <a:r>
              <a:rPr lang="tr-TR" sz="2400" dirty="0"/>
              <a:t>denize giren kimse, yüzme esnasında gelen dalgalar karşısında veya başka bir şekilde su yutabilir. </a:t>
            </a:r>
            <a:endParaRPr lang="tr-TR" sz="2400" dirty="0" smtClean="0"/>
          </a:p>
          <a:p>
            <a:pPr lvl="1" fontAlgn="base"/>
            <a:endParaRPr lang="tr-TR" sz="2400" dirty="0"/>
          </a:p>
          <a:p>
            <a:pPr lvl="1" fontAlgn="base"/>
            <a:r>
              <a:rPr lang="tr-TR" sz="2400" dirty="0" smtClean="0"/>
              <a:t>Bu </a:t>
            </a:r>
            <a:r>
              <a:rPr lang="tr-TR" sz="2400" dirty="0"/>
              <a:t>itibarla oruçlu iken </a:t>
            </a:r>
            <a:r>
              <a:rPr lang="tr-TR" sz="2400" b="1" u="sng" dirty="0">
                <a:effectLst>
                  <a:outerShdw blurRad="38100" dist="38100" dir="2700000" algn="tl">
                    <a:srgbClr val="000000">
                      <a:alpha val="43137"/>
                    </a:srgbClr>
                  </a:outerShdw>
                </a:effectLst>
              </a:rPr>
              <a:t>denize girmekten kaçınmak daha ihtiyatlıdır.</a:t>
            </a:r>
            <a:endParaRPr lang="tr-TR" sz="2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 Denize girmekle oruç bozulur mu?</a:t>
            </a:r>
          </a:p>
        </p:txBody>
      </p:sp>
    </p:spTree>
    <p:extLst>
      <p:ext uri="{BB962C8B-B14F-4D97-AF65-F5344CB8AC3E}">
        <p14:creationId xmlns="" xmlns:p14="http://schemas.microsoft.com/office/powerpoint/2010/main" val="10559338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a:t>Boğaza su kaçırmadan ağzı su ile çalkalamak orucu bozmadığı gibi </a:t>
            </a:r>
            <a:r>
              <a:rPr lang="tr-TR" sz="2000" b="1" u="sng" dirty="0">
                <a:effectLst>
                  <a:outerShdw blurRad="38100" dist="38100" dir="2700000" algn="tl">
                    <a:srgbClr val="000000">
                      <a:alpha val="43137"/>
                    </a:srgbClr>
                  </a:outerShdw>
                </a:effectLst>
              </a:rPr>
              <a:t>diş fırçalamakla da oruç </a:t>
            </a:r>
            <a:r>
              <a:rPr lang="tr-TR" sz="2000" b="1" u="sng" dirty="0" smtClean="0">
                <a:effectLst>
                  <a:outerShdw blurRad="38100" dist="38100" dir="2700000" algn="tl">
                    <a:srgbClr val="000000">
                      <a:alpha val="43137"/>
                    </a:srgbClr>
                  </a:outerShdw>
                </a:effectLst>
              </a:rPr>
              <a:t>bozulmaz. </a:t>
            </a:r>
          </a:p>
          <a:p>
            <a:pPr lvl="1" fontAlgn="base"/>
            <a:r>
              <a:rPr lang="tr-TR" sz="1100" dirty="0" smtClean="0"/>
              <a:t>(</a:t>
            </a:r>
            <a:r>
              <a:rPr lang="tr-TR" sz="1100" dirty="0"/>
              <a:t>el-</a:t>
            </a:r>
            <a:r>
              <a:rPr lang="tr-TR" sz="1100" dirty="0" err="1"/>
              <a:t>Fetâva’l</a:t>
            </a:r>
            <a:r>
              <a:rPr lang="tr-TR" sz="1100" dirty="0"/>
              <a:t>-</a:t>
            </a:r>
            <a:r>
              <a:rPr lang="tr-TR" sz="1100" dirty="0" err="1"/>
              <a:t>Hindiyye</a:t>
            </a:r>
            <a:r>
              <a:rPr lang="tr-TR" sz="1100" dirty="0"/>
              <a:t>, I, 220).</a:t>
            </a:r>
            <a:r>
              <a:rPr lang="tr-TR" sz="2000" dirty="0"/>
              <a:t> </a:t>
            </a:r>
            <a:endParaRPr lang="tr-TR" sz="2000" dirty="0" smtClean="0"/>
          </a:p>
          <a:p>
            <a:pPr lvl="1" fontAlgn="base"/>
            <a:endParaRPr lang="tr-TR" sz="2000" dirty="0"/>
          </a:p>
          <a:p>
            <a:pPr lvl="1" fontAlgn="base"/>
            <a:r>
              <a:rPr lang="tr-TR" sz="2000" dirty="0" smtClean="0"/>
              <a:t>Bununla </a:t>
            </a:r>
            <a:r>
              <a:rPr lang="tr-TR" sz="2000" dirty="0"/>
              <a:t>birlikte, diş macununun veya suyun </a:t>
            </a:r>
            <a:r>
              <a:rPr lang="tr-TR" sz="2000" b="1" u="sng" dirty="0">
                <a:effectLst>
                  <a:outerShdw blurRad="38100" dist="38100" dir="2700000" algn="tl">
                    <a:srgbClr val="000000">
                      <a:alpha val="43137"/>
                    </a:srgbClr>
                  </a:outerShdw>
                </a:effectLst>
              </a:rPr>
              <a:t>boğaza kaçması hâlinde oruç bozulur. </a:t>
            </a:r>
            <a:endParaRPr lang="tr-TR" sz="2000" b="1" u="sng" dirty="0" smtClean="0">
              <a:effectLst>
                <a:outerShdw blurRad="38100" dist="38100" dir="2700000" algn="tl">
                  <a:srgbClr val="000000">
                    <a:alpha val="43137"/>
                  </a:srgbClr>
                </a:outerShdw>
              </a:effectLst>
            </a:endParaRPr>
          </a:p>
          <a:p>
            <a:pPr lvl="1" fontAlgn="base"/>
            <a:endParaRPr lang="tr-TR" sz="2000" dirty="0"/>
          </a:p>
          <a:p>
            <a:pPr lvl="1" fontAlgn="base"/>
            <a:r>
              <a:rPr lang="tr-TR" sz="2000" dirty="0" smtClean="0"/>
              <a:t>Orucun </a:t>
            </a:r>
            <a:r>
              <a:rPr lang="tr-TR" sz="2000" dirty="0"/>
              <a:t>bozulma ihtimali dikkate alınarak, dişlerin imsakten önce ve iftardan sonra fırçalanması, </a:t>
            </a:r>
            <a:r>
              <a:rPr lang="tr-TR" sz="2000" b="1" u="sng" dirty="0"/>
              <a:t>oruçluyken fırçalanacaksa macun kullanılmaması uygun olur.</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Diş fırçalamak orucu bozar mı?</a:t>
            </a:r>
          </a:p>
        </p:txBody>
      </p:sp>
    </p:spTree>
    <p:extLst>
      <p:ext uri="{BB962C8B-B14F-4D97-AF65-F5344CB8AC3E}">
        <p14:creationId xmlns="" xmlns:p14="http://schemas.microsoft.com/office/powerpoint/2010/main" val="6030584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a:t>Miktarı ne olursa olsun</a:t>
            </a:r>
            <a:r>
              <a:rPr lang="tr-TR" sz="2000" b="1" u="sng" dirty="0"/>
              <a:t> kendiliğinden gelen kusuntu orucu bozmaz. </a:t>
            </a:r>
            <a:endParaRPr lang="tr-TR" sz="2000" b="1" u="sng" dirty="0" smtClean="0"/>
          </a:p>
          <a:p>
            <a:pPr lvl="1" fontAlgn="base"/>
            <a:endParaRPr lang="tr-TR" sz="2000" b="1" u="sng" dirty="0"/>
          </a:p>
          <a:p>
            <a:pPr lvl="1" fontAlgn="base"/>
            <a:r>
              <a:rPr lang="tr-TR" sz="2000" dirty="0" smtClean="0"/>
              <a:t>Aynı </a:t>
            </a:r>
            <a:r>
              <a:rPr lang="tr-TR" sz="2000" dirty="0"/>
              <a:t>şekilde mideden ansızın ağza yükselip tekrar mideye dönen şeyler de oruca zarar vermez. </a:t>
            </a:r>
            <a:endParaRPr lang="tr-TR" sz="2000" dirty="0" smtClean="0"/>
          </a:p>
          <a:p>
            <a:pPr lvl="1" fontAlgn="base"/>
            <a:endParaRPr lang="tr-TR" sz="2000" dirty="0"/>
          </a:p>
          <a:p>
            <a:pPr lvl="1" fontAlgn="base"/>
            <a:r>
              <a:rPr lang="tr-TR" sz="2000" dirty="0" smtClean="0"/>
              <a:t>Kişinin </a:t>
            </a:r>
            <a:r>
              <a:rPr lang="tr-TR" sz="2000" b="1" u="sng" dirty="0"/>
              <a:t>kendi isteği ile </a:t>
            </a:r>
            <a:r>
              <a:rPr lang="tr-TR" sz="2000" dirty="0"/>
              <a:t>ağız dolusu kusması hâlinde ise </a:t>
            </a:r>
            <a:r>
              <a:rPr lang="tr-TR" sz="2000" b="1" u="sng" dirty="0"/>
              <a:t>oruç </a:t>
            </a:r>
            <a:r>
              <a:rPr lang="tr-TR" sz="2000" b="1" u="sng" dirty="0" smtClean="0"/>
              <a:t>bozulur.</a:t>
            </a:r>
            <a:r>
              <a:rPr lang="tr-TR" sz="2000" dirty="0" smtClean="0"/>
              <a:t> Böyle bir kimseye </a:t>
            </a:r>
            <a:r>
              <a:rPr lang="tr-TR" sz="2000" dirty="0" err="1" smtClean="0"/>
              <a:t>keffâret</a:t>
            </a:r>
            <a:r>
              <a:rPr lang="tr-TR" sz="2000" dirty="0" smtClean="0"/>
              <a:t> değil, </a:t>
            </a:r>
            <a:r>
              <a:rPr lang="tr-TR" sz="2000" b="1" u="sng" dirty="0" smtClean="0"/>
              <a:t>gününe gün kaza gerekir. </a:t>
            </a:r>
          </a:p>
          <a:p>
            <a:pPr lvl="1" fontAlgn="base"/>
            <a:r>
              <a:rPr lang="tr-TR" sz="1200" dirty="0" smtClean="0"/>
              <a:t>(</a:t>
            </a:r>
            <a:r>
              <a:rPr lang="tr-TR" sz="1200" dirty="0" err="1" smtClean="0"/>
              <a:t>İbnü’l-Hümâm</a:t>
            </a:r>
            <a:r>
              <a:rPr lang="tr-TR" sz="1200" dirty="0" smtClean="0"/>
              <a:t>, </a:t>
            </a:r>
            <a:r>
              <a:rPr lang="tr-TR" sz="1200" dirty="0" err="1" smtClean="0"/>
              <a:t>Feth</a:t>
            </a:r>
            <a:r>
              <a:rPr lang="tr-TR" sz="1200" dirty="0" smtClean="0"/>
              <a:t>, II, 332; el-</a:t>
            </a:r>
            <a:r>
              <a:rPr lang="tr-TR" sz="1200" dirty="0" err="1" smtClean="0"/>
              <a:t>Fetâva’l</a:t>
            </a:r>
            <a:r>
              <a:rPr lang="tr-TR" sz="1200" dirty="0" smtClean="0"/>
              <a:t>-</a:t>
            </a:r>
            <a:r>
              <a:rPr lang="tr-TR" sz="1200" dirty="0" err="1" smtClean="0"/>
              <a:t>Hindiyye</a:t>
            </a:r>
            <a:r>
              <a:rPr lang="tr-TR" sz="1200" dirty="0" smtClean="0"/>
              <a:t>, I, 226).</a:t>
            </a:r>
            <a:endParaRPr lang="tr-TR" sz="100"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Kusmak orucu bozar mı?</a:t>
            </a:r>
          </a:p>
        </p:txBody>
      </p:sp>
    </p:spTree>
    <p:extLst>
      <p:ext uri="{BB962C8B-B14F-4D97-AF65-F5344CB8AC3E}">
        <p14:creationId xmlns="" xmlns:p14="http://schemas.microsoft.com/office/powerpoint/2010/main" val="30046680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a:t>Deri üzerindeki gözenekler ve deri altındaki kılcal damarlar yoluyla vücuda sürülen yağ, merhem ve benzeri şeyler emilerek kana karışmaktadır. Ancak cildin bu emişi, çok az ve yavaş olmaktadır. Diğer taraftan bu işlem, yeme içme anlamına da gelmemektedir. </a:t>
            </a:r>
            <a:endParaRPr lang="tr-TR" sz="2000" dirty="0" smtClean="0"/>
          </a:p>
          <a:p>
            <a:pPr lvl="1" fontAlgn="base"/>
            <a:endParaRPr lang="tr-TR" sz="2000" dirty="0"/>
          </a:p>
          <a:p>
            <a:pPr lvl="1" fontAlgn="base"/>
            <a:r>
              <a:rPr lang="tr-TR" sz="2000" dirty="0" smtClean="0"/>
              <a:t>Bu </a:t>
            </a:r>
            <a:r>
              <a:rPr lang="tr-TR" sz="2000" dirty="0"/>
              <a:t>itibarla, deri üzerine sürülen merhem, yapıştırılan ilaçlı bantlar </a:t>
            </a:r>
            <a:r>
              <a:rPr lang="tr-TR" sz="2000" b="1" u="sng" dirty="0">
                <a:effectLst>
                  <a:outerShdw blurRad="38100" dist="38100" dir="2700000" algn="tl">
                    <a:srgbClr val="000000">
                      <a:alpha val="43137"/>
                    </a:srgbClr>
                  </a:outerShdw>
                </a:effectLst>
              </a:rPr>
              <a:t>orucu </a:t>
            </a:r>
            <a:r>
              <a:rPr lang="tr-TR" sz="2000" b="1" u="sng" dirty="0" smtClean="0">
                <a:effectLst>
                  <a:outerShdw blurRad="38100" dist="38100" dir="2700000" algn="tl">
                    <a:srgbClr val="000000">
                      <a:alpha val="43137"/>
                    </a:srgbClr>
                  </a:outerShdw>
                </a:effectLst>
              </a:rPr>
              <a:t>bozmaz.</a:t>
            </a:r>
          </a:p>
          <a:p>
            <a:pPr lvl="1" fontAlgn="base"/>
            <a:r>
              <a:rPr lang="tr-TR" sz="1200" dirty="0" smtClean="0"/>
              <a:t>(DİYK </a:t>
            </a:r>
            <a:r>
              <a:rPr lang="tr-TR" sz="1200" dirty="0"/>
              <a:t>22. 09. 2005 tarihli karar; bkz. </a:t>
            </a:r>
            <a:r>
              <a:rPr lang="tr-TR" sz="1200" dirty="0" err="1"/>
              <a:t>Merğînânî</a:t>
            </a:r>
            <a:r>
              <a:rPr lang="tr-TR" sz="1200" dirty="0"/>
              <a:t>, el-</a:t>
            </a:r>
            <a:r>
              <a:rPr lang="tr-TR" sz="1200" dirty="0" err="1"/>
              <a:t>Hidâye</a:t>
            </a:r>
            <a:r>
              <a:rPr lang="tr-TR" sz="1200" dirty="0"/>
              <a:t>, II, 263-264; </a:t>
            </a:r>
            <a:r>
              <a:rPr lang="tr-TR" sz="1200" dirty="0" err="1"/>
              <a:t>Kâsânî</a:t>
            </a:r>
            <a:r>
              <a:rPr lang="tr-TR" sz="1200" dirty="0"/>
              <a:t>, </a:t>
            </a:r>
            <a:r>
              <a:rPr lang="tr-TR" sz="1200" dirty="0" err="1"/>
              <a:t>Bedâî</a:t>
            </a:r>
            <a:r>
              <a:rPr lang="tr-TR" sz="1200" dirty="0"/>
              <a:t>’, II, 98; </a:t>
            </a:r>
            <a:r>
              <a:rPr lang="tr-TR" sz="1200" dirty="0" err="1"/>
              <a:t>İbn</a:t>
            </a:r>
            <a:r>
              <a:rPr lang="tr-TR" sz="1200" dirty="0"/>
              <a:t> </a:t>
            </a:r>
            <a:r>
              <a:rPr lang="tr-TR" sz="1200" dirty="0" err="1"/>
              <a:t>Âbidîn</a:t>
            </a:r>
            <a:r>
              <a:rPr lang="tr-TR" sz="1200" dirty="0"/>
              <a:t>, </a:t>
            </a:r>
            <a:r>
              <a:rPr lang="tr-TR" sz="1200" dirty="0" err="1"/>
              <a:t>Reddü’l-muhtâr</a:t>
            </a:r>
            <a:r>
              <a:rPr lang="tr-TR" sz="1200" dirty="0"/>
              <a:t>, III, 366, 367).</a:t>
            </a:r>
            <a:endParaRPr lang="tr-TR" sz="100"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 Merhem ve ilaçlı bant kullanmak orucu bozar mı?</a:t>
            </a:r>
          </a:p>
        </p:txBody>
      </p:sp>
    </p:spTree>
    <p:extLst>
      <p:ext uri="{BB962C8B-B14F-4D97-AF65-F5344CB8AC3E}">
        <p14:creationId xmlns="" xmlns:p14="http://schemas.microsoft.com/office/powerpoint/2010/main" val="10655580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800" dirty="0"/>
              <a:t>Nefes açıcı sprey kullanmak zorunda kalan astım hastası </a:t>
            </a:r>
            <a:r>
              <a:rPr lang="tr-TR" sz="2800" b="1" u="sng" dirty="0"/>
              <a:t>oruç tutmayabilir. </a:t>
            </a:r>
            <a:endParaRPr lang="tr-TR" sz="2800" b="1" u="sng" dirty="0" smtClean="0"/>
          </a:p>
          <a:p>
            <a:pPr lvl="1" fontAlgn="base"/>
            <a:endParaRPr lang="tr-TR" sz="2800" dirty="0"/>
          </a:p>
          <a:p>
            <a:pPr lvl="1" fontAlgn="base"/>
            <a:r>
              <a:rPr lang="tr-TR" sz="2800" dirty="0" smtClean="0"/>
              <a:t>Daha </a:t>
            </a:r>
            <a:r>
              <a:rPr lang="tr-TR" sz="2800" dirty="0"/>
              <a:t>sonra iyileşince tutamadığı günleri </a:t>
            </a:r>
            <a:r>
              <a:rPr lang="tr-TR" sz="2800" b="1" u="sng" dirty="0"/>
              <a:t>kaza eder. </a:t>
            </a:r>
            <a:endParaRPr lang="tr-TR" sz="2800" b="1" u="sng" dirty="0" smtClean="0"/>
          </a:p>
          <a:p>
            <a:pPr lvl="1" fontAlgn="base"/>
            <a:endParaRPr lang="tr-TR" sz="2800" dirty="0"/>
          </a:p>
          <a:p>
            <a:pPr lvl="1" fontAlgn="base"/>
            <a:r>
              <a:rPr lang="tr-TR" sz="2800" dirty="0" smtClean="0"/>
              <a:t>İyileşme </a:t>
            </a:r>
            <a:r>
              <a:rPr lang="tr-TR" sz="2800" dirty="0"/>
              <a:t>ümidi kalmamışsa, o takdirde tutamadığı günler sayısınca </a:t>
            </a:r>
            <a:r>
              <a:rPr lang="tr-TR" sz="2800" b="1" u="sng" dirty="0"/>
              <a:t>fidye verir. </a:t>
            </a:r>
            <a:endParaRPr lang="tr-TR" sz="3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Astım hastalarının kullandığı sprey ve astım ilacı orucu bozar mı?</a:t>
            </a:r>
          </a:p>
        </p:txBody>
      </p:sp>
    </p:spTree>
    <p:extLst>
      <p:ext uri="{BB962C8B-B14F-4D97-AF65-F5344CB8AC3E}">
        <p14:creationId xmlns="" xmlns:p14="http://schemas.microsoft.com/office/powerpoint/2010/main" val="19232550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fontAlgn="base"/>
            <a:r>
              <a:rPr lang="tr-TR" sz="2000" dirty="0" smtClean="0"/>
              <a:t>	Bu </a:t>
            </a:r>
            <a:r>
              <a:rPr lang="tr-TR" sz="2000" dirty="0"/>
              <a:t>konuda </a:t>
            </a:r>
            <a:r>
              <a:rPr lang="tr-TR" sz="2000" dirty="0" err="1"/>
              <a:t>Hz.Peygamber</a:t>
            </a:r>
            <a:r>
              <a:rPr lang="tr-TR" sz="2000" dirty="0"/>
              <a:t> (S.A.V.) </a:t>
            </a:r>
            <a:endParaRPr lang="tr-TR" sz="2000" dirty="0" smtClean="0"/>
          </a:p>
          <a:p>
            <a:pPr fontAlgn="base"/>
            <a:r>
              <a:rPr lang="tr-TR" sz="2000" dirty="0" smtClean="0"/>
              <a:t>	Efendimiz </a:t>
            </a:r>
            <a:r>
              <a:rPr lang="tr-TR" sz="2000" dirty="0"/>
              <a:t>şöyle buyuruyor:</a:t>
            </a:r>
          </a:p>
          <a:p>
            <a:pPr fontAlgn="base"/>
            <a:endParaRPr lang="tr-TR" sz="2000" dirty="0"/>
          </a:p>
          <a:p>
            <a:pPr lvl="1" fontAlgn="base"/>
            <a:r>
              <a:rPr lang="tr-TR" sz="2800" b="1" dirty="0"/>
              <a:t>“Ramazan ayının ilk gecesi girince şeytanlar ve cinlerin azgınları zincire vurularak bağlanır. Cehennemin kapıları kapatılır, hiçbir kapısı açılmaz. Cennet kapıları ise sonuna kadar açılır, hiçbirisi kapalı tutulmaz</a:t>
            </a:r>
            <a:r>
              <a:rPr lang="tr-TR" sz="2800" b="1" dirty="0" smtClean="0"/>
              <a:t>.”</a:t>
            </a:r>
          </a:p>
          <a:p>
            <a:pPr algn="ctr" fontAlgn="base"/>
            <a:r>
              <a:rPr lang="tr-TR" sz="1400" dirty="0" smtClean="0"/>
              <a:t>(</a:t>
            </a:r>
            <a:r>
              <a:rPr lang="tr-TR" sz="1400" dirty="0"/>
              <a:t>Buhari, Savm:5; Müslim, </a:t>
            </a:r>
            <a:r>
              <a:rPr lang="tr-TR" sz="1400" dirty="0" smtClean="0"/>
              <a:t>Sıyâm:2)</a:t>
            </a:r>
            <a:endParaRPr lang="tr-TR" sz="1400"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6000" dirty="0"/>
              <a:t>Şeytanlar Ramazan’da bağlanır mı?</a:t>
            </a:r>
          </a:p>
        </p:txBody>
      </p:sp>
      <p:sp>
        <p:nvSpPr>
          <p:cNvPr id="7" name="Dikdörtgen 6"/>
          <p:cNvSpPr/>
          <p:nvPr/>
        </p:nvSpPr>
        <p:spPr>
          <a:xfrm>
            <a:off x="3553720" y="200115"/>
            <a:ext cx="2483372" cy="646331"/>
          </a:xfrm>
          <a:prstGeom prst="rect">
            <a:avLst/>
          </a:prstGeom>
          <a:noFill/>
        </p:spPr>
        <p:txBody>
          <a:bodyPr wrap="none" lIns="91440" tIns="45720" rIns="91440" bIns="45720">
            <a:spAutoFit/>
          </a:bodyPr>
          <a:lstStyle/>
          <a:p>
            <a:pPr algn="ctr"/>
            <a:r>
              <a:rPr lang="tr-TR" sz="36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Hadis-i Şerif</a:t>
            </a:r>
            <a:endParaRPr lang="tr-TR" sz="3600" b="1" u="sng"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cxnSp>
        <p:nvCxnSpPr>
          <p:cNvPr id="8" name="Düz Ok Bağlayıcısı 7"/>
          <p:cNvCxnSpPr>
            <a:stCxn id="7" idx="2"/>
          </p:cNvCxnSpPr>
          <p:nvPr/>
        </p:nvCxnSpPr>
        <p:spPr>
          <a:xfrm>
            <a:off x="4795406" y="846446"/>
            <a:ext cx="1141755" cy="763413"/>
          </a:xfrm>
          <a:prstGeom prst="straightConnector1">
            <a:avLst/>
          </a:prstGeom>
          <a:ln w="5715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568508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dirty="0"/>
              <a:t>Müslüman her zaman ve her yerde haramlardan sakınmalı, başta oruç olmak üzere ibadetle geçirilen Ramazan ayında ise daha da dikkatli davranmalıdır. Oruçlu kimsenin tüm günahlardan sakınarak oruç ibadetinin maksadına uygun hareket etmesi gerekir. </a:t>
            </a:r>
          </a:p>
          <a:p>
            <a:pPr lvl="1" fontAlgn="base"/>
            <a:r>
              <a:rPr lang="tr-TR" dirty="0" smtClean="0"/>
              <a:t>Hz</a:t>
            </a:r>
            <a:r>
              <a:rPr lang="tr-TR" dirty="0"/>
              <a:t>. Peygamber (</a:t>
            </a:r>
            <a:r>
              <a:rPr lang="tr-TR" dirty="0" err="1"/>
              <a:t>s.a.s</a:t>
            </a:r>
            <a:r>
              <a:rPr lang="tr-TR" dirty="0"/>
              <a:t>.) şöyle buyurmaktadır: </a:t>
            </a:r>
            <a:r>
              <a:rPr lang="tr-TR" sz="2000" b="1" dirty="0"/>
              <a:t>“Her kim yalan söylemeyi ve yalanla amel etmeyi bırakmazsa, o kimsenin yemesini içmesini bırakmasına Allah’ın hiçbir ihtiyacı yoktur.” </a:t>
            </a:r>
            <a:endParaRPr lang="tr-TR" sz="2000" b="1" dirty="0" smtClean="0"/>
          </a:p>
          <a:p>
            <a:pPr lvl="1" fontAlgn="base"/>
            <a:r>
              <a:rPr lang="tr-TR" sz="1200" dirty="0" smtClean="0"/>
              <a:t>(</a:t>
            </a:r>
            <a:r>
              <a:rPr lang="tr-TR" sz="1200" dirty="0" err="1"/>
              <a:t>Buhârî</a:t>
            </a:r>
            <a:r>
              <a:rPr lang="tr-TR" sz="1200" dirty="0"/>
              <a:t>, </a:t>
            </a:r>
            <a:r>
              <a:rPr lang="tr-TR" sz="1200" dirty="0" err="1"/>
              <a:t>Savm</a:t>
            </a:r>
            <a:r>
              <a:rPr lang="tr-TR" sz="1200" dirty="0"/>
              <a:t>, 8).</a:t>
            </a:r>
            <a:r>
              <a:rPr lang="tr-TR" dirty="0"/>
              <a:t/>
            </a:r>
            <a:br>
              <a:rPr lang="tr-TR" dirty="0"/>
            </a:br>
            <a:r>
              <a:rPr lang="tr-TR" dirty="0"/>
              <a:t>Oruçlu olan kimsenin yalan konuşmaktan ve yalanla iş yapmaktan uzak durduğu gibi gıybet, kötü söz söylemek, kul hakkı yemek, harama bakmak, kumar oynamak vb. yasak davranışlarda bulunmaktan da uzak durması gerekir</a:t>
            </a:r>
            <a:r>
              <a:rPr lang="tr-TR" dirty="0" smtClean="0"/>
              <a:t>.</a:t>
            </a:r>
            <a:endParaRPr lang="tr-TR" sz="100" b="1" u="sng" dirty="0">
              <a:effectLst>
                <a:outerShdw blurRad="38100" dist="38100" dir="2700000" algn="tl">
                  <a:srgbClr val="000000">
                    <a:alpha val="43137"/>
                  </a:srgbClr>
                </a:outerShdw>
              </a:effectLst>
            </a:endParaRPr>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Haram olan bir fiilin işlenmesi, oruca zarar verir mi?</a:t>
            </a:r>
          </a:p>
        </p:txBody>
      </p:sp>
      <p:sp>
        <p:nvSpPr>
          <p:cNvPr id="7" name="Dikdörtgen 6"/>
          <p:cNvSpPr/>
          <p:nvPr/>
        </p:nvSpPr>
        <p:spPr>
          <a:xfrm>
            <a:off x="3553720" y="200115"/>
            <a:ext cx="2483372" cy="646331"/>
          </a:xfrm>
          <a:prstGeom prst="rect">
            <a:avLst/>
          </a:prstGeom>
          <a:noFill/>
        </p:spPr>
        <p:txBody>
          <a:bodyPr wrap="square" lIns="91440" tIns="45720" rIns="91440" bIns="45720">
            <a:spAutoFit/>
          </a:bodyPr>
          <a:lstStyle/>
          <a:p>
            <a:pPr algn="ctr"/>
            <a:r>
              <a:rPr lang="tr-TR" sz="36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Hadis-i Şerif</a:t>
            </a:r>
            <a:endParaRPr lang="tr-TR" sz="3600" b="1" u="sng"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cxnSp>
        <p:nvCxnSpPr>
          <p:cNvPr id="8" name="Düz Ok Bağlayıcısı 7"/>
          <p:cNvCxnSpPr>
            <a:stCxn id="7" idx="2"/>
          </p:cNvCxnSpPr>
          <p:nvPr/>
        </p:nvCxnSpPr>
        <p:spPr>
          <a:xfrm>
            <a:off x="4795406" y="846446"/>
            <a:ext cx="1940245" cy="2231605"/>
          </a:xfrm>
          <a:prstGeom prst="straightConnector1">
            <a:avLst/>
          </a:prstGeom>
          <a:ln w="5715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248376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fontAlgn="base"/>
            <a:r>
              <a:rPr lang="tr-TR" sz="2000" dirty="0" smtClean="0"/>
              <a:t>	Oruç </a:t>
            </a:r>
            <a:r>
              <a:rPr lang="tr-TR" sz="2000" dirty="0"/>
              <a:t>tutması gerekmeyen bir kişi, Ramazan günü içerisinde oruç tutmasını gerektirici bir hale gelirse, artık o kişinin </a:t>
            </a:r>
            <a:r>
              <a:rPr lang="tr-TR" sz="2000" b="1" u="sng" dirty="0">
                <a:effectLst>
                  <a:outerShdw blurRad="38100" dist="38100" dir="2700000" algn="tl">
                    <a:srgbClr val="000000">
                      <a:alpha val="43137"/>
                    </a:srgbClr>
                  </a:outerShdw>
                </a:effectLst>
              </a:rPr>
              <a:t>günün kalan kısmında oruçlu gibi hareket etmesi gerekir. </a:t>
            </a:r>
            <a:endParaRPr lang="tr-TR" sz="2000" b="1" u="sng" dirty="0" smtClean="0">
              <a:effectLst>
                <a:outerShdw blurRad="38100" dist="38100" dir="2700000" algn="tl">
                  <a:srgbClr val="000000">
                    <a:alpha val="43137"/>
                  </a:srgbClr>
                </a:outerShdw>
              </a:effectLst>
            </a:endParaRPr>
          </a:p>
          <a:p>
            <a:pPr marL="800100" lvl="1" indent="-342900" fontAlgn="base">
              <a:buFont typeface="Arial" panose="020B0604020202020204" pitchFamily="34" charset="0"/>
              <a:buChar char="•"/>
            </a:pPr>
            <a:r>
              <a:rPr lang="tr-TR" sz="2000" dirty="0" smtClean="0"/>
              <a:t>Örneğin; imsak </a:t>
            </a:r>
            <a:r>
              <a:rPr lang="tr-TR" sz="2000" dirty="0"/>
              <a:t>zamanından </a:t>
            </a:r>
            <a:r>
              <a:rPr lang="tr-TR" sz="2000" dirty="0" smtClean="0"/>
              <a:t>sonra; </a:t>
            </a:r>
            <a:r>
              <a:rPr lang="tr-TR" sz="2000" dirty="0"/>
              <a:t>temizlenen kadın, </a:t>
            </a:r>
            <a:endParaRPr lang="tr-TR" sz="2000" dirty="0" smtClean="0"/>
          </a:p>
          <a:p>
            <a:pPr marL="800100" lvl="1" indent="-342900" fontAlgn="base">
              <a:buFont typeface="Arial" panose="020B0604020202020204" pitchFamily="34" charset="0"/>
              <a:buChar char="•"/>
            </a:pPr>
            <a:r>
              <a:rPr lang="tr-TR" sz="2000" dirty="0" smtClean="0"/>
              <a:t>iyileşen </a:t>
            </a:r>
            <a:r>
              <a:rPr lang="tr-TR" sz="2000" dirty="0"/>
              <a:t>hasta, </a:t>
            </a:r>
            <a:endParaRPr lang="tr-TR" sz="2000" dirty="0" smtClean="0"/>
          </a:p>
          <a:p>
            <a:pPr marL="800100" lvl="1" indent="-342900" fontAlgn="base">
              <a:buFont typeface="Arial" panose="020B0604020202020204" pitchFamily="34" charset="0"/>
              <a:buChar char="•"/>
            </a:pPr>
            <a:r>
              <a:rPr lang="tr-TR" sz="2000" dirty="0" smtClean="0"/>
              <a:t>ergenlik </a:t>
            </a:r>
            <a:r>
              <a:rPr lang="tr-TR" sz="2000" dirty="0"/>
              <a:t>çağına eren çocuk, </a:t>
            </a:r>
            <a:endParaRPr lang="tr-TR" sz="2000" dirty="0" smtClean="0"/>
          </a:p>
          <a:p>
            <a:pPr marL="800100" lvl="1" indent="-342900" fontAlgn="base">
              <a:buFont typeface="Arial" panose="020B0604020202020204" pitchFamily="34" charset="0"/>
              <a:buChar char="•"/>
            </a:pPr>
            <a:r>
              <a:rPr lang="tr-TR" sz="2000" dirty="0" smtClean="0"/>
              <a:t>akıllanan </a:t>
            </a:r>
            <a:r>
              <a:rPr lang="tr-TR" sz="2000" dirty="0"/>
              <a:t>deli, </a:t>
            </a:r>
            <a:endParaRPr lang="tr-TR" sz="2000" dirty="0" smtClean="0"/>
          </a:p>
          <a:p>
            <a:pPr marL="800100" lvl="1" indent="-342900" fontAlgn="base">
              <a:buFont typeface="Arial" panose="020B0604020202020204" pitchFamily="34" charset="0"/>
              <a:buChar char="•"/>
            </a:pPr>
            <a:r>
              <a:rPr lang="tr-TR" sz="2000" dirty="0" smtClean="0"/>
              <a:t>Müslüman </a:t>
            </a:r>
            <a:r>
              <a:rPr lang="tr-TR" sz="2000" dirty="0"/>
              <a:t>olan bir gayr-ı Müslim </a:t>
            </a:r>
            <a:endParaRPr lang="tr-TR" sz="2000" dirty="0" smtClean="0"/>
          </a:p>
          <a:p>
            <a:pPr fontAlgn="base"/>
            <a:r>
              <a:rPr lang="tr-TR" sz="2000" b="1" u="sng" dirty="0" smtClean="0">
                <a:effectLst>
                  <a:outerShdw blurRad="38100" dist="38100" dir="2700000" algn="tl">
                    <a:srgbClr val="000000">
                      <a:alpha val="43137"/>
                    </a:srgbClr>
                  </a:outerShdw>
                </a:effectLst>
              </a:rPr>
              <a:t>günün </a:t>
            </a:r>
            <a:r>
              <a:rPr lang="tr-TR" sz="2000" b="1" u="sng" dirty="0">
                <a:effectLst>
                  <a:outerShdw blurRad="38100" dist="38100" dir="2700000" algn="tl">
                    <a:srgbClr val="000000">
                      <a:alpha val="43137"/>
                    </a:srgbClr>
                  </a:outerShdw>
                </a:effectLst>
              </a:rPr>
              <a:t>kalan kısmında oruç bozucu davranışlardan uzak durmalıdır. </a:t>
            </a:r>
            <a:endParaRPr lang="tr-TR" sz="2000" b="1" u="sng" dirty="0" smtClean="0">
              <a:effectLst>
                <a:outerShdw blurRad="38100" dist="38100" dir="2700000" algn="tl">
                  <a:srgbClr val="000000">
                    <a:alpha val="43137"/>
                  </a:srgbClr>
                </a:outerShdw>
              </a:effectLst>
            </a:endParaRPr>
          </a:p>
          <a:p>
            <a:pPr fontAlgn="base"/>
            <a:r>
              <a:rPr lang="tr-TR" sz="2000" dirty="0" smtClean="0"/>
              <a:t>Bu </a:t>
            </a:r>
            <a:r>
              <a:rPr lang="tr-TR" sz="2000" dirty="0"/>
              <a:t>haldekilerin, ergenlik çağına giren çocuk ve Müslüman olan kâfir haricindekiler, aynı </a:t>
            </a:r>
            <a:r>
              <a:rPr lang="tr-TR" sz="2000" dirty="0" smtClean="0"/>
              <a:t>günü </a:t>
            </a:r>
            <a:r>
              <a:rPr lang="tr-TR" sz="2000" dirty="0"/>
              <a:t>daha sonra </a:t>
            </a:r>
            <a:r>
              <a:rPr lang="tr-TR" sz="2000" b="1" dirty="0"/>
              <a:t>kaza etmeleri de gerekir.</a:t>
            </a:r>
            <a:endParaRPr lang="tr-TR" sz="1400" b="1"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Günün yarısında temizlenen kadın o günü oruçlu mu </a:t>
            </a:r>
            <a:r>
              <a:rPr lang="tr-TR" sz="4400" dirty="0" smtClean="0"/>
              <a:t>geçirir?</a:t>
            </a:r>
            <a:endParaRPr lang="tr-TR" sz="4400" dirty="0"/>
          </a:p>
        </p:txBody>
      </p:sp>
    </p:spTree>
    <p:extLst>
      <p:ext uri="{BB962C8B-B14F-4D97-AF65-F5344CB8AC3E}">
        <p14:creationId xmlns="" xmlns:p14="http://schemas.microsoft.com/office/powerpoint/2010/main" val="23476770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b="1" dirty="0" smtClean="0"/>
              <a:t>	Bir </a:t>
            </a:r>
            <a:r>
              <a:rPr lang="tr-TR" b="1" dirty="0"/>
              <a:t>bayanın </a:t>
            </a:r>
            <a:r>
              <a:rPr lang="tr-TR" b="1" dirty="0" err="1"/>
              <a:t>hayızlı</a:t>
            </a:r>
            <a:r>
              <a:rPr lang="tr-TR" b="1" dirty="0"/>
              <a:t> günlerinde oruç tutmamasına dair bir ayet bulunmamaktadır. Şunu belirtelim ki bu mesele bir ibadet meselesidir ve hiçbir meselenin detayları Kuran-ı Kerim’de yer almamış, bu detaylar, Kuran-ı Kerim’in açıklayıcı konumunda olan </a:t>
            </a:r>
            <a:r>
              <a:rPr lang="tr-TR" b="1" dirty="0" err="1"/>
              <a:t>Sünnet’te</a:t>
            </a:r>
            <a:r>
              <a:rPr lang="tr-TR" b="1" dirty="0"/>
              <a:t> yer almıştır</a:t>
            </a:r>
            <a:r>
              <a:rPr lang="tr-TR" b="1" dirty="0" smtClean="0"/>
              <a:t>.</a:t>
            </a:r>
          </a:p>
          <a:p>
            <a:pPr lvl="1" fontAlgn="base"/>
            <a:endParaRPr lang="tr-TR" dirty="0"/>
          </a:p>
          <a:p>
            <a:pPr marL="628650" lvl="1" indent="-171450" fontAlgn="base">
              <a:buFont typeface="Arial" panose="020B0604020202020204" pitchFamily="34" charset="0"/>
              <a:buChar char="•"/>
            </a:pPr>
            <a:r>
              <a:rPr lang="tr-TR" sz="1600" dirty="0" err="1"/>
              <a:t>Ebû</a:t>
            </a:r>
            <a:r>
              <a:rPr lang="tr-TR" sz="1600" dirty="0"/>
              <a:t> </a:t>
            </a:r>
            <a:r>
              <a:rPr lang="tr-TR" sz="1600" dirty="0" err="1"/>
              <a:t>Saîd’il-Hudrî</a:t>
            </a:r>
            <a:r>
              <a:rPr lang="tr-TR" sz="1600" dirty="0"/>
              <a:t> (R.A)den rivayete göre </a:t>
            </a:r>
            <a:r>
              <a:rPr lang="tr-TR" sz="1600" dirty="0" err="1"/>
              <a:t>Resûlullah</a:t>
            </a:r>
            <a:r>
              <a:rPr lang="tr-TR" sz="1600" dirty="0"/>
              <a:t> (S.A.V.) Efendimiz</a:t>
            </a:r>
            <a:r>
              <a:rPr lang="tr-TR" sz="1600" dirty="0" smtClean="0"/>
              <a:t>: </a:t>
            </a:r>
            <a:r>
              <a:rPr lang="tr-TR" sz="1600" b="1" dirty="0" smtClean="0"/>
              <a:t>«…</a:t>
            </a:r>
            <a:r>
              <a:rPr lang="tr-TR" sz="1600" b="1" dirty="0"/>
              <a:t>kadın </a:t>
            </a:r>
            <a:r>
              <a:rPr lang="tr-TR" sz="1600" b="1" dirty="0" err="1"/>
              <a:t>hayız</a:t>
            </a:r>
            <a:r>
              <a:rPr lang="tr-TR" sz="1600" b="1" dirty="0"/>
              <a:t> olduğu zaman namaz kılmaz, oruç </a:t>
            </a:r>
            <a:r>
              <a:rPr lang="tr-TR" sz="1600" b="1" dirty="0" smtClean="0"/>
              <a:t>tutmaz.» </a:t>
            </a:r>
            <a:r>
              <a:rPr lang="tr-TR" sz="1600" dirty="0" smtClean="0"/>
              <a:t>(Buhari)</a:t>
            </a:r>
            <a:endParaRPr lang="tr-TR" sz="1600" dirty="0"/>
          </a:p>
          <a:p>
            <a:pPr marL="628650" lvl="1" indent="-171450" fontAlgn="base">
              <a:buFont typeface="Arial" panose="020B0604020202020204" pitchFamily="34" charset="0"/>
              <a:buChar char="•"/>
            </a:pPr>
            <a:endParaRPr lang="tr-TR" sz="1600" b="1" dirty="0" smtClean="0"/>
          </a:p>
          <a:p>
            <a:pPr marL="628650" lvl="1" indent="-171450" fontAlgn="base">
              <a:buFont typeface="Arial" panose="020B0604020202020204" pitchFamily="34" charset="0"/>
              <a:buChar char="•"/>
            </a:pPr>
            <a:r>
              <a:rPr lang="tr-TR" sz="1600" dirty="0" smtClean="0"/>
              <a:t>Hz</a:t>
            </a:r>
            <a:r>
              <a:rPr lang="tr-TR" sz="1600" dirty="0"/>
              <a:t>. </a:t>
            </a:r>
            <a:r>
              <a:rPr lang="tr-TR" sz="1600" dirty="0" err="1"/>
              <a:t>Aişe</a:t>
            </a:r>
            <a:r>
              <a:rPr lang="tr-TR" sz="1600" dirty="0"/>
              <a:t> (</a:t>
            </a:r>
            <a:r>
              <a:rPr lang="tr-TR" sz="1600" dirty="0" err="1"/>
              <a:t>R.Anha</a:t>
            </a:r>
            <a:r>
              <a:rPr lang="tr-TR" sz="1600" dirty="0"/>
              <a:t>)’ya </a:t>
            </a:r>
            <a:r>
              <a:rPr lang="tr-TR" sz="1600" b="1" dirty="0" smtClean="0"/>
              <a:t>: </a:t>
            </a:r>
            <a:r>
              <a:rPr lang="tr-TR" sz="1600" b="1" dirty="0"/>
              <a:t>“Neden </a:t>
            </a:r>
            <a:r>
              <a:rPr lang="tr-TR" sz="1600" b="1" dirty="0" err="1"/>
              <a:t>hayızlı</a:t>
            </a:r>
            <a:r>
              <a:rPr lang="tr-TR" sz="1600" b="1" dirty="0"/>
              <a:t> kadın orucu kaza ediyor da namazı kaza etmiyor</a:t>
            </a:r>
            <a:r>
              <a:rPr lang="tr-TR" sz="1600" b="1" dirty="0" smtClean="0"/>
              <a:t>” </a:t>
            </a:r>
            <a:r>
              <a:rPr lang="tr-TR" sz="1600" dirty="0" smtClean="0"/>
              <a:t>diye sorulduğunda, </a:t>
            </a:r>
            <a:r>
              <a:rPr lang="tr-TR" sz="1600" dirty="0"/>
              <a:t>Hz. </a:t>
            </a:r>
            <a:r>
              <a:rPr lang="tr-TR" sz="1600" dirty="0" err="1"/>
              <a:t>Aişe</a:t>
            </a:r>
            <a:r>
              <a:rPr lang="tr-TR" sz="1600" dirty="0"/>
              <a:t> (</a:t>
            </a:r>
            <a:r>
              <a:rPr lang="tr-TR" sz="1600" dirty="0" err="1"/>
              <a:t>R.Anha</a:t>
            </a:r>
            <a:r>
              <a:rPr lang="tr-TR" sz="1600" dirty="0" smtClean="0"/>
              <a:t>) şöyle dedi: </a:t>
            </a:r>
            <a:r>
              <a:rPr lang="tr-TR" sz="1600" b="1" dirty="0" smtClean="0"/>
              <a:t>“(</a:t>
            </a:r>
            <a:r>
              <a:rPr lang="tr-TR" sz="1600" b="1" dirty="0"/>
              <a:t>Vaktiyle) Bu iş bizim başımıza gelirdi de orucu kaza etmekle </a:t>
            </a:r>
            <a:r>
              <a:rPr lang="tr-TR" sz="1600" b="1" dirty="0" err="1"/>
              <a:t>emrolunur</a:t>
            </a:r>
            <a:r>
              <a:rPr lang="tr-TR" sz="1600" b="1" dirty="0"/>
              <a:t>; namazın kazası ile </a:t>
            </a:r>
            <a:r>
              <a:rPr lang="tr-TR" sz="1600" b="1" dirty="0" err="1"/>
              <a:t>emrolunmazdık</a:t>
            </a:r>
            <a:r>
              <a:rPr lang="tr-TR" sz="1600" b="1" dirty="0"/>
              <a:t>” </a:t>
            </a:r>
            <a:r>
              <a:rPr lang="tr-TR" sz="1600" dirty="0" smtClean="0"/>
              <a:t>(</a:t>
            </a:r>
            <a:r>
              <a:rPr lang="tr-TR" sz="1600" dirty="0" err="1" smtClean="0"/>
              <a:t>Muslim</a:t>
            </a:r>
            <a:r>
              <a:rPr lang="tr-TR" sz="1600" dirty="0" smtClean="0"/>
              <a:t>)</a:t>
            </a:r>
            <a:endParaRPr lang="tr-TR" sz="1600"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smtClean="0"/>
              <a:t>K</a:t>
            </a:r>
            <a:r>
              <a:rPr lang="it-IT" sz="4400" dirty="0" smtClean="0"/>
              <a:t>adınların </a:t>
            </a:r>
            <a:r>
              <a:rPr lang="it-IT" sz="4400" dirty="0"/>
              <a:t>hayızlı günlerinde oruç tutmamasının </a:t>
            </a:r>
            <a:r>
              <a:rPr lang="it-IT" sz="4400" dirty="0" smtClean="0"/>
              <a:t>delili</a:t>
            </a:r>
            <a:r>
              <a:rPr lang="tr-TR" sz="4400" dirty="0" smtClean="0"/>
              <a:t> nedir?</a:t>
            </a:r>
            <a:endParaRPr lang="tr-TR" sz="4400" dirty="0"/>
          </a:p>
        </p:txBody>
      </p:sp>
      <p:sp>
        <p:nvSpPr>
          <p:cNvPr id="7" name="Dikdörtgen 6"/>
          <p:cNvSpPr/>
          <p:nvPr/>
        </p:nvSpPr>
        <p:spPr>
          <a:xfrm>
            <a:off x="3298843" y="200115"/>
            <a:ext cx="2993128" cy="646331"/>
          </a:xfrm>
          <a:prstGeom prst="rect">
            <a:avLst/>
          </a:prstGeom>
          <a:noFill/>
        </p:spPr>
        <p:txBody>
          <a:bodyPr wrap="none" lIns="91440" tIns="45720" rIns="91440" bIns="45720">
            <a:spAutoFit/>
          </a:bodyPr>
          <a:lstStyle/>
          <a:p>
            <a:pPr algn="ctr"/>
            <a:r>
              <a:rPr lang="tr-TR" sz="36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Hadis-i Şerifler</a:t>
            </a:r>
            <a:endParaRPr lang="tr-TR" sz="3600" b="1" u="sng"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cxnSp>
        <p:nvCxnSpPr>
          <p:cNvPr id="8" name="Düz Ok Bağlayıcısı 7"/>
          <p:cNvCxnSpPr>
            <a:stCxn id="7" idx="2"/>
          </p:cNvCxnSpPr>
          <p:nvPr/>
        </p:nvCxnSpPr>
        <p:spPr>
          <a:xfrm>
            <a:off x="4795407" y="846446"/>
            <a:ext cx="1772818" cy="2733881"/>
          </a:xfrm>
          <a:prstGeom prst="straightConnector1">
            <a:avLst/>
          </a:prstGeom>
          <a:ln w="5715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4332062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400" b="1" u="sng" dirty="0"/>
              <a:t>Süt emzirme, oruç tutmamayı mubah kılan hallerden birisidir.</a:t>
            </a:r>
          </a:p>
          <a:p>
            <a:pPr lvl="1" fontAlgn="base"/>
            <a:endParaRPr lang="tr-TR" b="1" dirty="0"/>
          </a:p>
          <a:p>
            <a:pPr lvl="1" fontAlgn="base"/>
            <a:r>
              <a:rPr lang="tr-TR" sz="2000" dirty="0" smtClean="0"/>
              <a:t>	Kendi </a:t>
            </a:r>
            <a:r>
              <a:rPr lang="tr-TR" sz="2000" dirty="0"/>
              <a:t>ya da başkasının çocuğunu emziren bir kadın, oruçtan dolayı kendisine veya emzirdiği çocuğa zarar gelmesinden korkarsa, </a:t>
            </a:r>
            <a:r>
              <a:rPr lang="tr-TR" sz="2000" b="1" u="sng" dirty="0">
                <a:effectLst>
                  <a:outerShdw blurRad="38100" dist="38100" dir="2700000" algn="tl">
                    <a:srgbClr val="000000">
                      <a:alpha val="43137"/>
                    </a:srgbClr>
                  </a:outerShdw>
                </a:effectLst>
              </a:rPr>
              <a:t>orucu tutmayabilir veya tuttuğu orucu bozabilir. </a:t>
            </a:r>
            <a:endParaRPr lang="tr-TR" sz="2000" b="1" u="sng" dirty="0" smtClean="0">
              <a:effectLst>
                <a:outerShdw blurRad="38100" dist="38100" dir="2700000" algn="tl">
                  <a:srgbClr val="000000">
                    <a:alpha val="43137"/>
                  </a:srgbClr>
                </a:outerShdw>
              </a:effectLst>
            </a:endParaRPr>
          </a:p>
          <a:p>
            <a:pPr lvl="1" fontAlgn="base"/>
            <a:endParaRPr lang="tr-TR" sz="2000" b="1" u="sng" dirty="0">
              <a:effectLst>
                <a:outerShdw blurRad="38100" dist="38100" dir="2700000" algn="tl">
                  <a:srgbClr val="000000">
                    <a:alpha val="43137"/>
                  </a:srgbClr>
                </a:outerShdw>
              </a:effectLst>
            </a:endParaRPr>
          </a:p>
          <a:p>
            <a:pPr lvl="1" fontAlgn="base"/>
            <a:r>
              <a:rPr lang="tr-TR" sz="2000" dirty="0" smtClean="0"/>
              <a:t>	Daha </a:t>
            </a:r>
            <a:r>
              <a:rPr lang="tr-TR" sz="2000" dirty="0"/>
              <a:t>sonra </a:t>
            </a:r>
            <a:r>
              <a:rPr lang="tr-TR" sz="2000" dirty="0" smtClean="0"/>
              <a:t>gününe gün </a:t>
            </a:r>
            <a:r>
              <a:rPr lang="tr-TR" sz="2000" dirty="0"/>
              <a:t>kaza eder. Ayrıca bu hususta önemli olan, süt verdiği çocuğu başka bir kadının da emzirmiyor olmasıdır.</a:t>
            </a:r>
            <a:endParaRPr lang="tr-TR"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Emziren kadının Ramazan orucu tutmaması caiz </a:t>
            </a:r>
            <a:r>
              <a:rPr lang="tr-TR" sz="4400" dirty="0" smtClean="0"/>
              <a:t>midir?</a:t>
            </a:r>
            <a:endParaRPr lang="tr-TR" sz="4400" dirty="0"/>
          </a:p>
        </p:txBody>
      </p:sp>
    </p:spTree>
    <p:extLst>
      <p:ext uri="{BB962C8B-B14F-4D97-AF65-F5344CB8AC3E}">
        <p14:creationId xmlns="" xmlns:p14="http://schemas.microsoft.com/office/powerpoint/2010/main" val="136657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400" dirty="0" smtClean="0"/>
              <a:t>	</a:t>
            </a:r>
            <a:r>
              <a:rPr lang="tr-TR" sz="2400" b="1" u="sng" dirty="0" smtClean="0">
                <a:effectLst>
                  <a:outerShdw blurRad="38100" dist="38100" dir="2700000" algn="tl">
                    <a:srgbClr val="000000">
                      <a:alpha val="43137"/>
                    </a:srgbClr>
                  </a:outerShdw>
                </a:effectLst>
              </a:rPr>
              <a:t>Bir </a:t>
            </a:r>
            <a:r>
              <a:rPr lang="tr-TR" sz="2400" b="1" u="sng" dirty="0">
                <a:effectLst>
                  <a:outerShdw blurRad="38100" dist="38100" dir="2700000" algn="tl">
                    <a:srgbClr val="000000">
                      <a:alpha val="43137"/>
                    </a:srgbClr>
                  </a:outerShdw>
                </a:effectLst>
              </a:rPr>
              <a:t>kimse oruç kefaretini </a:t>
            </a:r>
            <a:r>
              <a:rPr lang="tr-TR" sz="2400" dirty="0"/>
              <a:t>tıpkı zekat ve fitrede olduğu gibi hanımına, usul ve </a:t>
            </a:r>
            <a:r>
              <a:rPr lang="tr-TR" sz="2400" dirty="0" err="1"/>
              <a:t>furuuna</a:t>
            </a:r>
            <a:r>
              <a:rPr lang="tr-TR" sz="2400" dirty="0"/>
              <a:t> yani yukarıya doğru </a:t>
            </a:r>
            <a:r>
              <a:rPr lang="tr-TR" sz="2400" b="1" u="sng" dirty="0">
                <a:effectLst>
                  <a:outerShdw blurRad="38100" dist="38100" dir="2700000" algn="tl">
                    <a:srgbClr val="000000">
                      <a:alpha val="43137"/>
                    </a:srgbClr>
                  </a:outerShdw>
                </a:effectLst>
              </a:rPr>
              <a:t>anne-babası, dedesi, aşağıya doğru oğlu, kızı, torununa veremez.</a:t>
            </a:r>
          </a:p>
          <a:p>
            <a:pPr lvl="1" fontAlgn="base"/>
            <a:endParaRPr lang="tr-TR" sz="2400" dirty="0"/>
          </a:p>
          <a:p>
            <a:pPr lvl="1" fontAlgn="base"/>
            <a:r>
              <a:rPr lang="tr-TR" sz="2400" dirty="0" smtClean="0"/>
              <a:t>	Bunun </a:t>
            </a:r>
            <a:r>
              <a:rPr lang="tr-TR" sz="2400" dirty="0"/>
              <a:t>dışında fakir olan akrabalarına mesela </a:t>
            </a:r>
            <a:r>
              <a:rPr lang="tr-TR" sz="2400" b="1" u="sng" dirty="0">
                <a:effectLst>
                  <a:outerShdw blurRad="38100" dist="38100" dir="2700000" algn="tl">
                    <a:srgbClr val="000000">
                      <a:alpha val="43137"/>
                    </a:srgbClr>
                  </a:outerShdw>
                </a:effectLst>
              </a:rPr>
              <a:t>kardeşine verebilir. </a:t>
            </a:r>
            <a:endParaRPr lang="tr-TR" sz="2400" b="1" u="sng" dirty="0" smtClean="0">
              <a:effectLst>
                <a:outerShdw blurRad="38100" dist="38100" dir="2700000" algn="tl">
                  <a:srgbClr val="000000">
                    <a:alpha val="43137"/>
                  </a:srgbClr>
                </a:outerShdw>
              </a:effectLst>
            </a:endParaRPr>
          </a:p>
          <a:p>
            <a:pPr lvl="1" fontAlgn="base"/>
            <a:endParaRPr lang="tr-TR" sz="2400" b="1" u="sng" dirty="0">
              <a:effectLst>
                <a:outerShdw blurRad="38100" dist="38100" dir="2700000" algn="tl">
                  <a:srgbClr val="000000">
                    <a:alpha val="43137"/>
                  </a:srgbClr>
                </a:outerShdw>
              </a:effectLst>
            </a:endParaRPr>
          </a:p>
          <a:p>
            <a:pPr lvl="1" fontAlgn="base"/>
            <a:r>
              <a:rPr lang="tr-TR" sz="2400" dirty="0" smtClean="0"/>
              <a:t>	</a:t>
            </a:r>
            <a:r>
              <a:rPr lang="tr-TR" sz="2400" u="sng" dirty="0" smtClean="0"/>
              <a:t>Hatta </a:t>
            </a:r>
            <a:r>
              <a:rPr lang="tr-TR" sz="2400" u="sng" dirty="0"/>
              <a:t>yakın akrabasına vermesi daha uygundur.</a:t>
            </a:r>
            <a:endParaRPr lang="tr-TR" u="sng"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nn-NO" sz="4400" dirty="0"/>
              <a:t>Bir kimse oruç kefaretini evladına, akrabasına verebilir mi?</a:t>
            </a:r>
            <a:endParaRPr lang="tr-TR" sz="4400" dirty="0"/>
          </a:p>
        </p:txBody>
      </p:sp>
    </p:spTree>
    <p:extLst>
      <p:ext uri="{BB962C8B-B14F-4D97-AF65-F5344CB8AC3E}">
        <p14:creationId xmlns="" xmlns:p14="http://schemas.microsoft.com/office/powerpoint/2010/main" val="41781453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2000" dirty="0" smtClean="0"/>
              <a:t>	Unutarak </a:t>
            </a:r>
            <a:r>
              <a:rPr lang="tr-TR" sz="2000" dirty="0"/>
              <a:t>yemek içmek orucu bozmaz. Hz. Peygamber (</a:t>
            </a:r>
            <a:r>
              <a:rPr lang="tr-TR" sz="2000" dirty="0" err="1"/>
              <a:t>s.a.s</a:t>
            </a:r>
            <a:r>
              <a:rPr lang="tr-TR" sz="2000" dirty="0"/>
              <a:t>.), </a:t>
            </a:r>
            <a:endParaRPr lang="tr-TR" sz="2000" dirty="0" smtClean="0"/>
          </a:p>
          <a:p>
            <a:pPr lvl="1" fontAlgn="base"/>
            <a:r>
              <a:rPr lang="tr-TR" sz="2000" b="1" dirty="0" smtClean="0"/>
              <a:t>“</a:t>
            </a:r>
            <a:r>
              <a:rPr lang="tr-TR" sz="2000" b="1" dirty="0"/>
              <a:t>Bir kimse oruçlu olduğunu unutarak yer, içerse orucunu tamamlasın, bozmasın. Çünkü onu, Allah yedirmiş, içirmiştir.” </a:t>
            </a:r>
            <a:r>
              <a:rPr lang="tr-TR" sz="1200" dirty="0"/>
              <a:t>(</a:t>
            </a:r>
            <a:r>
              <a:rPr lang="tr-TR" sz="1200" dirty="0" err="1"/>
              <a:t>Buhârî</a:t>
            </a:r>
            <a:r>
              <a:rPr lang="tr-TR" sz="1200" dirty="0"/>
              <a:t>, </a:t>
            </a:r>
            <a:r>
              <a:rPr lang="tr-TR" sz="1200" dirty="0" err="1"/>
              <a:t>Savm</a:t>
            </a:r>
            <a:r>
              <a:rPr lang="tr-TR" sz="1200" dirty="0"/>
              <a:t>, 26) </a:t>
            </a:r>
            <a:r>
              <a:rPr lang="tr-TR" sz="2000" dirty="0"/>
              <a:t>buyurmuştur.</a:t>
            </a:r>
            <a:br>
              <a:rPr lang="tr-TR" sz="2000" dirty="0"/>
            </a:br>
            <a:endParaRPr lang="tr-TR" sz="2000" dirty="0" smtClean="0"/>
          </a:p>
          <a:p>
            <a:pPr lvl="1" fontAlgn="base"/>
            <a:r>
              <a:rPr lang="tr-TR" sz="2000" dirty="0" smtClean="0"/>
              <a:t>	Unutarak </a:t>
            </a:r>
            <a:r>
              <a:rPr lang="tr-TR" sz="2000" dirty="0"/>
              <a:t>yiyip içen kimse, oruçlu olduğunu hatırlarsa hemen ağzındakileri çıkarıp ağzını yıkamalı ve orucuna devam etmelidir. Oruçlu olduğu hatırlandıktan sonra mideye bir şey inerse, oruç bozulur </a:t>
            </a:r>
            <a:endParaRPr lang="tr-TR" sz="2000" dirty="0" smtClean="0"/>
          </a:p>
          <a:p>
            <a:pPr lvl="1" fontAlgn="base"/>
            <a:r>
              <a:rPr lang="tr-TR" sz="1200" dirty="0" smtClean="0"/>
              <a:t>(</a:t>
            </a:r>
            <a:r>
              <a:rPr lang="tr-TR" sz="1200" dirty="0" err="1"/>
              <a:t>Merğînânî</a:t>
            </a:r>
            <a:r>
              <a:rPr lang="tr-TR" sz="1200" dirty="0"/>
              <a:t>, el-</a:t>
            </a:r>
            <a:r>
              <a:rPr lang="tr-TR" sz="1200" dirty="0" err="1"/>
              <a:t>Hidâye</a:t>
            </a:r>
            <a:r>
              <a:rPr lang="tr-TR" sz="1200" dirty="0"/>
              <a:t>, II, 253-254).</a:t>
            </a:r>
            <a:endParaRPr lang="tr-TR" sz="1050" u="sng"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dirty="0"/>
              <a:t> Unutarak yemek içmek orucu bozar mı?</a:t>
            </a:r>
          </a:p>
        </p:txBody>
      </p:sp>
      <p:sp>
        <p:nvSpPr>
          <p:cNvPr id="7" name="Dikdörtgen 6"/>
          <p:cNvSpPr/>
          <p:nvPr/>
        </p:nvSpPr>
        <p:spPr>
          <a:xfrm>
            <a:off x="3553720" y="200115"/>
            <a:ext cx="2483372" cy="646331"/>
          </a:xfrm>
          <a:prstGeom prst="rect">
            <a:avLst/>
          </a:prstGeom>
          <a:noFill/>
        </p:spPr>
        <p:txBody>
          <a:bodyPr wrap="square" lIns="91440" tIns="45720" rIns="91440" bIns="45720">
            <a:spAutoFit/>
          </a:bodyPr>
          <a:lstStyle/>
          <a:p>
            <a:pPr algn="ctr"/>
            <a:r>
              <a:rPr lang="tr-TR" sz="36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Hadis-i Şerif</a:t>
            </a:r>
            <a:endParaRPr lang="tr-TR" sz="3600" b="1" u="sng"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cxnSp>
        <p:nvCxnSpPr>
          <p:cNvPr id="8" name="Düz Ok Bağlayıcısı 7"/>
          <p:cNvCxnSpPr>
            <a:stCxn id="7" idx="2"/>
          </p:cNvCxnSpPr>
          <p:nvPr/>
        </p:nvCxnSpPr>
        <p:spPr>
          <a:xfrm>
            <a:off x="4795406" y="846446"/>
            <a:ext cx="1785698" cy="1046748"/>
          </a:xfrm>
          <a:prstGeom prst="straightConnector1">
            <a:avLst/>
          </a:prstGeom>
          <a:ln w="5715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1094303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88643" y="205309"/>
            <a:ext cx="3121152" cy="3121152"/>
          </a:xfrm>
          <a:prstGeom prst="rect">
            <a:avLst/>
          </a:prstGeom>
        </p:spPr>
      </p:pic>
      <p:sp>
        <p:nvSpPr>
          <p:cNvPr id="5" name="Oval Belirtme Çizgisi 4"/>
          <p:cNvSpPr/>
          <p:nvPr/>
        </p:nvSpPr>
        <p:spPr>
          <a:xfrm>
            <a:off x="5447763" y="200115"/>
            <a:ext cx="6632620" cy="6393867"/>
          </a:xfrm>
          <a:prstGeom prst="wedgeEllipseCallout">
            <a:avLst>
              <a:gd name="adj1" fmla="val -57711"/>
              <a:gd name="adj2" fmla="val 25599"/>
            </a:avLst>
          </a:prstGeom>
        </p:spPr>
        <p:style>
          <a:lnRef idx="2">
            <a:schemeClr val="accent6"/>
          </a:lnRef>
          <a:fillRef idx="1">
            <a:schemeClr val="lt1"/>
          </a:fillRef>
          <a:effectRef idx="0">
            <a:schemeClr val="accent6"/>
          </a:effectRef>
          <a:fontRef idx="minor">
            <a:schemeClr val="dk1"/>
          </a:fontRef>
        </p:style>
        <p:txBody>
          <a:bodyPr rtlCol="0" anchor="ctr"/>
          <a:lstStyle/>
          <a:p>
            <a:pPr lvl="1" fontAlgn="base"/>
            <a:r>
              <a:rPr lang="tr-TR" sz="4000" dirty="0" smtClean="0"/>
              <a:t>Bu durumda oruç </a:t>
            </a:r>
            <a:r>
              <a:rPr lang="tr-TR" sz="4000" dirty="0"/>
              <a:t>bozulmuştur ve</a:t>
            </a:r>
            <a:r>
              <a:rPr lang="tr-TR" sz="4000" b="1" u="sng" dirty="0">
                <a:effectLst>
                  <a:outerShdw blurRad="38100" dist="38100" dir="2700000" algn="tl">
                    <a:srgbClr val="000000">
                      <a:alpha val="43137"/>
                    </a:srgbClr>
                  </a:outerShdw>
                </a:effectLst>
              </a:rPr>
              <a:t> </a:t>
            </a:r>
            <a:r>
              <a:rPr lang="tr-TR" sz="4000" b="1" u="sng" dirty="0" smtClean="0">
                <a:effectLst>
                  <a:outerShdw blurRad="38100" dist="38100" dir="2700000" algn="tl">
                    <a:srgbClr val="000000">
                      <a:alpha val="43137"/>
                    </a:srgbClr>
                  </a:outerShdw>
                </a:effectLst>
              </a:rPr>
              <a:t>gününe gün </a:t>
            </a:r>
            <a:r>
              <a:rPr lang="tr-TR" sz="4000" b="1" u="sng" dirty="0">
                <a:effectLst>
                  <a:outerShdw blurRad="38100" dist="38100" dir="2700000" algn="tl">
                    <a:srgbClr val="000000">
                      <a:alpha val="43137"/>
                    </a:srgbClr>
                  </a:outerShdw>
                </a:effectLst>
              </a:rPr>
              <a:t>kaza </a:t>
            </a:r>
            <a:r>
              <a:rPr lang="tr-TR" sz="4000" dirty="0" smtClean="0"/>
              <a:t>edilmelidir.</a:t>
            </a:r>
            <a:endParaRPr lang="tr-TR" sz="3200" u="sng" dirty="0"/>
          </a:p>
        </p:txBody>
      </p:sp>
      <p:sp>
        <p:nvSpPr>
          <p:cNvPr id="6" name="Yuvarlatılmış Dikdörtgen 5"/>
          <p:cNvSpPr/>
          <p:nvPr/>
        </p:nvSpPr>
        <p:spPr>
          <a:xfrm>
            <a:off x="103031" y="3193961"/>
            <a:ext cx="4713668" cy="35674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nn-NO" sz="4400" dirty="0"/>
              <a:t>Abdest alırken boğaza su kaçması kaza mı keffaret mi </a:t>
            </a:r>
            <a:r>
              <a:rPr lang="nn-NO" sz="4400" dirty="0" smtClean="0"/>
              <a:t>gerektirir</a:t>
            </a:r>
            <a:r>
              <a:rPr lang="tr-TR" sz="4400" dirty="0" smtClean="0"/>
              <a:t> mi?</a:t>
            </a:r>
            <a:endParaRPr lang="tr-TR" sz="4400" dirty="0"/>
          </a:p>
        </p:txBody>
      </p:sp>
    </p:spTree>
    <p:extLst>
      <p:ext uri="{BB962C8B-B14F-4D97-AF65-F5344CB8AC3E}">
        <p14:creationId xmlns="" xmlns:p14="http://schemas.microsoft.com/office/powerpoint/2010/main" val="22796669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TotalTime>
  <Words>1069</Words>
  <PresentationFormat>Özel</PresentationFormat>
  <Paragraphs>192</Paragraphs>
  <Slides>30</Slides>
  <Notes>10</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Office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2019-05-06T20:16:32Z</dcterms:created>
  <dcterms:modified xsi:type="dcterms:W3CDTF">2019-05-07T14:11:12Z</dcterms:modified>
  <cp:category>https://www.sorubak.com</cp:category>
</cp:coreProperties>
</file>