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256" r:id="rId2"/>
    <p:sldId id="299" r:id="rId3"/>
    <p:sldId id="300" r:id="rId4"/>
    <p:sldId id="290" r:id="rId5"/>
    <p:sldId id="257" r:id="rId6"/>
    <p:sldId id="301" r:id="rId7"/>
    <p:sldId id="258" r:id="rId8"/>
    <p:sldId id="302" r:id="rId9"/>
    <p:sldId id="259" r:id="rId10"/>
    <p:sldId id="303" r:id="rId11"/>
    <p:sldId id="260" r:id="rId12"/>
    <p:sldId id="304" r:id="rId13"/>
    <p:sldId id="261" r:id="rId14"/>
    <p:sldId id="306" r:id="rId15"/>
    <p:sldId id="292" r:id="rId16"/>
    <p:sldId id="309" r:id="rId17"/>
    <p:sldId id="293" r:id="rId18"/>
    <p:sldId id="311" r:id="rId19"/>
    <p:sldId id="294" r:id="rId20"/>
    <p:sldId id="310" r:id="rId21"/>
    <p:sldId id="295" r:id="rId22"/>
    <p:sldId id="312" r:id="rId23"/>
    <p:sldId id="296" r:id="rId24"/>
    <p:sldId id="305" r:id="rId25"/>
    <p:sldId id="297" r:id="rId26"/>
    <p:sldId id="307" r:id="rId27"/>
    <p:sldId id="298" r:id="rId28"/>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66"/>
    <a:srgbClr val="006600"/>
    <a:srgbClr val="CC0099"/>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6" d="100"/>
          <a:sy n="86" d="100"/>
        </p:scale>
        <p:origin x="-1092"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57FFE9B-E69B-4607-A5E5-E4859FDB6383}" type="datetimeFigureOut">
              <a:rPr lang="tr-TR" smtClean="0"/>
              <a:t>06/10/2019</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451F92C-FA16-4B98-82AF-FB50064D6DC0}" type="slidenum">
              <a:rPr lang="tr-TR" smtClean="0"/>
              <a:t>‹#›</a:t>
            </a:fld>
            <a:endParaRPr lang="tr-T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sz="1200" kern="1200" dirty="0" smtClean="0">
                <a:solidFill>
                  <a:schemeClr val="tx1"/>
                </a:solidFill>
                <a:latin typeface="+mn-lt"/>
                <a:ea typeface="+mn-ea"/>
                <a:cs typeface="+mn-cs"/>
              </a:rPr>
              <a:t>https://www.sorubak.com</a:t>
            </a:r>
            <a:endParaRPr lang="tr-TR" dirty="0"/>
          </a:p>
        </p:txBody>
      </p:sp>
      <p:sp>
        <p:nvSpPr>
          <p:cNvPr id="4" name="3 Slayt Numarası Yer Tutucusu"/>
          <p:cNvSpPr>
            <a:spLocks noGrp="1"/>
          </p:cNvSpPr>
          <p:nvPr>
            <p:ph type="sldNum" sz="quarter" idx="10"/>
          </p:nvPr>
        </p:nvSpPr>
        <p:spPr/>
        <p:txBody>
          <a:bodyPr/>
          <a:lstStyle/>
          <a:p>
            <a:fld id="{0451F92C-FA16-4B98-82AF-FB50064D6DC0}" type="slidenum">
              <a:rPr lang="tr-TR" smtClean="0"/>
              <a:t>1</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087B49EC-B2FA-47D8-A2C2-6D52AA3371F1}" type="datetimeFigureOut">
              <a:rPr lang="tr-TR" smtClean="0"/>
              <a:pPr/>
              <a:t>06/10/2019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1FB486B3-02B3-4577-98CE-44215C40538B}" type="slidenum">
              <a:rPr lang="tr-TR" smtClean="0"/>
              <a:pPr/>
              <a:t>‹#›</a:t>
            </a:fld>
            <a:endParaRPr lang="tr-TR"/>
          </a:p>
        </p:txBody>
      </p:sp>
    </p:spTree>
  </p:cSld>
  <p:clrMapOvr>
    <a:masterClrMapping/>
  </p:clrMapOvr>
  <p:transition>
    <p:dissolv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087B49EC-B2FA-47D8-A2C2-6D52AA3371F1}" type="datetimeFigureOut">
              <a:rPr lang="tr-TR" smtClean="0"/>
              <a:pPr/>
              <a:t>06/10/2019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1FB486B3-02B3-4577-98CE-44215C40538B}" type="slidenum">
              <a:rPr lang="tr-TR" smtClean="0"/>
              <a:pPr/>
              <a:t>‹#›</a:t>
            </a:fld>
            <a:endParaRPr lang="tr-TR"/>
          </a:p>
        </p:txBody>
      </p:sp>
    </p:spTree>
  </p:cSld>
  <p:clrMapOvr>
    <a:masterClrMapping/>
  </p:clrMapOvr>
  <p:transition>
    <p:dissolv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087B49EC-B2FA-47D8-A2C2-6D52AA3371F1}" type="datetimeFigureOut">
              <a:rPr lang="tr-TR" smtClean="0"/>
              <a:pPr/>
              <a:t>06/10/2019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1FB486B3-02B3-4577-98CE-44215C40538B}" type="slidenum">
              <a:rPr lang="tr-TR" smtClean="0"/>
              <a:pPr/>
              <a:t>‹#›</a:t>
            </a:fld>
            <a:endParaRPr lang="tr-TR"/>
          </a:p>
        </p:txBody>
      </p:sp>
    </p:spTree>
  </p:cSld>
  <p:clrMapOvr>
    <a:masterClrMapping/>
  </p:clrMapOvr>
  <p:transition>
    <p:dissolv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087B49EC-B2FA-47D8-A2C2-6D52AA3371F1}" type="datetimeFigureOut">
              <a:rPr lang="tr-TR" smtClean="0"/>
              <a:pPr/>
              <a:t>06/10/2019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1FB486B3-02B3-4577-98CE-44215C40538B}" type="slidenum">
              <a:rPr lang="tr-TR" smtClean="0"/>
              <a:pPr/>
              <a:t>‹#›</a:t>
            </a:fld>
            <a:endParaRPr lang="tr-TR"/>
          </a:p>
        </p:txBody>
      </p:sp>
    </p:spTree>
  </p:cSld>
  <p:clrMapOvr>
    <a:masterClrMapping/>
  </p:clrMapOvr>
  <p:transition>
    <p:dissolv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087B49EC-B2FA-47D8-A2C2-6D52AA3371F1}" type="datetimeFigureOut">
              <a:rPr lang="tr-TR" smtClean="0"/>
              <a:pPr/>
              <a:t>06/10/2019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1FB486B3-02B3-4577-98CE-44215C40538B}" type="slidenum">
              <a:rPr lang="tr-TR" smtClean="0"/>
              <a:pPr/>
              <a:t>‹#›</a:t>
            </a:fld>
            <a:endParaRPr lang="tr-TR"/>
          </a:p>
        </p:txBody>
      </p:sp>
    </p:spTree>
  </p:cSld>
  <p:clrMapOvr>
    <a:masterClrMapping/>
  </p:clrMapOvr>
  <p:transition>
    <p:dissolv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087B49EC-B2FA-47D8-A2C2-6D52AA3371F1}" type="datetimeFigureOut">
              <a:rPr lang="tr-TR" smtClean="0"/>
              <a:pPr/>
              <a:t>06/10/2019</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1FB486B3-02B3-4577-98CE-44215C40538B}" type="slidenum">
              <a:rPr lang="tr-TR" smtClean="0"/>
              <a:pPr/>
              <a:t>‹#›</a:t>
            </a:fld>
            <a:endParaRPr lang="tr-TR"/>
          </a:p>
        </p:txBody>
      </p:sp>
    </p:spTree>
  </p:cSld>
  <p:clrMapOvr>
    <a:masterClrMapping/>
  </p:clrMapOvr>
  <p:transition>
    <p:dissolv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087B49EC-B2FA-47D8-A2C2-6D52AA3371F1}" type="datetimeFigureOut">
              <a:rPr lang="tr-TR" smtClean="0"/>
              <a:pPr/>
              <a:t>06/10/2019</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1FB486B3-02B3-4577-98CE-44215C40538B}" type="slidenum">
              <a:rPr lang="tr-TR" smtClean="0"/>
              <a:pPr/>
              <a:t>‹#›</a:t>
            </a:fld>
            <a:endParaRPr lang="tr-TR"/>
          </a:p>
        </p:txBody>
      </p:sp>
    </p:spTree>
  </p:cSld>
  <p:clrMapOvr>
    <a:masterClrMapping/>
  </p:clrMapOvr>
  <p:transition>
    <p:dissolv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087B49EC-B2FA-47D8-A2C2-6D52AA3371F1}" type="datetimeFigureOut">
              <a:rPr lang="tr-TR" smtClean="0"/>
              <a:pPr/>
              <a:t>06/10/2019</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1FB486B3-02B3-4577-98CE-44215C40538B}" type="slidenum">
              <a:rPr lang="tr-TR" smtClean="0"/>
              <a:pPr/>
              <a:t>‹#›</a:t>
            </a:fld>
            <a:endParaRPr lang="tr-TR"/>
          </a:p>
        </p:txBody>
      </p:sp>
    </p:spTree>
  </p:cSld>
  <p:clrMapOvr>
    <a:masterClrMapping/>
  </p:clrMapOvr>
  <p:transition>
    <p:dissolv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087B49EC-B2FA-47D8-A2C2-6D52AA3371F1}" type="datetimeFigureOut">
              <a:rPr lang="tr-TR" smtClean="0"/>
              <a:pPr/>
              <a:t>06/10/2019</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1FB486B3-02B3-4577-98CE-44215C40538B}" type="slidenum">
              <a:rPr lang="tr-TR" smtClean="0"/>
              <a:pPr/>
              <a:t>‹#›</a:t>
            </a:fld>
            <a:endParaRPr lang="tr-TR"/>
          </a:p>
        </p:txBody>
      </p:sp>
    </p:spTree>
  </p:cSld>
  <p:clrMapOvr>
    <a:masterClrMapping/>
  </p:clrMapOvr>
  <p:transition>
    <p:dissolv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087B49EC-B2FA-47D8-A2C2-6D52AA3371F1}" type="datetimeFigureOut">
              <a:rPr lang="tr-TR" smtClean="0"/>
              <a:pPr/>
              <a:t>06/10/2019</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1FB486B3-02B3-4577-98CE-44215C40538B}" type="slidenum">
              <a:rPr lang="tr-TR" smtClean="0"/>
              <a:pPr/>
              <a:t>‹#›</a:t>
            </a:fld>
            <a:endParaRPr lang="tr-TR"/>
          </a:p>
        </p:txBody>
      </p:sp>
    </p:spTree>
  </p:cSld>
  <p:clrMapOvr>
    <a:masterClrMapping/>
  </p:clrMapOvr>
  <p:transition>
    <p:dissolv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087B49EC-B2FA-47D8-A2C2-6D52AA3371F1}" type="datetimeFigureOut">
              <a:rPr lang="tr-TR" smtClean="0"/>
              <a:pPr/>
              <a:t>06/10/2019</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1FB486B3-02B3-4577-98CE-44215C40538B}" type="slidenum">
              <a:rPr lang="tr-TR" smtClean="0"/>
              <a:pPr/>
              <a:t>‹#›</a:t>
            </a:fld>
            <a:endParaRPr lang="tr-TR"/>
          </a:p>
        </p:txBody>
      </p:sp>
    </p:spTree>
  </p:cSld>
  <p:clrMapOvr>
    <a:masterClrMapping/>
  </p:clrMapOvr>
  <p:transition>
    <p:dissolv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7B49EC-B2FA-47D8-A2C2-6D52AA3371F1}" type="datetimeFigureOut">
              <a:rPr lang="tr-TR" smtClean="0"/>
              <a:pPr/>
              <a:t>06/10/2019</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FB486B3-02B3-4577-98CE-44215C40538B}"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dissolve/>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jpeg"/><Relationship Id="rId7"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jpeg"/><Relationship Id="rId10" Type="http://schemas.openxmlformats.org/officeDocument/2006/relationships/image" Target="../media/image8.jpeg"/><Relationship Id="rId4" Type="http://schemas.openxmlformats.org/officeDocument/2006/relationships/image" Target="../media/image2.jpeg"/><Relationship Id="rId9" Type="http://schemas.openxmlformats.org/officeDocument/2006/relationships/image" Target="../media/image7.jpeg"/></Relationships>
</file>

<file path=ppt/slides/_rels/slide1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srcRect/>
          <a:stretch>
            <a:fillRect/>
          </a:stretch>
        </p:blipFill>
        <p:spPr bwMode="auto">
          <a:xfrm>
            <a:off x="285720" y="642918"/>
            <a:ext cx="1714512" cy="2214578"/>
          </a:xfrm>
          <a:prstGeom prst="rect">
            <a:avLst/>
          </a:prstGeom>
          <a:noFill/>
          <a:ln w="9525">
            <a:noFill/>
            <a:miter lim="800000"/>
            <a:headEnd/>
            <a:tailEnd/>
          </a:ln>
          <a:effectLst/>
        </p:spPr>
      </p:pic>
      <p:pic>
        <p:nvPicPr>
          <p:cNvPr id="5" name="Picture 2" descr="C:\Users\TOSHIBA\Desktop\20190629191311751_q6lsu7rk6qhf38o6ve8cmrr3c61.jpg"/>
          <p:cNvPicPr>
            <a:picLocks noChangeAspect="1" noChangeArrowheads="1"/>
          </p:cNvPicPr>
          <p:nvPr/>
        </p:nvPicPr>
        <p:blipFill>
          <a:blip r:embed="rId4" cstate="print"/>
          <a:srcRect/>
          <a:stretch>
            <a:fillRect/>
          </a:stretch>
        </p:blipFill>
        <p:spPr bwMode="auto">
          <a:xfrm>
            <a:off x="6000761" y="3143248"/>
            <a:ext cx="2357454" cy="2786082"/>
          </a:xfrm>
          <a:prstGeom prst="rect">
            <a:avLst/>
          </a:prstGeom>
          <a:noFill/>
          <a:ln>
            <a:noFill/>
          </a:ln>
        </p:spPr>
      </p:pic>
      <p:pic>
        <p:nvPicPr>
          <p:cNvPr id="6" name="Picture 2"/>
          <p:cNvPicPr>
            <a:picLocks noChangeAspect="1" noChangeArrowheads="1"/>
          </p:cNvPicPr>
          <p:nvPr/>
        </p:nvPicPr>
        <p:blipFill>
          <a:blip r:embed="rId5" cstate="print"/>
          <a:srcRect/>
          <a:stretch>
            <a:fillRect/>
          </a:stretch>
        </p:blipFill>
        <p:spPr bwMode="auto">
          <a:xfrm>
            <a:off x="285720" y="3571876"/>
            <a:ext cx="1928826" cy="2357454"/>
          </a:xfrm>
          <a:prstGeom prst="rect">
            <a:avLst/>
          </a:prstGeom>
          <a:noFill/>
          <a:ln w="9525">
            <a:solidFill>
              <a:srgbClr val="C00000"/>
            </a:solidFill>
            <a:miter lim="800000"/>
            <a:headEnd/>
            <a:tailEnd/>
          </a:ln>
        </p:spPr>
      </p:pic>
      <p:pic>
        <p:nvPicPr>
          <p:cNvPr id="7" name="Picture 2"/>
          <p:cNvPicPr>
            <a:picLocks noChangeAspect="1" noChangeArrowheads="1"/>
          </p:cNvPicPr>
          <p:nvPr/>
        </p:nvPicPr>
        <p:blipFill>
          <a:blip r:embed="rId6" cstate="print"/>
          <a:srcRect/>
          <a:stretch>
            <a:fillRect/>
          </a:stretch>
        </p:blipFill>
        <p:spPr bwMode="auto">
          <a:xfrm>
            <a:off x="2143108" y="714356"/>
            <a:ext cx="1928826" cy="2214578"/>
          </a:xfrm>
          <a:prstGeom prst="rect">
            <a:avLst/>
          </a:prstGeom>
          <a:noFill/>
          <a:ln w="9525">
            <a:noFill/>
            <a:miter lim="800000"/>
            <a:headEnd/>
            <a:tailEnd/>
          </a:ln>
        </p:spPr>
      </p:pic>
      <p:pic>
        <p:nvPicPr>
          <p:cNvPr id="8" name="Picture 3"/>
          <p:cNvPicPr>
            <a:picLocks noChangeAspect="1" noChangeArrowheads="1"/>
          </p:cNvPicPr>
          <p:nvPr/>
        </p:nvPicPr>
        <p:blipFill>
          <a:blip r:embed="rId7" cstate="print"/>
          <a:srcRect/>
          <a:stretch>
            <a:fillRect/>
          </a:stretch>
        </p:blipFill>
        <p:spPr bwMode="auto">
          <a:xfrm>
            <a:off x="4214810" y="714356"/>
            <a:ext cx="1785950" cy="2286016"/>
          </a:xfrm>
          <a:prstGeom prst="rect">
            <a:avLst/>
          </a:prstGeom>
          <a:noFill/>
          <a:ln w="9525">
            <a:noFill/>
            <a:miter lim="800000"/>
            <a:headEnd/>
            <a:tailEnd/>
          </a:ln>
        </p:spPr>
      </p:pic>
      <p:pic>
        <p:nvPicPr>
          <p:cNvPr id="9" name="Picture 2"/>
          <p:cNvPicPr>
            <a:picLocks noChangeAspect="1" noChangeArrowheads="1"/>
          </p:cNvPicPr>
          <p:nvPr/>
        </p:nvPicPr>
        <p:blipFill>
          <a:blip r:embed="rId8" cstate="print"/>
          <a:srcRect/>
          <a:stretch>
            <a:fillRect/>
          </a:stretch>
        </p:blipFill>
        <p:spPr bwMode="auto">
          <a:xfrm>
            <a:off x="2285984" y="3571876"/>
            <a:ext cx="1857388" cy="2357454"/>
          </a:xfrm>
          <a:prstGeom prst="rect">
            <a:avLst/>
          </a:prstGeom>
          <a:noFill/>
          <a:ln w="9525">
            <a:noFill/>
            <a:miter lim="800000"/>
            <a:headEnd/>
            <a:tailEnd/>
          </a:ln>
        </p:spPr>
      </p:pic>
      <p:pic>
        <p:nvPicPr>
          <p:cNvPr id="10" name="Picture 2"/>
          <p:cNvPicPr>
            <a:picLocks noChangeAspect="1" noChangeArrowheads="1"/>
          </p:cNvPicPr>
          <p:nvPr/>
        </p:nvPicPr>
        <p:blipFill>
          <a:blip r:embed="rId9" cstate="print"/>
          <a:srcRect/>
          <a:stretch>
            <a:fillRect/>
          </a:stretch>
        </p:blipFill>
        <p:spPr bwMode="auto">
          <a:xfrm>
            <a:off x="4143372" y="3357562"/>
            <a:ext cx="1643074" cy="2500330"/>
          </a:xfrm>
          <a:prstGeom prst="rect">
            <a:avLst/>
          </a:prstGeom>
          <a:noFill/>
          <a:ln w="9525">
            <a:noFill/>
            <a:miter lim="800000"/>
            <a:headEnd/>
            <a:tailEnd/>
          </a:ln>
        </p:spPr>
      </p:pic>
      <p:pic>
        <p:nvPicPr>
          <p:cNvPr id="12" name="Picture 2"/>
          <p:cNvPicPr>
            <a:picLocks noChangeAspect="1" noChangeArrowheads="1"/>
          </p:cNvPicPr>
          <p:nvPr/>
        </p:nvPicPr>
        <p:blipFill>
          <a:blip r:embed="rId10" cstate="print"/>
          <a:srcRect/>
          <a:stretch>
            <a:fillRect/>
          </a:stretch>
        </p:blipFill>
        <p:spPr bwMode="auto">
          <a:xfrm>
            <a:off x="6072198" y="714356"/>
            <a:ext cx="2035159" cy="2357453"/>
          </a:xfrm>
          <a:prstGeom prst="rect">
            <a:avLst/>
          </a:prstGeom>
          <a:noFill/>
          <a:ln w="9525">
            <a:noFill/>
            <a:miter lim="800000"/>
            <a:headEnd/>
            <a:tailEnd/>
          </a:ln>
        </p:spPr>
      </p:pic>
      <p:sp>
        <p:nvSpPr>
          <p:cNvPr id="13" name="1 Başlık"/>
          <p:cNvSpPr txBox="1">
            <a:spLocks/>
          </p:cNvSpPr>
          <p:nvPr/>
        </p:nvSpPr>
        <p:spPr>
          <a:xfrm>
            <a:off x="428596" y="2285992"/>
            <a:ext cx="8229600" cy="1571636"/>
          </a:xfrm>
          <a:prstGeom prst="rect">
            <a:avLst/>
          </a:prstGeom>
        </p:spPr>
        <p:txBody>
          <a:bodyPr vert="horz" lIns="91440" tIns="45720" rIns="91440" bIns="45720" rtlCol="0" anchor="ctr">
            <a:normAutofit fontScale="525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tr-TR" sz="5300" b="1" i="0" u="none" strike="noStrike" kern="1200" cap="none" spc="0" normalizeH="0" baseline="0" noProof="0" dirty="0" smtClean="0">
                <a:ln>
                  <a:noFill/>
                </a:ln>
                <a:solidFill>
                  <a:schemeClr val="tx1"/>
                </a:solidFill>
                <a:effectLst/>
                <a:uLnTx/>
                <a:uFillTx/>
                <a:latin typeface="+mj-lt"/>
                <a:ea typeface="+mj-ea"/>
                <a:cs typeface="+mj-cs"/>
              </a:rPr>
              <a:t/>
            </a:r>
            <a:br>
              <a:rPr kumimoji="0" lang="tr-TR" sz="5300" b="1" i="0" u="none" strike="noStrike" kern="1200" cap="none" spc="0" normalizeH="0" baseline="0" noProof="0" dirty="0" smtClean="0">
                <a:ln>
                  <a:noFill/>
                </a:ln>
                <a:solidFill>
                  <a:schemeClr val="tx1"/>
                </a:solidFill>
                <a:effectLst/>
                <a:uLnTx/>
                <a:uFillTx/>
                <a:latin typeface="+mj-lt"/>
                <a:ea typeface="+mj-ea"/>
                <a:cs typeface="+mj-cs"/>
              </a:rPr>
            </a:br>
            <a:r>
              <a:rPr kumimoji="0" lang="tr-TR" sz="5300" b="1" i="0" u="none" strike="noStrike" kern="1200" cap="none" spc="0" normalizeH="0" baseline="0" noProof="0" dirty="0" smtClean="0">
                <a:ln>
                  <a:noFill/>
                </a:ln>
                <a:solidFill>
                  <a:srgbClr val="FF0000"/>
                </a:solidFill>
                <a:effectLst/>
                <a:uLnTx/>
                <a:uFillTx/>
                <a:latin typeface="+mj-lt"/>
                <a:ea typeface="+mj-ea"/>
                <a:cs typeface="+mj-cs"/>
              </a:rPr>
              <a:t>KURTULUŞ  SAVAŞI’NDA MİLLİ MÜCADELEYE KATKI SAĞLAMIŞ KADIN  KAHRAMANLARIMIZ</a:t>
            </a:r>
            <a:r>
              <a:rPr kumimoji="0" lang="tr-TR" sz="4400" b="0" i="0" u="none" strike="noStrike" kern="1200" cap="none" spc="0" normalizeH="0" baseline="0" noProof="0" dirty="0" smtClean="0">
                <a:ln>
                  <a:noFill/>
                </a:ln>
                <a:solidFill>
                  <a:schemeClr val="tx1"/>
                </a:solidFill>
                <a:effectLst/>
                <a:uLnTx/>
                <a:uFillTx/>
                <a:latin typeface="+mj-lt"/>
                <a:ea typeface="+mj-ea"/>
                <a:cs typeface="+mj-cs"/>
              </a:rPr>
              <a:t/>
            </a:r>
            <a:br>
              <a:rPr kumimoji="0" lang="tr-TR" sz="4400" b="0" i="0" u="none" strike="noStrike" kern="1200" cap="none" spc="0" normalizeH="0" baseline="0" noProof="0" dirty="0" smtClean="0">
                <a:ln>
                  <a:noFill/>
                </a:ln>
                <a:solidFill>
                  <a:schemeClr val="tx1"/>
                </a:solidFill>
                <a:effectLst/>
                <a:uLnTx/>
                <a:uFillTx/>
                <a:latin typeface="+mj-lt"/>
                <a:ea typeface="+mj-ea"/>
                <a:cs typeface="+mj-cs"/>
              </a:rPr>
            </a:br>
            <a:endParaRPr kumimoji="0" lang="tr-TR" sz="4400" b="0" i="0" u="none" strike="noStrike" kern="1200" cap="none" spc="0" normalizeH="0" baseline="0" noProof="0" dirty="0">
              <a:ln>
                <a:noFill/>
              </a:ln>
              <a:solidFill>
                <a:schemeClr val="tx1"/>
              </a:solidFill>
              <a:effectLst/>
              <a:uLnTx/>
              <a:uFillTx/>
              <a:latin typeface="+mj-lt"/>
              <a:ea typeface="+mj-ea"/>
              <a:cs typeface="+mj-cs"/>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diamond(in)">
                                      <p:cBhvr>
                                        <p:cTn id="7" dur="20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diamond(in)">
                                      <p:cBhvr>
                                        <p:cTn id="12" dur="20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diamond(in)">
                                      <p:cBhvr>
                                        <p:cTn id="17" dur="20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diamond(in)">
                                      <p:cBhvr>
                                        <p:cTn id="22" dur="20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diamond(in)">
                                      <p:cBhvr>
                                        <p:cTn id="27" dur="20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diamond(in)">
                                      <p:cBhvr>
                                        <p:cTn id="32" dur="20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8" presetClass="entr" presetSubtype="16" fill="hold"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diamond(in)">
                                      <p:cBhvr>
                                        <p:cTn id="37" dur="20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8" presetClass="entr" presetSubtype="16" fill="hold" nodeType="click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diamond(in)">
                                      <p:cBhvr>
                                        <p:cTn id="42" dur="2000"/>
                                        <p:tgtEl>
                                          <p:spTgt spid="5"/>
                                        </p:tgtEl>
                                      </p:cBhvr>
                                    </p:animEffect>
                                  </p:childTnLst>
                                </p:cTn>
                              </p:par>
                            </p:childTnLst>
                          </p:cTn>
                        </p:par>
                      </p:childTnLst>
                    </p:cTn>
                  </p:par>
                  <p:par>
                    <p:cTn id="43" fill="hold">
                      <p:stCondLst>
                        <p:cond delay="indefinite"/>
                      </p:stCondLst>
                      <p:childTnLst>
                        <p:par>
                          <p:cTn id="44" fill="hold">
                            <p:stCondLst>
                              <p:cond delay="0"/>
                            </p:stCondLst>
                            <p:childTnLst>
                              <p:par>
                                <p:cTn id="45" presetID="56" presetClass="entr" presetSubtype="0" fill="hold" grpId="0" nodeType="clickEffect">
                                  <p:stCondLst>
                                    <p:cond delay="0"/>
                                  </p:stCondLst>
                                  <p:iterate type="lt">
                                    <p:tmPct val="10000"/>
                                  </p:iterate>
                                  <p:childTnLst>
                                    <p:set>
                                      <p:cBhvr>
                                        <p:cTn id="46" dur="1" fill="hold">
                                          <p:stCondLst>
                                            <p:cond delay="0"/>
                                          </p:stCondLst>
                                        </p:cTn>
                                        <p:tgtEl>
                                          <p:spTgt spid="13"/>
                                        </p:tgtEl>
                                        <p:attrNameLst>
                                          <p:attrName>style.visibility</p:attrName>
                                        </p:attrNameLst>
                                      </p:cBhvr>
                                      <p:to>
                                        <p:strVal val="visible"/>
                                      </p:to>
                                    </p:set>
                                    <p:anim by="(-#ppt_w*2)" calcmode="lin" valueType="num">
                                      <p:cBhvr rctx="PPT">
                                        <p:cTn id="47" dur="500" autoRev="1" fill="hold">
                                          <p:stCondLst>
                                            <p:cond delay="0"/>
                                          </p:stCondLst>
                                        </p:cTn>
                                        <p:tgtEl>
                                          <p:spTgt spid="13"/>
                                        </p:tgtEl>
                                        <p:attrNameLst>
                                          <p:attrName>ppt_w</p:attrName>
                                        </p:attrNameLst>
                                      </p:cBhvr>
                                    </p:anim>
                                    <p:anim by="(#ppt_w*0.50)" calcmode="lin" valueType="num">
                                      <p:cBhvr>
                                        <p:cTn id="48" dur="500" decel="50000" autoRev="1" fill="hold">
                                          <p:stCondLst>
                                            <p:cond delay="0"/>
                                          </p:stCondLst>
                                        </p:cTn>
                                        <p:tgtEl>
                                          <p:spTgt spid="13"/>
                                        </p:tgtEl>
                                        <p:attrNameLst>
                                          <p:attrName>ppt_x</p:attrName>
                                        </p:attrNameLst>
                                      </p:cBhvr>
                                    </p:anim>
                                    <p:anim from="(-#ppt_h/2)" to="(#ppt_y)" calcmode="lin" valueType="num">
                                      <p:cBhvr>
                                        <p:cTn id="49" dur="1000" fill="hold">
                                          <p:stCondLst>
                                            <p:cond delay="0"/>
                                          </p:stCondLst>
                                        </p:cTn>
                                        <p:tgtEl>
                                          <p:spTgt spid="13"/>
                                        </p:tgtEl>
                                        <p:attrNameLst>
                                          <p:attrName>ppt_y</p:attrName>
                                        </p:attrNameLst>
                                      </p:cBhvr>
                                    </p:anim>
                                    <p:animRot by="21600000">
                                      <p:cBhvr>
                                        <p:cTn id="50" dur="1000" fill="hold">
                                          <p:stCondLst>
                                            <p:cond delay="0"/>
                                          </p:stCondLst>
                                        </p:cTn>
                                        <p:tgtEl>
                                          <p:spTgt spid="13"/>
                                        </p:tgtEl>
                                        <p:attrNameLst>
                                          <p:attrName>r</p:attrName>
                                        </p:attrNameLst>
                                      </p:cBhvr>
                                    </p:animRot>
                                  </p:childTnLst>
                                </p:cTn>
                              </p:par>
                            </p:childTnLst>
                          </p:cTn>
                        </p:par>
                      </p:childTnLst>
                    </p:cTn>
                  </p:par>
                  <p:par>
                    <p:cTn id="51" fill="hold">
                      <p:stCondLst>
                        <p:cond delay="indefinite"/>
                      </p:stCondLst>
                      <p:childTnLst>
                        <p:par>
                          <p:cTn id="52" fill="hold">
                            <p:stCondLst>
                              <p:cond delay="0"/>
                            </p:stCondLst>
                            <p:childTnLst>
                              <p:par>
                                <p:cTn id="53" presetID="8" presetClass="entr" presetSubtype="16" fill="hold" grpId="1" nodeType="clickEffect">
                                  <p:stCondLst>
                                    <p:cond delay="0"/>
                                  </p:stCondLst>
                                  <p:iterate type="lt">
                                    <p:tmPct val="0"/>
                                  </p:iterate>
                                  <p:childTnLst>
                                    <p:set>
                                      <p:cBhvr>
                                        <p:cTn id="54" dur="1" fill="hold">
                                          <p:stCondLst>
                                            <p:cond delay="0"/>
                                          </p:stCondLst>
                                        </p:cTn>
                                        <p:tgtEl>
                                          <p:spTgt spid="13"/>
                                        </p:tgtEl>
                                        <p:attrNameLst>
                                          <p:attrName>style.visibility</p:attrName>
                                        </p:attrNameLst>
                                      </p:cBhvr>
                                      <p:to>
                                        <p:strVal val="visible"/>
                                      </p:to>
                                    </p:set>
                                    <p:animEffect transition="in" filter="diamond(in)">
                                      <p:cBhvr>
                                        <p:cTn id="55"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3"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Grp="1" noChangeAspect="1" noChangeArrowheads="1"/>
          </p:cNvPicPr>
          <p:nvPr>
            <p:ph idx="1"/>
          </p:nvPr>
        </p:nvPicPr>
        <p:blipFill>
          <a:blip r:embed="rId2" cstate="print"/>
          <a:srcRect/>
          <a:stretch>
            <a:fillRect/>
          </a:stretch>
        </p:blipFill>
        <p:spPr bwMode="auto">
          <a:xfrm>
            <a:off x="500034" y="428604"/>
            <a:ext cx="8072494" cy="6072230"/>
          </a:xfrm>
          <a:prstGeom prst="rect">
            <a:avLst/>
          </a:prstGeom>
          <a:noFill/>
          <a:ln w="9525">
            <a:noFill/>
            <a:miter lim="800000"/>
            <a:headEnd/>
            <a:tailEnd/>
          </a:ln>
          <a:effectLst/>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diamond(in)">
                                      <p:cBhvr>
                                        <p:cTn id="7" dur="20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dirty="0" smtClean="0">
                <a:solidFill>
                  <a:srgbClr val="006600"/>
                </a:solidFill>
              </a:rPr>
              <a:t/>
            </a:r>
            <a:br>
              <a:rPr lang="tr-TR" b="1" dirty="0" smtClean="0">
                <a:solidFill>
                  <a:srgbClr val="006600"/>
                </a:solidFill>
              </a:rPr>
            </a:br>
            <a:r>
              <a:rPr lang="tr-TR" b="1" dirty="0" smtClean="0">
                <a:solidFill>
                  <a:srgbClr val="006600"/>
                </a:solidFill>
              </a:rPr>
              <a:t>ASKER SAİME HANIM</a:t>
            </a:r>
            <a:r>
              <a:rPr lang="tr-TR" dirty="0" smtClean="0">
                <a:solidFill>
                  <a:srgbClr val="006600"/>
                </a:solidFill>
              </a:rPr>
              <a:t/>
            </a:r>
            <a:br>
              <a:rPr lang="tr-TR" dirty="0" smtClean="0">
                <a:solidFill>
                  <a:srgbClr val="006600"/>
                </a:solidFill>
              </a:rPr>
            </a:br>
            <a:endParaRPr lang="tr-TR" dirty="0">
              <a:solidFill>
                <a:srgbClr val="006600"/>
              </a:solidFill>
            </a:endParaRPr>
          </a:p>
        </p:txBody>
      </p:sp>
      <p:sp>
        <p:nvSpPr>
          <p:cNvPr id="3" name="2 İçerik Yer Tutucusu"/>
          <p:cNvSpPr>
            <a:spLocks noGrp="1"/>
          </p:cNvSpPr>
          <p:nvPr>
            <p:ph idx="1"/>
          </p:nvPr>
        </p:nvSpPr>
        <p:spPr>
          <a:xfrm>
            <a:off x="457200" y="1600200"/>
            <a:ext cx="4972056" cy="4525963"/>
          </a:xfrm>
          <a:ln>
            <a:solidFill>
              <a:srgbClr val="336600"/>
            </a:solidFill>
          </a:ln>
        </p:spPr>
        <p:txBody>
          <a:bodyPr>
            <a:normAutofit fontScale="85000" lnSpcReduction="10000"/>
          </a:bodyPr>
          <a:lstStyle/>
          <a:p>
            <a:pPr>
              <a:buNone/>
            </a:pPr>
            <a:r>
              <a:rPr lang="tr-TR" sz="2800" b="1" dirty="0" smtClean="0">
                <a:solidFill>
                  <a:srgbClr val="006600"/>
                </a:solidFill>
              </a:rPr>
              <a:t>     İstanbul hanımlarından Saime Hanım, Milli Mücadele’ye fiilen katılıp cephede silah kullanmış ve yaralanmıştır. Saime Hanım 15 Mayıs 1919’da İzmir’in işgali dolayısıyla Kadıköy Belediye Dairesi önündeki mitingde bir konuşma yapmış, tutuklanmış ve daha sonra Anadolu’ya geçerek Milli Mücadele’ye katılmıştır. Savaştan sonra ise İstanbul Lisesi’nde edebiyat öğretmeni olarak görev yapmıştır.</a:t>
            </a:r>
          </a:p>
          <a:p>
            <a:endParaRPr lang="tr-TR" dirty="0"/>
          </a:p>
        </p:txBody>
      </p:sp>
      <p:pic>
        <p:nvPicPr>
          <p:cNvPr id="8194" name="Picture 2"/>
          <p:cNvPicPr>
            <a:picLocks noChangeAspect="1" noChangeArrowheads="1"/>
          </p:cNvPicPr>
          <p:nvPr/>
        </p:nvPicPr>
        <p:blipFill>
          <a:blip r:embed="rId2" cstate="print"/>
          <a:srcRect/>
          <a:stretch>
            <a:fillRect/>
          </a:stretch>
        </p:blipFill>
        <p:spPr bwMode="auto">
          <a:xfrm>
            <a:off x="5500694" y="1643050"/>
            <a:ext cx="3071834" cy="4429156"/>
          </a:xfrm>
          <a:prstGeom prst="rect">
            <a:avLst/>
          </a:prstGeom>
          <a:noFill/>
          <a:ln w="9525">
            <a:solidFill>
              <a:srgbClr val="336600"/>
            </a:solidFill>
            <a:miter lim="800000"/>
            <a:headEnd/>
            <a:tailEnd/>
          </a:ln>
          <a:effectLst/>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8194"/>
                                        </p:tgtEl>
                                        <p:attrNameLst>
                                          <p:attrName>style.visibility</p:attrName>
                                        </p:attrNameLst>
                                      </p:cBhvr>
                                      <p:to>
                                        <p:strVal val="visible"/>
                                      </p:to>
                                    </p:set>
                                    <p:animEffect transition="in" filter="diamond(in)">
                                      <p:cBhvr>
                                        <p:cTn id="12" dur="2000"/>
                                        <p:tgtEl>
                                          <p:spTgt spid="8194"/>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3">
                                            <p:bg/>
                                          </p:spTgt>
                                        </p:tgtEl>
                                        <p:attrNameLst>
                                          <p:attrName>style.visibility</p:attrName>
                                        </p:attrNameLst>
                                      </p:cBhvr>
                                      <p:to>
                                        <p:strVal val="visible"/>
                                      </p:to>
                                    </p:set>
                                    <p:animEffect transition="in" filter="diamond(in)">
                                      <p:cBhvr>
                                        <p:cTn id="17" dur="2000"/>
                                        <p:tgtEl>
                                          <p:spTgt spid="3">
                                            <p:bg/>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3">
                                            <p:txEl>
                                              <p:pRg st="0" end="0"/>
                                            </p:txEl>
                                          </p:spTgt>
                                        </p:tgtEl>
                                        <p:attrNameLst>
                                          <p:attrName>style.visibility</p:attrName>
                                        </p:attrNameLst>
                                      </p:cBhvr>
                                      <p:to>
                                        <p:strVal val="visible"/>
                                      </p:to>
                                    </p:set>
                                    <p:animEffect transition="in" filter="diamond(in)">
                                      <p:cBhvr>
                                        <p:cTn id="22"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Grp="1" noChangeAspect="1" noChangeArrowheads="1"/>
          </p:cNvPicPr>
          <p:nvPr>
            <p:ph idx="1"/>
          </p:nvPr>
        </p:nvPicPr>
        <p:blipFill>
          <a:blip r:embed="rId2" cstate="print"/>
          <a:srcRect/>
          <a:stretch>
            <a:fillRect/>
          </a:stretch>
        </p:blipFill>
        <p:spPr bwMode="auto">
          <a:xfrm>
            <a:off x="500034" y="428604"/>
            <a:ext cx="8143932" cy="5697559"/>
          </a:xfrm>
          <a:prstGeom prst="rect">
            <a:avLst/>
          </a:prstGeom>
          <a:noFill/>
          <a:ln w="9525">
            <a:noFill/>
            <a:miter lim="800000"/>
            <a:headEnd/>
            <a:tailEnd/>
          </a:ln>
          <a:effectLst/>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diamond(in)">
                                      <p:cBhvr>
                                        <p:cTn id="7" dur="20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dirty="0" smtClean="0"/>
              <a:t/>
            </a:r>
            <a:br>
              <a:rPr lang="tr-TR" b="1" dirty="0" smtClean="0"/>
            </a:br>
            <a:r>
              <a:rPr lang="tr-TR" b="1" dirty="0" smtClean="0">
                <a:solidFill>
                  <a:srgbClr val="C00000"/>
                </a:solidFill>
              </a:rPr>
              <a:t>GÖRDESLİ MAKBULE</a:t>
            </a:r>
            <a:r>
              <a:rPr lang="tr-TR" dirty="0" smtClean="0"/>
              <a:t/>
            </a:r>
            <a:br>
              <a:rPr lang="tr-TR" dirty="0" smtClean="0"/>
            </a:br>
            <a:endParaRPr lang="tr-TR" dirty="0"/>
          </a:p>
        </p:txBody>
      </p:sp>
      <p:sp>
        <p:nvSpPr>
          <p:cNvPr id="3" name="2 İçerik Yer Tutucusu"/>
          <p:cNvSpPr>
            <a:spLocks noGrp="1"/>
          </p:cNvSpPr>
          <p:nvPr>
            <p:ph idx="1"/>
          </p:nvPr>
        </p:nvSpPr>
        <p:spPr>
          <a:xfrm>
            <a:off x="457200" y="1600201"/>
            <a:ext cx="4900618" cy="4186254"/>
          </a:xfrm>
          <a:ln>
            <a:solidFill>
              <a:srgbClr val="C00000"/>
            </a:solidFill>
          </a:ln>
        </p:spPr>
        <p:txBody>
          <a:bodyPr>
            <a:normAutofit fontScale="70000" lnSpcReduction="20000"/>
          </a:bodyPr>
          <a:lstStyle/>
          <a:p>
            <a:pPr>
              <a:buNone/>
            </a:pPr>
            <a:r>
              <a:rPr lang="tr-TR" dirty="0" smtClean="0"/>
              <a:t>	</a:t>
            </a:r>
            <a:r>
              <a:rPr lang="tr-TR" b="1" dirty="0" smtClean="0">
                <a:solidFill>
                  <a:srgbClr val="C00000"/>
                </a:solidFill>
              </a:rPr>
              <a:t>Yunanlılar Sakarya Muhaberesi’ni kaybederek Afyon mevzilerine çekildiklerinde, bir taraftan da Halil Efe’nin Gördes-Sındırgı-Akhisar bölgesinde faaliyet gösteren çetesinin saldırıları ile karşılaşıyorlardı. Bunların içinde Halil Efe’nin karısı Makbule Hanım da vardı.Makbule Hanım daha bir yıllık evli iken eşinin yanında Millî Mücadele’ye katılmıştır. 16 Mart 1922’de </a:t>
            </a:r>
            <a:r>
              <a:rPr lang="tr-TR" b="1" dirty="0" err="1" smtClean="0">
                <a:solidFill>
                  <a:srgbClr val="C00000"/>
                </a:solidFill>
              </a:rPr>
              <a:t>Kocayayla’daki</a:t>
            </a:r>
            <a:r>
              <a:rPr lang="tr-TR" b="1" dirty="0" smtClean="0">
                <a:solidFill>
                  <a:srgbClr val="C00000"/>
                </a:solidFill>
              </a:rPr>
              <a:t> bir çatışmada askerlere cesaret vermek için hızla öne atılınca şehit düşmüştür.</a:t>
            </a:r>
          </a:p>
          <a:p>
            <a:endParaRPr lang="tr-TR" dirty="0"/>
          </a:p>
        </p:txBody>
      </p:sp>
      <p:pic>
        <p:nvPicPr>
          <p:cNvPr id="9218" name="Picture 2"/>
          <p:cNvPicPr>
            <a:picLocks noChangeAspect="1" noChangeArrowheads="1"/>
          </p:cNvPicPr>
          <p:nvPr/>
        </p:nvPicPr>
        <p:blipFill>
          <a:blip r:embed="rId2" cstate="print"/>
          <a:srcRect/>
          <a:stretch>
            <a:fillRect/>
          </a:stretch>
        </p:blipFill>
        <p:spPr bwMode="auto">
          <a:xfrm>
            <a:off x="5500694" y="1571612"/>
            <a:ext cx="3214710" cy="4214842"/>
          </a:xfrm>
          <a:prstGeom prst="rect">
            <a:avLst/>
          </a:prstGeom>
          <a:noFill/>
          <a:ln w="9525">
            <a:solidFill>
              <a:srgbClr val="C00000"/>
            </a:solidFill>
            <a:miter lim="800000"/>
            <a:headEnd/>
            <a:tailEnd/>
          </a:ln>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9218"/>
                                        </p:tgtEl>
                                        <p:attrNameLst>
                                          <p:attrName>style.visibility</p:attrName>
                                        </p:attrNameLst>
                                      </p:cBhvr>
                                      <p:to>
                                        <p:strVal val="visible"/>
                                      </p:to>
                                    </p:set>
                                    <p:animEffect transition="in" filter="diamond(in)">
                                      <p:cBhvr>
                                        <p:cTn id="12" dur="2000"/>
                                        <p:tgtEl>
                                          <p:spTgt spid="9218"/>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3">
                                            <p:bg/>
                                          </p:spTgt>
                                        </p:tgtEl>
                                        <p:attrNameLst>
                                          <p:attrName>style.visibility</p:attrName>
                                        </p:attrNameLst>
                                      </p:cBhvr>
                                      <p:to>
                                        <p:strVal val="visible"/>
                                      </p:to>
                                    </p:set>
                                    <p:animEffect transition="in" filter="diamond(in)">
                                      <p:cBhvr>
                                        <p:cTn id="17" dur="2000"/>
                                        <p:tgtEl>
                                          <p:spTgt spid="3">
                                            <p:bg/>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3">
                                            <p:txEl>
                                              <p:pRg st="0" end="0"/>
                                            </p:txEl>
                                          </p:spTgt>
                                        </p:tgtEl>
                                        <p:attrNameLst>
                                          <p:attrName>style.visibility</p:attrName>
                                        </p:attrNameLst>
                                      </p:cBhvr>
                                      <p:to>
                                        <p:strVal val="visible"/>
                                      </p:to>
                                    </p:set>
                                    <p:animEffect transition="in" filter="diamond(in)">
                                      <p:cBhvr>
                                        <p:cTn id="22"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Grp="1" noChangeAspect="1" noChangeArrowheads="1"/>
          </p:cNvPicPr>
          <p:nvPr>
            <p:ph idx="1"/>
          </p:nvPr>
        </p:nvPicPr>
        <p:blipFill>
          <a:blip r:embed="rId2" cstate="print"/>
          <a:srcRect/>
          <a:stretch>
            <a:fillRect/>
          </a:stretch>
        </p:blipFill>
        <p:spPr bwMode="auto">
          <a:xfrm>
            <a:off x="285720" y="428604"/>
            <a:ext cx="8429684" cy="6143668"/>
          </a:xfrm>
          <a:prstGeom prst="rect">
            <a:avLst/>
          </a:prstGeom>
          <a:noFill/>
          <a:ln w="9525">
            <a:noFill/>
            <a:miter lim="800000"/>
            <a:headEnd/>
            <a:tailEnd/>
          </a:ln>
          <a:effectLst/>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diamond(in)">
                                      <p:cBhvr>
                                        <p:cTn id="7" dur="2000"/>
                                        <p:tgtEl>
                                          <p:spTgt spid="6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
            </a:r>
            <a:br>
              <a:rPr lang="tr-TR" dirty="0" smtClean="0"/>
            </a:br>
            <a:r>
              <a:rPr lang="tr-TR" b="1" dirty="0" smtClean="0">
                <a:solidFill>
                  <a:srgbClr val="FF0000"/>
                </a:solidFill>
              </a:rPr>
              <a:t>KILAVUZ HATİCE</a:t>
            </a:r>
            <a:r>
              <a:rPr lang="tr-TR" dirty="0" smtClean="0"/>
              <a:t/>
            </a:r>
            <a:br>
              <a:rPr lang="tr-TR" dirty="0" smtClean="0"/>
            </a:br>
            <a:endParaRPr lang="tr-TR" dirty="0"/>
          </a:p>
        </p:txBody>
      </p:sp>
      <p:pic>
        <p:nvPicPr>
          <p:cNvPr id="4" name="Picture 2"/>
          <p:cNvPicPr>
            <a:picLocks noGrp="1" noChangeAspect="1" noChangeArrowheads="1"/>
          </p:cNvPicPr>
          <p:nvPr>
            <p:ph idx="1"/>
          </p:nvPr>
        </p:nvPicPr>
        <p:blipFill>
          <a:blip r:embed="rId2" cstate="print"/>
          <a:srcRect/>
          <a:stretch>
            <a:fillRect/>
          </a:stretch>
        </p:blipFill>
        <p:spPr bwMode="auto">
          <a:xfrm>
            <a:off x="5143504" y="1285860"/>
            <a:ext cx="3500462" cy="4643470"/>
          </a:xfrm>
          <a:prstGeom prst="rect">
            <a:avLst/>
          </a:prstGeom>
          <a:noFill/>
          <a:ln w="9525">
            <a:solidFill>
              <a:srgbClr val="FF0000"/>
            </a:solidFill>
            <a:miter lim="800000"/>
            <a:headEnd/>
            <a:tailEnd/>
          </a:ln>
        </p:spPr>
      </p:pic>
      <p:sp>
        <p:nvSpPr>
          <p:cNvPr id="6" name="Dikdörtgen 1"/>
          <p:cNvSpPr>
            <a:spLocks noChangeArrowheads="1"/>
          </p:cNvSpPr>
          <p:nvPr/>
        </p:nvSpPr>
        <p:spPr bwMode="auto">
          <a:xfrm>
            <a:off x="285720" y="1285860"/>
            <a:ext cx="4500594" cy="4893647"/>
          </a:xfrm>
          <a:prstGeom prst="rect">
            <a:avLst/>
          </a:prstGeom>
          <a:noFill/>
          <a:ln w="9525">
            <a:solidFill>
              <a:srgbClr val="FF0000"/>
            </a:solidFill>
            <a:miter lim="800000"/>
            <a:headEnd/>
            <a:tailEnd/>
          </a:ln>
        </p:spPr>
        <p:txBody>
          <a:bodyPr wrap="square">
            <a:spAutoFit/>
          </a:bodyPr>
          <a:lstStyle/>
          <a:p>
            <a:r>
              <a:rPr lang="tr-TR" sz="2400" dirty="0" smtClean="0">
                <a:solidFill>
                  <a:srgbClr val="FF0000"/>
                </a:solidFill>
              </a:rPr>
              <a:t>Adana ve yöresinde Fransızlara karşı göstermiş olduğu mücadeleden övgüyle bahsedilenler arasında Hatice Hatun da bulunmaktadır. Bu bölgedeki milis kuvvetlerinde görev yapmakta olan Hatice Hatun, Tekir Yaylası’ndan Mersin’e ulaşacak en kısa yolu soran Fransız kuvvetlerine yanlış yol göstererek </a:t>
            </a:r>
            <a:r>
              <a:rPr lang="tr-TR" sz="2400" dirty="0" err="1" smtClean="0">
                <a:solidFill>
                  <a:srgbClr val="FF0000"/>
                </a:solidFill>
              </a:rPr>
              <a:t>Karboğazı’na</a:t>
            </a:r>
            <a:r>
              <a:rPr lang="tr-TR" sz="2400" dirty="0" smtClean="0">
                <a:solidFill>
                  <a:srgbClr val="FF0000"/>
                </a:solidFill>
              </a:rPr>
              <a:t> sokmuş, askerlerimizin tuzağına düşürerek mağlup olmalarını sağlamıştır.</a:t>
            </a:r>
            <a:endParaRPr lang="tr-TR" sz="2400" dirty="0">
              <a:solidFill>
                <a:srgbClr val="FF0000"/>
              </a:solidFill>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amond(in)">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1"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diamond(in)">
                                      <p:cBhvr>
                                        <p:cTn id="1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Grp="1" noChangeAspect="1" noChangeArrowheads="1"/>
          </p:cNvPicPr>
          <p:nvPr>
            <p:ph idx="1"/>
          </p:nvPr>
        </p:nvPicPr>
        <p:blipFill>
          <a:blip r:embed="rId2" cstate="print"/>
          <a:srcRect/>
          <a:stretch>
            <a:fillRect/>
          </a:stretch>
        </p:blipFill>
        <p:spPr bwMode="auto">
          <a:xfrm>
            <a:off x="428596" y="428604"/>
            <a:ext cx="8286808" cy="6072230"/>
          </a:xfrm>
          <a:prstGeom prst="rect">
            <a:avLst/>
          </a:prstGeom>
          <a:noFill/>
          <a:ln w="9525">
            <a:noFill/>
            <a:miter lim="800000"/>
            <a:headEnd/>
            <a:tailEnd/>
          </a:ln>
          <a:effectLst/>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diamond(in)">
                                      <p:cBhvr>
                                        <p:cTn id="7" dur="2000"/>
                                        <p:tgtEl>
                                          <p:spTgt spid="102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dirty="0" smtClean="0"/>
              <a:t/>
            </a:r>
            <a:br>
              <a:rPr lang="tr-TR" b="1" dirty="0" smtClean="0"/>
            </a:br>
            <a:r>
              <a:rPr lang="tr-TR" b="1" dirty="0" smtClean="0">
                <a:solidFill>
                  <a:srgbClr val="0070C0"/>
                </a:solidFill>
              </a:rPr>
              <a:t>TAYYAR RAHMİYE</a:t>
            </a:r>
            <a:r>
              <a:rPr lang="tr-TR" dirty="0" smtClean="0">
                <a:solidFill>
                  <a:srgbClr val="0070C0"/>
                </a:solidFill>
              </a:rPr>
              <a:t/>
            </a:r>
            <a:br>
              <a:rPr lang="tr-TR" dirty="0" smtClean="0">
                <a:solidFill>
                  <a:srgbClr val="0070C0"/>
                </a:solidFill>
              </a:rPr>
            </a:br>
            <a:endParaRPr lang="tr-TR" dirty="0">
              <a:solidFill>
                <a:srgbClr val="0070C0"/>
              </a:solidFill>
            </a:endParaRPr>
          </a:p>
        </p:txBody>
      </p:sp>
      <p:pic>
        <p:nvPicPr>
          <p:cNvPr id="4" name="Picture 2"/>
          <p:cNvPicPr>
            <a:picLocks noChangeAspect="1" noChangeArrowheads="1"/>
          </p:cNvPicPr>
          <p:nvPr/>
        </p:nvPicPr>
        <p:blipFill>
          <a:blip r:embed="rId2" cstate="print"/>
          <a:srcRect/>
          <a:stretch>
            <a:fillRect/>
          </a:stretch>
        </p:blipFill>
        <p:spPr bwMode="auto">
          <a:xfrm>
            <a:off x="4857752" y="1214422"/>
            <a:ext cx="3889375" cy="5099048"/>
          </a:xfrm>
          <a:prstGeom prst="rect">
            <a:avLst/>
          </a:prstGeom>
          <a:noFill/>
          <a:ln w="9525">
            <a:solidFill>
              <a:srgbClr val="0070C0"/>
            </a:solidFill>
            <a:miter lim="800000"/>
            <a:headEnd/>
            <a:tailEnd/>
          </a:ln>
        </p:spPr>
      </p:pic>
      <p:sp>
        <p:nvSpPr>
          <p:cNvPr id="5" name="Dikdörtgen 1"/>
          <p:cNvSpPr>
            <a:spLocks noChangeArrowheads="1"/>
          </p:cNvSpPr>
          <p:nvPr/>
        </p:nvSpPr>
        <p:spPr bwMode="auto">
          <a:xfrm>
            <a:off x="285720" y="1428736"/>
            <a:ext cx="4429156" cy="4924425"/>
          </a:xfrm>
          <a:prstGeom prst="rect">
            <a:avLst/>
          </a:prstGeom>
          <a:noFill/>
          <a:ln w="9525">
            <a:solidFill>
              <a:srgbClr val="0070C0"/>
            </a:solidFill>
            <a:miter lim="800000"/>
            <a:headEnd/>
            <a:tailEnd/>
          </a:ln>
        </p:spPr>
        <p:txBody>
          <a:bodyPr wrap="square">
            <a:spAutoFit/>
          </a:bodyPr>
          <a:lstStyle/>
          <a:p>
            <a:endParaRPr lang="tr-TR" sz="2800" dirty="0"/>
          </a:p>
          <a:p>
            <a:r>
              <a:rPr lang="tr-TR" sz="2400" b="1" dirty="0">
                <a:solidFill>
                  <a:srgbClr val="0070C0"/>
                </a:solidFill>
              </a:rPr>
              <a:t>Osmaniye’deki Fransızlara karşı</a:t>
            </a:r>
          </a:p>
          <a:p>
            <a:r>
              <a:rPr lang="tr-TR" sz="2400" b="1" dirty="0">
                <a:solidFill>
                  <a:srgbClr val="0070C0"/>
                </a:solidFill>
              </a:rPr>
              <a:t>harekete geçildiği sırada</a:t>
            </a:r>
          </a:p>
          <a:p>
            <a:r>
              <a:rPr lang="tr-TR" sz="2400" b="1" dirty="0">
                <a:solidFill>
                  <a:srgbClr val="0070C0"/>
                </a:solidFill>
              </a:rPr>
              <a:t>askerlerde duraksama olunca </a:t>
            </a:r>
          </a:p>
          <a:p>
            <a:r>
              <a:rPr lang="tr-TR" sz="2400" b="1" dirty="0">
                <a:solidFill>
                  <a:srgbClr val="0070C0"/>
                </a:solidFill>
              </a:rPr>
              <a:t>“Ben kadın olduğum halde </a:t>
            </a:r>
          </a:p>
          <a:p>
            <a:r>
              <a:rPr lang="tr-TR" sz="2400" b="1" dirty="0">
                <a:solidFill>
                  <a:srgbClr val="0070C0"/>
                </a:solidFill>
              </a:rPr>
              <a:t>ayakta duruyorum da siz erkek</a:t>
            </a:r>
          </a:p>
          <a:p>
            <a:r>
              <a:rPr lang="tr-TR" sz="2400" b="1" dirty="0">
                <a:solidFill>
                  <a:srgbClr val="0070C0"/>
                </a:solidFill>
              </a:rPr>
              <a:t>olarak yerlerde sürünmekten</a:t>
            </a:r>
          </a:p>
          <a:p>
            <a:r>
              <a:rPr lang="tr-TR" sz="2400" b="1" dirty="0">
                <a:solidFill>
                  <a:srgbClr val="0070C0"/>
                </a:solidFill>
              </a:rPr>
              <a:t>utanmıyor musunuz” </a:t>
            </a:r>
          </a:p>
          <a:p>
            <a:r>
              <a:rPr lang="tr-TR" sz="2400" b="1" dirty="0">
                <a:solidFill>
                  <a:srgbClr val="0070C0"/>
                </a:solidFill>
              </a:rPr>
              <a:t>der ve ateş hattında kalan  </a:t>
            </a:r>
          </a:p>
          <a:p>
            <a:r>
              <a:rPr lang="tr-TR" sz="2400" b="1" dirty="0">
                <a:solidFill>
                  <a:srgbClr val="0070C0"/>
                </a:solidFill>
              </a:rPr>
              <a:t>iki arkadaşını korumak için </a:t>
            </a:r>
          </a:p>
          <a:p>
            <a:r>
              <a:rPr lang="tr-TR" sz="2400" b="1" dirty="0">
                <a:solidFill>
                  <a:srgbClr val="0070C0"/>
                </a:solidFill>
              </a:rPr>
              <a:t>ileriye atıldığında  şehit olur </a:t>
            </a:r>
            <a:r>
              <a:rPr lang="tr-TR" sz="2400" dirty="0" smtClean="0">
                <a:solidFill>
                  <a:srgbClr val="0070C0"/>
                </a:solidFill>
              </a:rPr>
              <a:t>.</a:t>
            </a:r>
            <a:endParaRPr lang="tr-TR" sz="2400" dirty="0">
              <a:solidFill>
                <a:srgbClr val="0070C0"/>
              </a:solidFill>
            </a:endParaRPr>
          </a:p>
          <a:p>
            <a:endParaRPr lang="tr-TR" sz="2800" dirty="0"/>
          </a:p>
          <a:p>
            <a:endParaRPr lang="tr-TR" dirty="0"/>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amond(in)">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diamond(in)">
                                      <p:cBhvr>
                                        <p:cTn id="1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Grp="1" noChangeAspect="1" noChangeArrowheads="1"/>
          </p:cNvPicPr>
          <p:nvPr>
            <p:ph idx="1"/>
          </p:nvPr>
        </p:nvPicPr>
        <p:blipFill>
          <a:blip r:embed="rId2" cstate="print"/>
          <a:srcRect/>
          <a:stretch>
            <a:fillRect/>
          </a:stretch>
        </p:blipFill>
        <p:spPr bwMode="auto">
          <a:xfrm>
            <a:off x="500034" y="357166"/>
            <a:ext cx="7929618" cy="6143668"/>
          </a:xfrm>
          <a:prstGeom prst="rect">
            <a:avLst/>
          </a:prstGeom>
          <a:noFill/>
          <a:ln w="9525">
            <a:noFill/>
            <a:miter lim="800000"/>
            <a:headEnd/>
            <a:tailEnd/>
          </a:ln>
          <a:effectLst/>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diamond(in)">
                                      <p:cBhvr>
                                        <p:cTn id="7" dur="2000"/>
                                        <p:tgtEl>
                                          <p:spTgt spid="112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dirty="0" smtClean="0"/>
              <a:t/>
            </a:r>
            <a:br>
              <a:rPr lang="tr-TR" b="1" dirty="0" smtClean="0"/>
            </a:br>
            <a:r>
              <a:rPr lang="tr-TR" b="1" dirty="0" smtClean="0">
                <a:solidFill>
                  <a:schemeClr val="accent6">
                    <a:lumMod val="50000"/>
                  </a:schemeClr>
                </a:solidFill>
              </a:rPr>
              <a:t>HALİDE ONBAŞI    (Halide Edip Adıvar)</a:t>
            </a:r>
            <a:r>
              <a:rPr lang="tr-TR" dirty="0" smtClean="0"/>
              <a:t/>
            </a:r>
            <a:br>
              <a:rPr lang="tr-TR" dirty="0" smtClean="0"/>
            </a:br>
            <a:endParaRPr lang="tr-TR" dirty="0"/>
          </a:p>
        </p:txBody>
      </p:sp>
      <p:pic>
        <p:nvPicPr>
          <p:cNvPr id="4" name="Picture 3"/>
          <p:cNvPicPr>
            <a:picLocks noGrp="1" noChangeAspect="1" noChangeArrowheads="1"/>
          </p:cNvPicPr>
          <p:nvPr>
            <p:ph idx="1"/>
          </p:nvPr>
        </p:nvPicPr>
        <p:blipFill>
          <a:blip r:embed="rId2" cstate="print"/>
          <a:srcRect/>
          <a:stretch>
            <a:fillRect/>
          </a:stretch>
        </p:blipFill>
        <p:spPr bwMode="auto">
          <a:xfrm>
            <a:off x="5715008" y="1643050"/>
            <a:ext cx="2786082" cy="4572032"/>
          </a:xfrm>
          <a:prstGeom prst="rect">
            <a:avLst/>
          </a:prstGeom>
          <a:noFill/>
          <a:ln w="9525">
            <a:solidFill>
              <a:schemeClr val="accent6">
                <a:lumMod val="50000"/>
              </a:schemeClr>
            </a:solidFill>
            <a:miter lim="800000"/>
            <a:headEnd/>
            <a:tailEnd/>
          </a:ln>
        </p:spPr>
      </p:pic>
      <p:sp>
        <p:nvSpPr>
          <p:cNvPr id="5" name="Dikdörtgen 1"/>
          <p:cNvSpPr>
            <a:spLocks noChangeArrowheads="1"/>
          </p:cNvSpPr>
          <p:nvPr/>
        </p:nvSpPr>
        <p:spPr bwMode="auto">
          <a:xfrm>
            <a:off x="857224" y="1714488"/>
            <a:ext cx="4572032" cy="4524315"/>
          </a:xfrm>
          <a:prstGeom prst="rect">
            <a:avLst/>
          </a:prstGeom>
          <a:noFill/>
          <a:ln w="9525">
            <a:solidFill>
              <a:schemeClr val="accent6">
                <a:lumMod val="50000"/>
              </a:schemeClr>
            </a:solidFill>
            <a:miter lim="800000"/>
            <a:headEnd/>
            <a:tailEnd/>
          </a:ln>
        </p:spPr>
        <p:txBody>
          <a:bodyPr wrap="square">
            <a:spAutoFit/>
          </a:bodyPr>
          <a:lstStyle/>
          <a:p>
            <a:r>
              <a:rPr lang="tr-TR" sz="2400" b="1" dirty="0" smtClean="0">
                <a:solidFill>
                  <a:schemeClr val="accent6">
                    <a:lumMod val="50000"/>
                  </a:schemeClr>
                </a:solidFill>
              </a:rPr>
              <a:t>Halide Edip, 1919 yılında İstanbul halkını ülkenin işgaline karşı harekete geçirmek için yaptığı konuşmaları ile zihinlerde yer etmiş usta bir hatiptir. Kurtuluş Savaşı'nda cephede Mustafa Kemal'in yanında görev yapmış, sivil olmasına rağmen rütbe alarak bir savaş kahramanı sayılmıştır. Savaş yıllarında Anadolu Ajansı'nın kurulmasında rol alarak gazetecilik de yapmıştır.</a:t>
            </a:r>
            <a:endParaRPr lang="tr-TR" sz="2400" b="1" dirty="0">
              <a:solidFill>
                <a:schemeClr val="accent6">
                  <a:lumMod val="50000"/>
                </a:schemeClr>
              </a:solidFill>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amond(in)">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diamond(in)">
                                      <p:cBhvr>
                                        <p:cTn id="1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Grp="1" noChangeAspect="1" noChangeArrowheads="1"/>
          </p:cNvPicPr>
          <p:nvPr>
            <p:ph idx="1"/>
          </p:nvPr>
        </p:nvPicPr>
        <p:blipFill>
          <a:blip r:embed="rId2" cstate="print"/>
          <a:srcRect/>
          <a:stretch>
            <a:fillRect/>
          </a:stretch>
        </p:blipFill>
        <p:spPr bwMode="auto">
          <a:xfrm>
            <a:off x="285720" y="214290"/>
            <a:ext cx="8429684" cy="6286544"/>
          </a:xfrm>
          <a:prstGeom prst="rect">
            <a:avLst/>
          </a:prstGeom>
          <a:noFill/>
          <a:ln w="9525">
            <a:noFill/>
            <a:miter lim="800000"/>
            <a:headEnd/>
            <a:tailEnd/>
          </a:ln>
          <a:effectLst/>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diamond(in)">
                                      <p:cBhvr>
                                        <p:cTn id="7" dur="2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Grp="1" noChangeAspect="1" noChangeArrowheads="1"/>
          </p:cNvPicPr>
          <p:nvPr>
            <p:ph idx="1"/>
          </p:nvPr>
        </p:nvPicPr>
        <p:blipFill>
          <a:blip r:embed="rId2" cstate="print"/>
          <a:srcRect/>
          <a:stretch>
            <a:fillRect/>
          </a:stretch>
        </p:blipFill>
        <p:spPr bwMode="auto">
          <a:xfrm>
            <a:off x="500034" y="428604"/>
            <a:ext cx="8215370" cy="6143668"/>
          </a:xfrm>
          <a:prstGeom prst="rect">
            <a:avLst/>
          </a:prstGeom>
          <a:noFill/>
          <a:ln w="9525">
            <a:noFill/>
            <a:miter lim="800000"/>
            <a:headEnd/>
            <a:tailEnd/>
          </a:ln>
          <a:effectLst/>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diamond(in)">
                                      <p:cBhvr>
                                        <p:cTn id="7" dur="2000"/>
                                        <p:tgtEl>
                                          <p:spTgt spid="9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
            </a:r>
            <a:br>
              <a:rPr lang="tr-TR" dirty="0" smtClean="0"/>
            </a:br>
            <a:r>
              <a:rPr lang="tr-TR" b="1" dirty="0" smtClean="0">
                <a:solidFill>
                  <a:schemeClr val="accent6">
                    <a:lumMod val="50000"/>
                  </a:schemeClr>
                </a:solidFill>
              </a:rPr>
              <a:t>NEZAHAT ONBAŞI  (</a:t>
            </a:r>
            <a:r>
              <a:rPr lang="tr-TR" b="1" dirty="0" err="1" smtClean="0">
                <a:solidFill>
                  <a:schemeClr val="accent6">
                    <a:lumMod val="50000"/>
                  </a:schemeClr>
                </a:solidFill>
              </a:rPr>
              <a:t>Nezahat</a:t>
            </a:r>
            <a:r>
              <a:rPr lang="tr-TR" b="1" dirty="0" smtClean="0">
                <a:solidFill>
                  <a:schemeClr val="accent6">
                    <a:lumMod val="50000"/>
                  </a:schemeClr>
                </a:solidFill>
              </a:rPr>
              <a:t> </a:t>
            </a:r>
            <a:r>
              <a:rPr lang="tr-TR" b="1" dirty="0" err="1" smtClean="0">
                <a:solidFill>
                  <a:schemeClr val="accent6">
                    <a:lumMod val="50000"/>
                  </a:schemeClr>
                </a:solidFill>
              </a:rPr>
              <a:t>Baysel</a:t>
            </a:r>
            <a:r>
              <a:rPr lang="tr-TR" b="1" dirty="0" smtClean="0">
                <a:solidFill>
                  <a:schemeClr val="accent6">
                    <a:lumMod val="50000"/>
                  </a:schemeClr>
                </a:solidFill>
              </a:rPr>
              <a:t>)</a:t>
            </a:r>
            <a:br>
              <a:rPr lang="tr-TR" b="1" dirty="0" smtClean="0">
                <a:solidFill>
                  <a:schemeClr val="accent6">
                    <a:lumMod val="50000"/>
                  </a:schemeClr>
                </a:solidFill>
              </a:rPr>
            </a:br>
            <a:endParaRPr lang="tr-TR" b="1" dirty="0">
              <a:solidFill>
                <a:schemeClr val="accent6">
                  <a:lumMod val="50000"/>
                </a:schemeClr>
              </a:solidFill>
            </a:endParaRPr>
          </a:p>
        </p:txBody>
      </p:sp>
      <p:pic>
        <p:nvPicPr>
          <p:cNvPr id="4" name="Picture 2"/>
          <p:cNvPicPr>
            <a:picLocks noGrp="1" noChangeAspect="1" noChangeArrowheads="1"/>
          </p:cNvPicPr>
          <p:nvPr>
            <p:ph idx="1"/>
          </p:nvPr>
        </p:nvPicPr>
        <p:blipFill>
          <a:blip r:embed="rId2" cstate="print"/>
          <a:srcRect/>
          <a:stretch>
            <a:fillRect/>
          </a:stretch>
        </p:blipFill>
        <p:spPr bwMode="auto">
          <a:xfrm>
            <a:off x="5357818" y="1428736"/>
            <a:ext cx="3143272" cy="4286280"/>
          </a:xfrm>
          <a:prstGeom prst="rect">
            <a:avLst/>
          </a:prstGeom>
          <a:noFill/>
          <a:ln w="9525">
            <a:solidFill>
              <a:schemeClr val="accent6">
                <a:lumMod val="50000"/>
              </a:schemeClr>
            </a:solidFill>
            <a:miter lim="800000"/>
            <a:headEnd/>
            <a:tailEnd/>
          </a:ln>
        </p:spPr>
      </p:pic>
      <p:sp>
        <p:nvSpPr>
          <p:cNvPr id="5" name="Dikdörtgen 1"/>
          <p:cNvSpPr>
            <a:spLocks noChangeArrowheads="1"/>
          </p:cNvSpPr>
          <p:nvPr/>
        </p:nvSpPr>
        <p:spPr bwMode="auto">
          <a:xfrm>
            <a:off x="285720" y="1428736"/>
            <a:ext cx="4786346" cy="4278094"/>
          </a:xfrm>
          <a:prstGeom prst="rect">
            <a:avLst/>
          </a:prstGeom>
          <a:noFill/>
          <a:ln w="9525">
            <a:solidFill>
              <a:schemeClr val="accent6">
                <a:lumMod val="50000"/>
              </a:schemeClr>
            </a:solidFill>
            <a:miter lim="800000"/>
            <a:headEnd/>
            <a:tailEnd/>
          </a:ln>
        </p:spPr>
        <p:txBody>
          <a:bodyPr wrap="square">
            <a:spAutoFit/>
          </a:bodyPr>
          <a:lstStyle/>
          <a:p>
            <a:r>
              <a:rPr lang="tr-TR" sz="3200" dirty="0"/>
              <a:t> </a:t>
            </a:r>
          </a:p>
          <a:p>
            <a:r>
              <a:rPr lang="tr-TR" sz="2400" dirty="0" smtClean="0"/>
              <a:t>  </a:t>
            </a:r>
            <a:r>
              <a:rPr lang="tr-TR" sz="2400" b="1" dirty="0" smtClean="0">
                <a:solidFill>
                  <a:schemeClr val="accent6">
                    <a:lumMod val="50000"/>
                  </a:schemeClr>
                </a:solidFill>
              </a:rPr>
              <a:t>Annesinin ölümüyle  Alay </a:t>
            </a:r>
            <a:r>
              <a:rPr lang="tr-TR" sz="2400" b="1" dirty="0">
                <a:solidFill>
                  <a:schemeClr val="accent6">
                    <a:lumMod val="50000"/>
                  </a:schemeClr>
                </a:solidFill>
              </a:rPr>
              <a:t>Komutanı  </a:t>
            </a:r>
            <a:r>
              <a:rPr lang="tr-TR" sz="2400" b="1" dirty="0" smtClean="0">
                <a:solidFill>
                  <a:schemeClr val="accent6">
                    <a:lumMod val="50000"/>
                  </a:schemeClr>
                </a:solidFill>
              </a:rPr>
              <a:t>olan   babasının yanında cephede </a:t>
            </a:r>
            <a:r>
              <a:rPr lang="tr-TR" sz="2400" b="1" dirty="0">
                <a:solidFill>
                  <a:schemeClr val="accent6">
                    <a:lumMod val="50000"/>
                  </a:schemeClr>
                </a:solidFill>
              </a:rPr>
              <a:t>yaşamaya başlar, </a:t>
            </a:r>
            <a:r>
              <a:rPr lang="tr-TR" sz="2400" b="1" dirty="0" smtClean="0">
                <a:solidFill>
                  <a:schemeClr val="accent6">
                    <a:lumMod val="50000"/>
                  </a:schemeClr>
                </a:solidFill>
              </a:rPr>
              <a:t>mükemmel </a:t>
            </a:r>
            <a:r>
              <a:rPr lang="tr-TR" sz="2400" b="1" dirty="0">
                <a:solidFill>
                  <a:schemeClr val="accent6">
                    <a:lumMod val="50000"/>
                  </a:schemeClr>
                </a:solidFill>
              </a:rPr>
              <a:t>at binmesini, </a:t>
            </a:r>
            <a:r>
              <a:rPr lang="tr-TR" sz="2400" b="1" dirty="0" smtClean="0">
                <a:solidFill>
                  <a:schemeClr val="accent6">
                    <a:lumMod val="50000"/>
                  </a:schemeClr>
                </a:solidFill>
              </a:rPr>
              <a:t>silah </a:t>
            </a:r>
            <a:r>
              <a:rPr lang="tr-TR" sz="2400" b="1" dirty="0">
                <a:solidFill>
                  <a:schemeClr val="accent6">
                    <a:lumMod val="50000"/>
                  </a:schemeClr>
                </a:solidFill>
              </a:rPr>
              <a:t>kullanmasını öğrenir </a:t>
            </a:r>
          </a:p>
          <a:p>
            <a:r>
              <a:rPr lang="tr-TR" sz="2400" b="1" dirty="0">
                <a:solidFill>
                  <a:schemeClr val="accent6">
                    <a:lumMod val="50000"/>
                  </a:schemeClr>
                </a:solidFill>
              </a:rPr>
              <a:t>ve 12 yaşında "onbaşı" </a:t>
            </a:r>
            <a:r>
              <a:rPr lang="tr-TR" sz="2400" b="1" dirty="0" smtClean="0">
                <a:solidFill>
                  <a:schemeClr val="accent6">
                    <a:lumMod val="50000"/>
                  </a:schemeClr>
                </a:solidFill>
              </a:rPr>
              <a:t>rütbesini alır. </a:t>
            </a:r>
            <a:r>
              <a:rPr lang="tr-TR" sz="2400" b="1" dirty="0" err="1" smtClean="0">
                <a:solidFill>
                  <a:schemeClr val="accent6">
                    <a:lumMod val="50000"/>
                  </a:schemeClr>
                </a:solidFill>
              </a:rPr>
              <a:t>Nezahat</a:t>
            </a:r>
            <a:r>
              <a:rPr lang="tr-TR" sz="2400" b="1" dirty="0" smtClean="0">
                <a:solidFill>
                  <a:schemeClr val="accent6">
                    <a:lumMod val="50000"/>
                  </a:schemeClr>
                </a:solidFill>
              </a:rPr>
              <a:t> Onbaşı 30 Ocak 1921 yılında T.C.’</a:t>
            </a:r>
            <a:r>
              <a:rPr lang="tr-TR" sz="2400" b="1" dirty="0" err="1" smtClean="0">
                <a:solidFill>
                  <a:schemeClr val="accent6">
                    <a:lumMod val="50000"/>
                  </a:schemeClr>
                </a:solidFill>
              </a:rPr>
              <a:t>nin</a:t>
            </a:r>
            <a:r>
              <a:rPr lang="tr-TR" sz="2400" b="1" dirty="0" smtClean="0">
                <a:solidFill>
                  <a:schemeClr val="accent6">
                    <a:lumMod val="50000"/>
                  </a:schemeClr>
                </a:solidFill>
              </a:rPr>
              <a:t> İstiklal Madalyası ile ödüllendirilmesi önerilen ilk vatandaşıdır</a:t>
            </a:r>
            <a:endParaRPr lang="tr-TR" sz="2400" b="1" dirty="0">
              <a:solidFill>
                <a:schemeClr val="accent6">
                  <a:lumMod val="50000"/>
                </a:schemeClr>
              </a:solidFill>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amond(in)">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diamond(in)">
                                      <p:cBhvr>
                                        <p:cTn id="1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Grp="1" noChangeAspect="1" noChangeArrowheads="1"/>
          </p:cNvPicPr>
          <p:nvPr>
            <p:ph idx="1"/>
          </p:nvPr>
        </p:nvPicPr>
        <p:blipFill>
          <a:blip r:embed="rId2" cstate="print"/>
          <a:srcRect/>
          <a:stretch>
            <a:fillRect/>
          </a:stretch>
        </p:blipFill>
        <p:spPr bwMode="auto">
          <a:xfrm>
            <a:off x="500034" y="285728"/>
            <a:ext cx="8286808" cy="6215106"/>
          </a:xfrm>
          <a:prstGeom prst="rect">
            <a:avLst/>
          </a:prstGeom>
          <a:noFill/>
          <a:ln w="9525">
            <a:noFill/>
            <a:miter lim="800000"/>
            <a:headEnd/>
            <a:tailEnd/>
          </a:ln>
          <a:effectLst/>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diamond(in)">
                                      <p:cBhvr>
                                        <p:cTn id="7" dur="2000"/>
                                        <p:tgtEl>
                                          <p:spTgt spid="8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dirty="0" smtClean="0">
                <a:solidFill>
                  <a:srgbClr val="006600"/>
                </a:solidFill>
              </a:rPr>
              <a:t/>
            </a:r>
            <a:br>
              <a:rPr lang="tr-TR" b="1" dirty="0" smtClean="0">
                <a:solidFill>
                  <a:srgbClr val="006600"/>
                </a:solidFill>
              </a:rPr>
            </a:br>
            <a:r>
              <a:rPr lang="tr-TR" b="1" dirty="0" smtClean="0">
                <a:solidFill>
                  <a:srgbClr val="006600"/>
                </a:solidFill>
              </a:rPr>
              <a:t>HALİME ÇAVUŞ</a:t>
            </a:r>
            <a:br>
              <a:rPr lang="tr-TR" b="1" dirty="0" smtClean="0">
                <a:solidFill>
                  <a:srgbClr val="006600"/>
                </a:solidFill>
              </a:rPr>
            </a:br>
            <a:endParaRPr lang="tr-TR" b="1" dirty="0">
              <a:solidFill>
                <a:srgbClr val="006600"/>
              </a:solidFill>
            </a:endParaRPr>
          </a:p>
        </p:txBody>
      </p:sp>
      <p:pic>
        <p:nvPicPr>
          <p:cNvPr id="4" name="Picture 2"/>
          <p:cNvPicPr>
            <a:picLocks noGrp="1" noChangeAspect="1" noChangeArrowheads="1"/>
          </p:cNvPicPr>
          <p:nvPr>
            <p:ph idx="1"/>
          </p:nvPr>
        </p:nvPicPr>
        <p:blipFill>
          <a:blip r:embed="rId2" cstate="print"/>
          <a:srcRect/>
          <a:stretch>
            <a:fillRect/>
          </a:stretch>
        </p:blipFill>
        <p:spPr bwMode="auto">
          <a:xfrm>
            <a:off x="5500694" y="1428736"/>
            <a:ext cx="3000396" cy="4572032"/>
          </a:xfrm>
          <a:prstGeom prst="rect">
            <a:avLst/>
          </a:prstGeom>
          <a:noFill/>
          <a:ln w="9525">
            <a:solidFill>
              <a:srgbClr val="006600"/>
            </a:solidFill>
            <a:miter lim="800000"/>
            <a:headEnd/>
            <a:tailEnd/>
          </a:ln>
        </p:spPr>
      </p:pic>
      <p:sp>
        <p:nvSpPr>
          <p:cNvPr id="5" name="4 Dikdörtgen"/>
          <p:cNvSpPr/>
          <p:nvPr/>
        </p:nvSpPr>
        <p:spPr>
          <a:xfrm>
            <a:off x="500034" y="1571612"/>
            <a:ext cx="4786346" cy="4339650"/>
          </a:xfrm>
          <a:prstGeom prst="rect">
            <a:avLst/>
          </a:prstGeom>
          <a:ln>
            <a:solidFill>
              <a:srgbClr val="006600"/>
            </a:solidFill>
          </a:ln>
        </p:spPr>
        <p:txBody>
          <a:bodyPr wrap="square">
            <a:spAutoFit/>
          </a:bodyPr>
          <a:lstStyle/>
          <a:p>
            <a:r>
              <a:rPr lang="tr-TR" sz="2400" b="1" dirty="0" smtClean="0">
                <a:solidFill>
                  <a:srgbClr val="006600"/>
                </a:solidFill>
              </a:rPr>
              <a:t>Kurtuluş Savaşı’na giderken erkek kılığına girer ve uzun yıllar Halim Çavuş zannedilir. Halime </a:t>
            </a:r>
            <a:r>
              <a:rPr lang="tr-TR" sz="2400" b="1" dirty="0" err="1" smtClean="0">
                <a:solidFill>
                  <a:srgbClr val="006600"/>
                </a:solidFill>
              </a:rPr>
              <a:t>Kocabıyık</a:t>
            </a:r>
            <a:r>
              <a:rPr lang="tr-TR" sz="2400" b="1" dirty="0" smtClean="0">
                <a:solidFill>
                  <a:srgbClr val="006600"/>
                </a:solidFill>
              </a:rPr>
              <a:t>, Kastamonu'nun </a:t>
            </a:r>
            <a:r>
              <a:rPr lang="tr-TR" sz="2400" b="1" dirty="0" err="1" smtClean="0">
                <a:solidFill>
                  <a:srgbClr val="006600"/>
                </a:solidFill>
              </a:rPr>
              <a:t>Duruçay</a:t>
            </a:r>
            <a:r>
              <a:rPr lang="tr-TR" sz="2400" b="1" dirty="0" smtClean="0">
                <a:solidFill>
                  <a:srgbClr val="006600"/>
                </a:solidFill>
              </a:rPr>
              <a:t> köyünde 1898 senesinde dünyaya geldi. Milli Mücadele yıllarında ailesinin engellemesine rağmen savaşa katıldı. Erkek kılığına giren </a:t>
            </a:r>
            <a:r>
              <a:rPr lang="tr-TR" sz="2400" b="1" dirty="0" err="1" smtClean="0">
                <a:solidFill>
                  <a:srgbClr val="006600"/>
                </a:solidFill>
              </a:rPr>
              <a:t>Kocabıyık</a:t>
            </a:r>
            <a:r>
              <a:rPr lang="tr-TR" sz="2400" b="1" dirty="0" smtClean="0">
                <a:solidFill>
                  <a:srgbClr val="006600"/>
                </a:solidFill>
              </a:rPr>
              <a:t>, İnebolu'dan Ankara ve Sakarya'ya cephane taşıyan yardım kolunda görev aldı</a:t>
            </a:r>
            <a:r>
              <a:rPr lang="tr-TR" sz="3600" b="1" dirty="0" smtClean="0">
                <a:solidFill>
                  <a:srgbClr val="006600"/>
                </a:solidFill>
              </a:rPr>
              <a:t>.</a:t>
            </a:r>
            <a:endParaRPr lang="tr-TR" sz="3600" b="1" dirty="0">
              <a:solidFill>
                <a:srgbClr val="006600"/>
              </a:solidFill>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amond(in)">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diamond(in)">
                                      <p:cBhvr>
                                        <p:cTn id="1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Grp="1" noChangeAspect="1" noChangeArrowheads="1"/>
          </p:cNvPicPr>
          <p:nvPr>
            <p:ph idx="1"/>
          </p:nvPr>
        </p:nvPicPr>
        <p:blipFill>
          <a:blip r:embed="rId2" cstate="print"/>
          <a:srcRect/>
          <a:stretch>
            <a:fillRect/>
          </a:stretch>
        </p:blipFill>
        <p:spPr bwMode="auto">
          <a:xfrm>
            <a:off x="571472" y="428604"/>
            <a:ext cx="7786742" cy="5857916"/>
          </a:xfrm>
          <a:prstGeom prst="rect">
            <a:avLst/>
          </a:prstGeom>
          <a:noFill/>
          <a:ln w="9525">
            <a:noFill/>
            <a:miter lim="800000"/>
            <a:headEnd/>
            <a:tailEnd/>
          </a:ln>
          <a:effectLst/>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diamond(in)">
                                      <p:cBhvr>
                                        <p:cTn id="7" dur="20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dirty="0" smtClean="0">
                <a:solidFill>
                  <a:srgbClr val="FF0066"/>
                </a:solidFill>
              </a:rPr>
              <a:t>ÇETE EMİR AYŞE</a:t>
            </a:r>
            <a:br>
              <a:rPr lang="tr-TR" b="1" dirty="0" smtClean="0">
                <a:solidFill>
                  <a:srgbClr val="FF0066"/>
                </a:solidFill>
              </a:rPr>
            </a:br>
            <a:endParaRPr lang="tr-TR" b="1" dirty="0">
              <a:solidFill>
                <a:srgbClr val="FF0066"/>
              </a:solidFill>
            </a:endParaRPr>
          </a:p>
        </p:txBody>
      </p:sp>
      <p:pic>
        <p:nvPicPr>
          <p:cNvPr id="4" name="Picture 2"/>
          <p:cNvPicPr>
            <a:picLocks noGrp="1" noChangeAspect="1" noChangeArrowheads="1"/>
          </p:cNvPicPr>
          <p:nvPr>
            <p:ph idx="1"/>
          </p:nvPr>
        </p:nvPicPr>
        <p:blipFill>
          <a:blip r:embed="rId2" cstate="print"/>
          <a:srcRect/>
          <a:stretch>
            <a:fillRect/>
          </a:stretch>
        </p:blipFill>
        <p:spPr bwMode="auto">
          <a:xfrm>
            <a:off x="5357818" y="1214422"/>
            <a:ext cx="3000396" cy="4429156"/>
          </a:xfrm>
          <a:prstGeom prst="rect">
            <a:avLst/>
          </a:prstGeom>
          <a:noFill/>
          <a:ln w="9525">
            <a:solidFill>
              <a:srgbClr val="FF0066"/>
            </a:solidFill>
            <a:miter lim="800000"/>
            <a:headEnd/>
            <a:tailEnd/>
          </a:ln>
        </p:spPr>
      </p:pic>
      <p:sp>
        <p:nvSpPr>
          <p:cNvPr id="5" name="Dikdörtgen 1"/>
          <p:cNvSpPr>
            <a:spLocks noChangeArrowheads="1"/>
          </p:cNvSpPr>
          <p:nvPr/>
        </p:nvSpPr>
        <p:spPr bwMode="auto">
          <a:xfrm>
            <a:off x="714348" y="1214422"/>
            <a:ext cx="4319588" cy="4462760"/>
          </a:xfrm>
          <a:prstGeom prst="rect">
            <a:avLst/>
          </a:prstGeom>
          <a:noFill/>
          <a:ln w="9525">
            <a:solidFill>
              <a:srgbClr val="FF0066"/>
            </a:solidFill>
            <a:miter lim="800000"/>
            <a:headEnd/>
            <a:tailEnd/>
          </a:ln>
        </p:spPr>
        <p:txBody>
          <a:bodyPr wrap="square">
            <a:spAutoFit/>
          </a:bodyPr>
          <a:lstStyle/>
          <a:p>
            <a:endParaRPr lang="tr-TR" sz="3200" dirty="0"/>
          </a:p>
          <a:p>
            <a:r>
              <a:rPr lang="tr-TR" sz="2800" dirty="0" smtClean="0">
                <a:solidFill>
                  <a:srgbClr val="FF0066"/>
                </a:solidFill>
              </a:rPr>
              <a:t>Çanakkale’de ölen kocasından kalan tek hatıra elmas küpelerini bozdurup kendine bir tüfek alır, dağa çıkar, Yörük Ali Efe’ye katılır.</a:t>
            </a:r>
            <a:r>
              <a:rPr lang="tr-TR" sz="2800" dirty="0" smtClean="0"/>
              <a:t> </a:t>
            </a:r>
            <a:r>
              <a:rPr lang="tr-TR" sz="2800" dirty="0" smtClean="0">
                <a:solidFill>
                  <a:srgbClr val="FF0066"/>
                </a:solidFill>
              </a:rPr>
              <a:t>İlk kez </a:t>
            </a:r>
            <a:r>
              <a:rPr lang="tr-TR" sz="2800" dirty="0" err="1" smtClean="0">
                <a:solidFill>
                  <a:srgbClr val="FF0066"/>
                </a:solidFill>
              </a:rPr>
              <a:t>Kuva</a:t>
            </a:r>
            <a:r>
              <a:rPr lang="tr-TR" sz="2800" dirty="0" smtClean="0">
                <a:solidFill>
                  <a:srgbClr val="FF0066"/>
                </a:solidFill>
              </a:rPr>
              <a:t>-</a:t>
            </a:r>
            <a:r>
              <a:rPr lang="tr-TR" sz="2800" dirty="0" err="1" smtClean="0">
                <a:solidFill>
                  <a:srgbClr val="FF0066"/>
                </a:solidFill>
              </a:rPr>
              <a:t>yı</a:t>
            </a:r>
            <a:r>
              <a:rPr lang="tr-TR" sz="2800" dirty="0" smtClean="0">
                <a:solidFill>
                  <a:srgbClr val="FF0066"/>
                </a:solidFill>
              </a:rPr>
              <a:t> Milliye tarihinde efe elbisesi giyen ve ilk defa “Efe” unvanı alan bir kadın kahramandır.</a:t>
            </a:r>
            <a:endParaRPr lang="tr-TR" sz="2800" dirty="0">
              <a:solidFill>
                <a:srgbClr val="FF0066"/>
              </a:solidFill>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amond(in)">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diamond(in)">
                                      <p:cBhvr>
                                        <p:cTn id="1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Grp="1" noChangeAspect="1" noChangeArrowheads="1"/>
          </p:cNvPicPr>
          <p:nvPr>
            <p:ph idx="1"/>
          </p:nvPr>
        </p:nvPicPr>
        <p:blipFill>
          <a:blip r:embed="rId2" cstate="print"/>
          <a:srcRect/>
          <a:stretch>
            <a:fillRect/>
          </a:stretch>
        </p:blipFill>
        <p:spPr bwMode="auto">
          <a:xfrm>
            <a:off x="285720" y="285728"/>
            <a:ext cx="8429684" cy="6143668"/>
          </a:xfrm>
          <a:prstGeom prst="rect">
            <a:avLst/>
          </a:prstGeom>
          <a:noFill/>
          <a:ln w="9525">
            <a:noFill/>
            <a:miter lim="800000"/>
            <a:headEnd/>
            <a:tailEnd/>
          </a:ln>
          <a:effectLst/>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diamond(in)">
                                      <p:cBhvr>
                                        <p:cTn id="7" dur="2000"/>
                                        <p:tgtEl>
                                          <p:spTgt spid="7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2011354"/>
          </a:xfrm>
        </p:spPr>
        <p:txBody>
          <a:bodyPr>
            <a:normAutofit fontScale="90000"/>
          </a:bodyPr>
          <a:lstStyle/>
          <a:p>
            <a:r>
              <a:rPr lang="tr-TR" dirty="0" smtClean="0"/>
              <a:t>Ey kahraman Türk kadını, sen yerde sürüklenmeye değil, omuzlar üzerinde göklere yükselmeye layıksın.</a:t>
            </a:r>
            <a:endParaRPr lang="tr-TR" dirty="0"/>
          </a:p>
        </p:txBody>
      </p:sp>
      <p:pic>
        <p:nvPicPr>
          <p:cNvPr id="5" name="Picture 2"/>
          <p:cNvPicPr>
            <a:picLocks noGrp="1" noChangeAspect="1" noChangeArrowheads="1"/>
          </p:cNvPicPr>
          <p:nvPr>
            <p:ph idx="1"/>
          </p:nvPr>
        </p:nvPicPr>
        <p:blipFill>
          <a:blip r:embed="rId2" cstate="print"/>
          <a:srcRect/>
          <a:stretch>
            <a:fillRect/>
          </a:stretch>
        </p:blipFill>
        <p:spPr bwMode="auto">
          <a:xfrm>
            <a:off x="2285984" y="2357430"/>
            <a:ext cx="4357718" cy="3929090"/>
          </a:xfrm>
          <a:prstGeom prst="rect">
            <a:avLst/>
          </a:prstGeom>
          <a:noFill/>
          <a:ln w="9525">
            <a:noFill/>
            <a:miter lim="800000"/>
            <a:headEnd/>
            <a:tailEnd/>
          </a:ln>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amond(in)">
                                      <p:cBhvr>
                                        <p:cTn id="1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Grp="1" noChangeAspect="1" noChangeArrowheads="1"/>
          </p:cNvPicPr>
          <p:nvPr>
            <p:ph idx="1"/>
          </p:nvPr>
        </p:nvPicPr>
        <p:blipFill>
          <a:blip r:embed="rId2" cstate="print"/>
          <a:srcRect/>
          <a:stretch>
            <a:fillRect/>
          </a:stretch>
        </p:blipFill>
        <p:spPr bwMode="auto">
          <a:xfrm>
            <a:off x="500034" y="428604"/>
            <a:ext cx="8215370" cy="6143668"/>
          </a:xfrm>
          <a:prstGeom prst="rect">
            <a:avLst/>
          </a:prstGeom>
          <a:noFill/>
          <a:ln w="9525">
            <a:noFill/>
            <a:miter lim="800000"/>
            <a:headEnd/>
            <a:tailEnd/>
          </a:ln>
          <a:effectLst/>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diamond(in)">
                                      <p:cBhvr>
                                        <p:cTn id="7" dur="20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Grp="1" noChangeAspect="1" noChangeArrowheads="1"/>
          </p:cNvPicPr>
          <p:nvPr>
            <p:ph idx="1"/>
          </p:nvPr>
        </p:nvPicPr>
        <p:blipFill>
          <a:blip r:embed="rId2" cstate="print"/>
          <a:srcRect/>
          <a:stretch>
            <a:fillRect/>
          </a:stretch>
        </p:blipFill>
        <p:spPr bwMode="auto">
          <a:xfrm>
            <a:off x="500034" y="785794"/>
            <a:ext cx="7715304" cy="5429288"/>
          </a:xfrm>
          <a:prstGeom prst="rect">
            <a:avLst/>
          </a:prstGeom>
          <a:noFill/>
          <a:ln w="9525">
            <a:noFill/>
            <a:miter lim="800000"/>
            <a:headEnd/>
            <a:tailEnd/>
          </a:ln>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28596" y="357166"/>
            <a:ext cx="8229600" cy="857256"/>
          </a:xfrm>
        </p:spPr>
        <p:txBody>
          <a:bodyPr>
            <a:normAutofit fontScale="90000"/>
          </a:bodyPr>
          <a:lstStyle/>
          <a:p>
            <a:r>
              <a:rPr lang="tr-TR" sz="4000" b="1" dirty="0" smtClean="0"/>
              <a:t/>
            </a:r>
            <a:br>
              <a:rPr lang="tr-TR" sz="4000" b="1" dirty="0" smtClean="0"/>
            </a:br>
            <a:r>
              <a:rPr lang="tr-TR" sz="3100" b="1" dirty="0" smtClean="0">
                <a:solidFill>
                  <a:srgbClr val="FF0066"/>
                </a:solidFill>
              </a:rPr>
              <a:t>KURTULUŞ  SAVAŞI’NDA MİLLİ MÜCADELEYE KATKI SAĞLAMIŞ KADIN  KAHRAMANLARIMIZ</a:t>
            </a:r>
            <a:r>
              <a:rPr lang="tr-TR" dirty="0" smtClean="0"/>
              <a:t/>
            </a:r>
            <a:br>
              <a:rPr lang="tr-TR" dirty="0" smtClean="0"/>
            </a:br>
            <a:endParaRPr lang="tr-TR" dirty="0"/>
          </a:p>
        </p:txBody>
      </p:sp>
      <p:sp>
        <p:nvSpPr>
          <p:cNvPr id="3" name="2 İçerik Yer Tutucusu"/>
          <p:cNvSpPr>
            <a:spLocks noGrp="1"/>
          </p:cNvSpPr>
          <p:nvPr>
            <p:ph idx="1"/>
          </p:nvPr>
        </p:nvSpPr>
        <p:spPr/>
        <p:txBody>
          <a:bodyPr>
            <a:normAutofit fontScale="77500" lnSpcReduction="20000"/>
          </a:bodyPr>
          <a:lstStyle/>
          <a:p>
            <a:pPr>
              <a:buNone/>
            </a:pPr>
            <a:r>
              <a:rPr lang="tr-TR" b="1" dirty="0" smtClean="0">
                <a:solidFill>
                  <a:srgbClr val="FF0066"/>
                </a:solidFill>
              </a:rPr>
              <a:t>       MEHMETÇİĞİN ANASI KAHRAMAN TÜRK KADINLARI</a:t>
            </a:r>
            <a:endParaRPr lang="tr-TR" dirty="0" smtClean="0">
              <a:solidFill>
                <a:srgbClr val="FF0066"/>
              </a:solidFill>
            </a:endParaRPr>
          </a:p>
          <a:p>
            <a:pPr>
              <a:buNone/>
            </a:pPr>
            <a:r>
              <a:rPr lang="tr-TR" dirty="0" smtClean="0"/>
              <a:t>	</a:t>
            </a:r>
            <a:r>
              <a:rPr lang="tr-TR" dirty="0" smtClean="0">
                <a:solidFill>
                  <a:srgbClr val="002060"/>
                </a:solidFill>
              </a:rPr>
              <a:t>Vatanın düşmana karşı savunulmasında Türk Kadını erkeğiyle birlikte çok önemli hizmetler yapmıştır. Şanlı tarihimizin her aşamasında Türk Kadını, erkeklerin yanında her türlü sorumluluğu paylaşmış ve özellikle Anadolu’nun düşmandan kurtuluşuyla sonuçlanan Milli Mücadele’de sadece miting meydanlarında değil, bizzat cephede çarpışarak büyük yararlılıklar göstermiştir. Bu yüzden </a:t>
            </a:r>
            <a:r>
              <a:rPr lang="tr-TR" b="1" dirty="0" smtClean="0">
                <a:solidFill>
                  <a:srgbClr val="FF0066"/>
                </a:solidFill>
              </a:rPr>
              <a:t>Mustafa Kemal ATATÜRK, “Dünyada hiçbir milletin kadını, ben Anadolu kadınından daha fazla çalıştım, milletimi kurtuluş ve zafere götürmekte Anadolu kadını kadar emek verdim diyemez.”</a:t>
            </a:r>
            <a:r>
              <a:rPr lang="tr-TR" b="1" dirty="0" smtClean="0"/>
              <a:t> </a:t>
            </a:r>
            <a:r>
              <a:rPr lang="tr-TR" dirty="0" smtClean="0">
                <a:solidFill>
                  <a:srgbClr val="002060"/>
                </a:solidFill>
              </a:rPr>
              <a:t>diyerek kahraman kadınlarımızı hak ettikleri şekilde onurlandırmıştır.</a:t>
            </a:r>
          </a:p>
          <a:p>
            <a:endParaRPr lang="tr-TR" dirty="0"/>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by="(-#ppt_w*2)" calcmode="lin" valueType="num">
                                      <p:cBhvr rctx="PPT">
                                        <p:cTn id="7" dur="500" autoRev="1" fill="hold">
                                          <p:stCondLst>
                                            <p:cond delay="0"/>
                                          </p:stCondLst>
                                        </p:cTn>
                                        <p:tgtEl>
                                          <p:spTgt spid="2"/>
                                        </p:tgtEl>
                                        <p:attrNameLst>
                                          <p:attrName>ppt_w</p:attrName>
                                        </p:attrNameLst>
                                      </p:cBhvr>
                                    </p:anim>
                                    <p:anim by="(#ppt_w*0.50)" calcmode="lin" valueType="num">
                                      <p:cBhvr>
                                        <p:cTn id="8" dur="500" decel="50000" autoRev="1" fill="hold">
                                          <p:stCondLst>
                                            <p:cond delay="0"/>
                                          </p:stCondLst>
                                        </p:cTn>
                                        <p:tgtEl>
                                          <p:spTgt spid="2"/>
                                        </p:tgtEl>
                                        <p:attrNameLst>
                                          <p:attrName>ppt_x</p:attrName>
                                        </p:attrNameLst>
                                      </p:cBhvr>
                                    </p:anim>
                                    <p:anim from="(-#ppt_h/2)" to="(#ppt_y)" calcmode="lin" valueType="num">
                                      <p:cBhvr>
                                        <p:cTn id="9" dur="1000" fill="hold">
                                          <p:stCondLst>
                                            <p:cond delay="0"/>
                                          </p:stCondLst>
                                        </p:cTn>
                                        <p:tgtEl>
                                          <p:spTgt spid="2"/>
                                        </p:tgtEl>
                                        <p:attrNameLst>
                                          <p:attrName>ppt_y</p:attrName>
                                        </p:attrNameLst>
                                      </p:cBhvr>
                                    </p:anim>
                                    <p:animRot by="21600000">
                                      <p:cBhvr>
                                        <p:cTn id="10" dur="1000" fill="hold">
                                          <p:stCondLst>
                                            <p:cond delay="0"/>
                                          </p:stCondLst>
                                        </p:cTn>
                                        <p:tgtEl>
                                          <p:spTgt spid="2"/>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8" presetClass="entr" presetSubtype="16"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diamond(in)">
                                      <p:cBhvr>
                                        <p:cTn id="15" dur="2000"/>
                                        <p:tgtEl>
                                          <p:spTgt spid="3">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8" presetClass="entr" presetSubtype="16" fill="hold" grpId="0" nodeType="click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Effect transition="in" filter="diamond(in)">
                                      <p:cBhvr>
                                        <p:cTn id="20"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Grp="1" noChangeAspect="1" noChangeArrowheads="1"/>
          </p:cNvPicPr>
          <p:nvPr>
            <p:ph idx="1"/>
          </p:nvPr>
        </p:nvPicPr>
        <p:blipFill>
          <a:blip r:embed="rId2" cstate="print"/>
          <a:srcRect/>
          <a:stretch>
            <a:fillRect/>
          </a:stretch>
        </p:blipFill>
        <p:spPr bwMode="auto">
          <a:xfrm>
            <a:off x="571472" y="285728"/>
            <a:ext cx="8072494" cy="6072230"/>
          </a:xfrm>
          <a:prstGeom prst="rect">
            <a:avLst/>
          </a:prstGeom>
          <a:noFill/>
          <a:ln w="9525">
            <a:noFill/>
            <a:miter lim="800000"/>
            <a:headEnd/>
            <a:tailEnd/>
          </a:ln>
          <a:effectLst/>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diamond(in)">
                                      <p:cBhvr>
                                        <p:cTn id="7" dur="2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dirty="0" smtClean="0"/>
              <a:t/>
            </a:r>
            <a:br>
              <a:rPr lang="tr-TR" b="1" dirty="0" smtClean="0"/>
            </a:br>
            <a:r>
              <a:rPr lang="tr-TR" b="1" dirty="0" smtClean="0">
                <a:solidFill>
                  <a:srgbClr val="CC00CC"/>
                </a:solidFill>
              </a:rPr>
              <a:t>KARA FATMA</a:t>
            </a:r>
            <a:r>
              <a:rPr lang="tr-TR" dirty="0" smtClean="0">
                <a:solidFill>
                  <a:srgbClr val="CC00CC"/>
                </a:solidFill>
              </a:rPr>
              <a:t> (Fatma Seher Erden) </a:t>
            </a:r>
            <a:r>
              <a:rPr lang="tr-TR" dirty="0" smtClean="0"/>
              <a:t/>
            </a:r>
            <a:br>
              <a:rPr lang="tr-TR" dirty="0" smtClean="0"/>
            </a:br>
            <a:endParaRPr lang="tr-TR" dirty="0"/>
          </a:p>
        </p:txBody>
      </p:sp>
      <p:sp>
        <p:nvSpPr>
          <p:cNvPr id="3" name="2 İçerik Yer Tutucusu"/>
          <p:cNvSpPr>
            <a:spLocks noGrp="1"/>
          </p:cNvSpPr>
          <p:nvPr>
            <p:ph idx="1"/>
          </p:nvPr>
        </p:nvSpPr>
        <p:spPr>
          <a:xfrm>
            <a:off x="457200" y="1285860"/>
            <a:ext cx="5614998" cy="4929222"/>
          </a:xfrm>
          <a:ln>
            <a:solidFill>
              <a:srgbClr val="CC00CC"/>
            </a:solidFill>
          </a:ln>
        </p:spPr>
        <p:txBody>
          <a:bodyPr>
            <a:normAutofit fontScale="77500" lnSpcReduction="20000"/>
          </a:bodyPr>
          <a:lstStyle/>
          <a:p>
            <a:pPr>
              <a:buNone/>
            </a:pPr>
            <a:r>
              <a:rPr lang="tr-TR" dirty="0" smtClean="0">
                <a:solidFill>
                  <a:srgbClr val="CC00CC"/>
                </a:solidFill>
              </a:rPr>
              <a:t>       </a:t>
            </a:r>
            <a:r>
              <a:rPr lang="tr-TR" b="1" dirty="0" smtClean="0">
                <a:solidFill>
                  <a:srgbClr val="CC00CC"/>
                </a:solidFill>
              </a:rPr>
              <a:t>Kara Fatma (Fatma Seher Erden) 1888’de Erzurum’da doğdu. Subay Suat Derviş bey ile evlenip Balkan Savaşı’na katıldı. 1. Dünya Savaşı’nda Kafkas cephesine gitti. 1919'daki kongre günlerinde, Mustafa Kemal'le bizzat görüşebilmek için Sivas'a gitti. Bu görüşmenin ardından, milis Müfreze Komutanı olarak batı cephesinde görevlendirildi. 300 kişiyi aşkın birliği ile Başkomutanlık Meydan Muharebesi’nde Mehmetçikle birlikte destanlar yazdı Kahraman kadın Kurtuluş Savaşı’ndan sonra “Üsteğmen” rütbesi ile emekli oldu.</a:t>
            </a:r>
          </a:p>
          <a:p>
            <a:endParaRPr lang="tr-TR" dirty="0"/>
          </a:p>
        </p:txBody>
      </p:sp>
      <p:pic>
        <p:nvPicPr>
          <p:cNvPr id="6146" name="Picture 2" descr="C:\Users\TOSHIBA\Desktop\20190629191311751_q6lsu7rk6qhf38o6ve8cmrr3c61.jpg"/>
          <p:cNvPicPr>
            <a:picLocks noChangeAspect="1" noChangeArrowheads="1"/>
          </p:cNvPicPr>
          <p:nvPr/>
        </p:nvPicPr>
        <p:blipFill>
          <a:blip r:embed="rId2" cstate="print"/>
          <a:srcRect/>
          <a:stretch>
            <a:fillRect/>
          </a:stretch>
        </p:blipFill>
        <p:spPr bwMode="auto">
          <a:xfrm>
            <a:off x="6215074" y="1285860"/>
            <a:ext cx="2519357" cy="4929222"/>
          </a:xfrm>
          <a:prstGeom prst="rect">
            <a:avLst/>
          </a:prstGeom>
          <a:noFill/>
          <a:ln>
            <a:solidFill>
              <a:srgbClr val="CC00CC"/>
            </a:solidFill>
          </a:ln>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6146"/>
                                        </p:tgtEl>
                                        <p:attrNameLst>
                                          <p:attrName>style.visibility</p:attrName>
                                        </p:attrNameLst>
                                      </p:cBhvr>
                                      <p:to>
                                        <p:strVal val="visible"/>
                                      </p:to>
                                    </p:set>
                                    <p:animEffect transition="in" filter="diamond(in)">
                                      <p:cBhvr>
                                        <p:cTn id="12" dur="2000"/>
                                        <p:tgtEl>
                                          <p:spTgt spid="6146"/>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3">
                                            <p:bg/>
                                          </p:spTgt>
                                        </p:tgtEl>
                                        <p:attrNameLst>
                                          <p:attrName>style.visibility</p:attrName>
                                        </p:attrNameLst>
                                      </p:cBhvr>
                                      <p:to>
                                        <p:strVal val="visible"/>
                                      </p:to>
                                    </p:set>
                                    <p:animEffect transition="in" filter="diamond(in)">
                                      <p:cBhvr>
                                        <p:cTn id="17" dur="2000"/>
                                        <p:tgtEl>
                                          <p:spTgt spid="3">
                                            <p:bg/>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3">
                                            <p:txEl>
                                              <p:pRg st="0" end="0"/>
                                            </p:txEl>
                                          </p:spTgt>
                                        </p:tgtEl>
                                        <p:attrNameLst>
                                          <p:attrName>style.visibility</p:attrName>
                                        </p:attrNameLst>
                                      </p:cBhvr>
                                      <p:to>
                                        <p:strVal val="visible"/>
                                      </p:to>
                                    </p:set>
                                    <p:animEffect transition="in" filter="diamond(in)">
                                      <p:cBhvr>
                                        <p:cTn id="22"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Grp="1" noChangeAspect="1" noChangeArrowheads="1"/>
          </p:cNvPicPr>
          <p:nvPr>
            <p:ph idx="1"/>
          </p:nvPr>
        </p:nvPicPr>
        <p:blipFill>
          <a:blip r:embed="rId2" cstate="print"/>
          <a:srcRect/>
          <a:stretch>
            <a:fillRect/>
          </a:stretch>
        </p:blipFill>
        <p:spPr bwMode="auto">
          <a:xfrm>
            <a:off x="500034" y="357166"/>
            <a:ext cx="8286808" cy="5883285"/>
          </a:xfrm>
          <a:prstGeom prst="rect">
            <a:avLst/>
          </a:prstGeom>
          <a:noFill/>
          <a:ln w="9525">
            <a:noFill/>
            <a:miter lim="800000"/>
            <a:headEnd/>
            <a:tailEnd/>
          </a:ln>
          <a:effectLst/>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diamond(in)">
                                      <p:cBhvr>
                                        <p:cTn id="7" dur="20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dirty="0" smtClean="0"/>
              <a:t/>
            </a:r>
            <a:br>
              <a:rPr lang="tr-TR" b="1" dirty="0" smtClean="0"/>
            </a:br>
            <a:r>
              <a:rPr lang="tr-TR" b="1" dirty="0" smtClean="0">
                <a:solidFill>
                  <a:srgbClr val="FF0066"/>
                </a:solidFill>
              </a:rPr>
              <a:t>ŞERİFE BACI</a:t>
            </a:r>
            <a:r>
              <a:rPr lang="tr-TR" dirty="0" smtClean="0">
                <a:solidFill>
                  <a:srgbClr val="FF0066"/>
                </a:solidFill>
              </a:rPr>
              <a:t/>
            </a:r>
            <a:br>
              <a:rPr lang="tr-TR" dirty="0" smtClean="0">
                <a:solidFill>
                  <a:srgbClr val="FF0066"/>
                </a:solidFill>
              </a:rPr>
            </a:br>
            <a:endParaRPr lang="tr-TR" dirty="0">
              <a:solidFill>
                <a:srgbClr val="FF0066"/>
              </a:solidFill>
            </a:endParaRPr>
          </a:p>
        </p:txBody>
      </p:sp>
      <p:sp>
        <p:nvSpPr>
          <p:cNvPr id="3" name="2 İçerik Yer Tutucusu"/>
          <p:cNvSpPr>
            <a:spLocks noGrp="1"/>
          </p:cNvSpPr>
          <p:nvPr>
            <p:ph idx="1"/>
          </p:nvPr>
        </p:nvSpPr>
        <p:spPr>
          <a:xfrm>
            <a:off x="457200" y="1285860"/>
            <a:ext cx="4972056" cy="4840303"/>
          </a:xfrm>
          <a:ln>
            <a:solidFill>
              <a:srgbClr val="FF0066"/>
            </a:solidFill>
          </a:ln>
        </p:spPr>
        <p:txBody>
          <a:bodyPr>
            <a:normAutofit fontScale="55000" lnSpcReduction="20000"/>
          </a:bodyPr>
          <a:lstStyle/>
          <a:p>
            <a:pPr>
              <a:buNone/>
            </a:pPr>
            <a:r>
              <a:rPr lang="tr-TR" dirty="0" smtClean="0"/>
              <a:t>	</a:t>
            </a:r>
            <a:r>
              <a:rPr lang="tr-TR" sz="3800" b="1" dirty="0" smtClean="0">
                <a:solidFill>
                  <a:srgbClr val="FF0066"/>
                </a:solidFill>
              </a:rPr>
              <a:t>1921-1922 kışı çok çetin geçiyordu. Aralık ayında İnebolu’dan Anakara’ya kağnıyla cephane taşıyan kafiledekiler, o gecenin yoğun kar, tipi ve dondurucu havasında yakın köylere sığınmışlardı. Fakat Şerife Bacı, vatan aşkıyla yoluna devam etti. Cephane yüklü kağnısıyla yorgun ve bitkin bir durumda, ancak Kastamonu kışlasının önüne kadar gelebildi; taşıdığı değerli cephaneyi canı pahasına menziline ulaştırdı. Cephaneyi almak üzere gelenler, yorgana ve otlara sarılmış cephanelerin arasında ağlayan bir kız çocuğu olduğunu gördüler. Şerife Bacı, cephaneleri ve kızını korumak için canı pahasına cephane taşıyan kağnıya kapanmış; şehit düşmüştü…</a:t>
            </a:r>
          </a:p>
          <a:p>
            <a:endParaRPr lang="tr-TR" dirty="0"/>
          </a:p>
        </p:txBody>
      </p:sp>
      <p:pic>
        <p:nvPicPr>
          <p:cNvPr id="7170" name="Picture 2" descr="C:\Users\TOSHIBA\Desktop\images.jpg"/>
          <p:cNvPicPr>
            <a:picLocks noChangeAspect="1" noChangeArrowheads="1"/>
          </p:cNvPicPr>
          <p:nvPr/>
        </p:nvPicPr>
        <p:blipFill>
          <a:blip r:embed="rId2" cstate="print"/>
          <a:srcRect/>
          <a:stretch>
            <a:fillRect/>
          </a:stretch>
        </p:blipFill>
        <p:spPr bwMode="auto">
          <a:xfrm>
            <a:off x="5429256" y="1285860"/>
            <a:ext cx="3357586" cy="4786346"/>
          </a:xfrm>
          <a:prstGeom prst="rect">
            <a:avLst/>
          </a:prstGeom>
          <a:noFill/>
          <a:ln>
            <a:solidFill>
              <a:srgbClr val="FF0066"/>
            </a:solidFill>
          </a:ln>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7170"/>
                                        </p:tgtEl>
                                        <p:attrNameLst>
                                          <p:attrName>style.visibility</p:attrName>
                                        </p:attrNameLst>
                                      </p:cBhvr>
                                      <p:to>
                                        <p:strVal val="visible"/>
                                      </p:to>
                                    </p:set>
                                    <p:animEffect transition="in" filter="diamond(in)">
                                      <p:cBhvr>
                                        <p:cTn id="12" dur="2000"/>
                                        <p:tgtEl>
                                          <p:spTgt spid="7170"/>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3">
                                            <p:bg/>
                                          </p:spTgt>
                                        </p:tgtEl>
                                        <p:attrNameLst>
                                          <p:attrName>style.visibility</p:attrName>
                                        </p:attrNameLst>
                                      </p:cBhvr>
                                      <p:to>
                                        <p:strVal val="visible"/>
                                      </p:to>
                                    </p:set>
                                    <p:animEffect transition="in" filter="diamond(in)">
                                      <p:cBhvr>
                                        <p:cTn id="17" dur="2000"/>
                                        <p:tgtEl>
                                          <p:spTgt spid="3">
                                            <p:bg/>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3">
                                            <p:txEl>
                                              <p:pRg st="0" end="0"/>
                                            </p:txEl>
                                          </p:spTgt>
                                        </p:tgtEl>
                                        <p:attrNameLst>
                                          <p:attrName>style.visibility</p:attrName>
                                        </p:attrNameLst>
                                      </p:cBhvr>
                                      <p:to>
                                        <p:strVal val="visible"/>
                                      </p:to>
                                    </p:set>
                                    <p:animEffect transition="in" filter="diamond(in)">
                                      <p:cBhvr>
                                        <p:cTn id="22"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animBg="1"/>
    </p:bld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275</TotalTime>
  <Words>439</Words>
  <PresentationFormat>Ekran Gösterisi (4:3)</PresentationFormat>
  <Paragraphs>40</Paragraphs>
  <Slides>27</Slides>
  <Notes>1</Notes>
  <HiddenSlides>0</HiddenSlides>
  <MMClips>0</MMClips>
  <ScaleCrop>false</ScaleCrop>
  <HeadingPairs>
    <vt:vector size="4" baseType="variant">
      <vt:variant>
        <vt:lpstr>Tema</vt:lpstr>
      </vt:variant>
      <vt:variant>
        <vt:i4>1</vt:i4>
      </vt:variant>
      <vt:variant>
        <vt:lpstr>Slayt Başlıkları</vt:lpstr>
      </vt:variant>
      <vt:variant>
        <vt:i4>27</vt:i4>
      </vt:variant>
    </vt:vector>
  </HeadingPairs>
  <TitlesOfParts>
    <vt:vector size="28" baseType="lpstr">
      <vt:lpstr>Ofis Teması</vt:lpstr>
      <vt:lpstr>Slayt 1</vt:lpstr>
      <vt:lpstr>Slayt 2</vt:lpstr>
      <vt:lpstr>Slayt 3</vt:lpstr>
      <vt:lpstr>Slayt 4</vt:lpstr>
      <vt:lpstr> KURTULUŞ  SAVAŞI’NDA MİLLİ MÜCADELEYE KATKI SAĞLAMIŞ KADIN  KAHRAMANLARIMIZ </vt:lpstr>
      <vt:lpstr>Slayt 6</vt:lpstr>
      <vt:lpstr> KARA FATMA (Fatma Seher Erden)  </vt:lpstr>
      <vt:lpstr>Slayt 8</vt:lpstr>
      <vt:lpstr> ŞERİFE BACI </vt:lpstr>
      <vt:lpstr>Slayt 10</vt:lpstr>
      <vt:lpstr> ASKER SAİME HANIM </vt:lpstr>
      <vt:lpstr>Slayt 12</vt:lpstr>
      <vt:lpstr> GÖRDESLİ MAKBULE </vt:lpstr>
      <vt:lpstr>Slayt 14</vt:lpstr>
      <vt:lpstr> KILAVUZ HATİCE </vt:lpstr>
      <vt:lpstr>Slayt 16</vt:lpstr>
      <vt:lpstr> TAYYAR RAHMİYE </vt:lpstr>
      <vt:lpstr>Slayt 18</vt:lpstr>
      <vt:lpstr> HALİDE ONBAŞI    (Halide Edip Adıvar) </vt:lpstr>
      <vt:lpstr>Slayt 20</vt:lpstr>
      <vt:lpstr> NEZAHAT ONBAŞI  (Nezahat Baysel) </vt:lpstr>
      <vt:lpstr>Slayt 22</vt:lpstr>
      <vt:lpstr> HALİME ÇAVUŞ </vt:lpstr>
      <vt:lpstr>Slayt 24</vt:lpstr>
      <vt:lpstr>ÇETE EMİR AYŞE </vt:lpstr>
      <vt:lpstr>Slayt 26</vt:lpstr>
      <vt:lpstr>Ey kahraman Türk kadını, sen yerde sürüklenmeye değil, omuzlar üzerinde göklere yükselmeye layıksın.</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2019-10-02T19:22:07Z</dcterms:created>
  <dcterms:modified xsi:type="dcterms:W3CDTF">2019-10-06T07:45:01Z</dcterms:modified>
  <cp:category>https://www.sorubak.com</cp:category>
</cp:coreProperties>
</file>