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154" autoAdjust="0"/>
  </p:normalViewPr>
  <p:slideViewPr>
    <p:cSldViewPr>
      <p:cViewPr varScale="1">
        <p:scale>
          <a:sx n="116" d="100"/>
          <a:sy n="116" d="100"/>
        </p:scale>
        <p:origin x="-149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F291C0-4E9A-4DAF-A911-16C09B56C371}" type="datetimeFigureOut">
              <a:rPr lang="tr-TR" smtClean="0"/>
              <a:pPr/>
              <a:t>28/04/2019</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FC66ED-47F4-49BE-A22B-DA58B2586E69}" type="slidenum">
              <a:rPr lang="tr-TR" smtClean="0"/>
              <a:pPr/>
              <a:t>‹#›</a:t>
            </a:fld>
            <a:endParaRPr lang="tr-TR"/>
          </a:p>
        </p:txBody>
      </p:sp>
    </p:spTree>
    <p:extLst>
      <p:ext uri="{BB962C8B-B14F-4D97-AF65-F5344CB8AC3E}">
        <p14:creationId xmlns:p14="http://schemas.microsoft.com/office/powerpoint/2010/main" xmlns="" val="40869734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0FC66ED-47F4-49BE-A22B-DA58B2586E69}" type="slidenum">
              <a:rPr lang="tr-TR" smtClean="0"/>
              <a:pPr/>
              <a:t>2</a:t>
            </a:fld>
            <a:endParaRPr lang="tr-TR"/>
          </a:p>
        </p:txBody>
      </p:sp>
    </p:spTree>
    <p:extLst>
      <p:ext uri="{BB962C8B-B14F-4D97-AF65-F5344CB8AC3E}">
        <p14:creationId xmlns:p14="http://schemas.microsoft.com/office/powerpoint/2010/main" xmlns="" val="1413602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0FC66ED-47F4-49BE-A22B-DA58B2586E69}" type="slidenum">
              <a:rPr lang="tr-TR" smtClean="0"/>
              <a:pPr/>
              <a:t>25</a:t>
            </a:fld>
            <a:endParaRPr lang="tr-TR"/>
          </a:p>
        </p:txBody>
      </p:sp>
    </p:spTree>
    <p:extLst>
      <p:ext uri="{BB962C8B-B14F-4D97-AF65-F5344CB8AC3E}">
        <p14:creationId xmlns:p14="http://schemas.microsoft.com/office/powerpoint/2010/main" xmlns="" val="36861180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0FC66ED-47F4-49BE-A22B-DA58B2586E69}" type="slidenum">
              <a:rPr lang="tr-TR" smtClean="0"/>
              <a:pPr/>
              <a:t>30</a:t>
            </a:fld>
            <a:endParaRPr lang="tr-TR"/>
          </a:p>
        </p:txBody>
      </p:sp>
    </p:spTree>
    <p:extLst>
      <p:ext uri="{BB962C8B-B14F-4D97-AF65-F5344CB8AC3E}">
        <p14:creationId xmlns:p14="http://schemas.microsoft.com/office/powerpoint/2010/main" xmlns="" val="27243242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C0FC66ED-47F4-49BE-A22B-DA58B2586E69}" type="slidenum">
              <a:rPr lang="tr-TR" smtClean="0"/>
              <a:pPr/>
              <a:t>34</a:t>
            </a:fld>
            <a:endParaRPr lang="tr-TR"/>
          </a:p>
        </p:txBody>
      </p:sp>
    </p:spTree>
    <p:extLst>
      <p:ext uri="{BB962C8B-B14F-4D97-AF65-F5344CB8AC3E}">
        <p14:creationId xmlns:p14="http://schemas.microsoft.com/office/powerpoint/2010/main" xmlns="" val="15611357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0FC66ED-47F4-49BE-A22B-DA58B2586E69}" type="slidenum">
              <a:rPr lang="tr-TR" smtClean="0"/>
              <a:pPr/>
              <a:t>4</a:t>
            </a:fld>
            <a:endParaRPr lang="tr-TR"/>
          </a:p>
        </p:txBody>
      </p:sp>
    </p:spTree>
    <p:extLst>
      <p:ext uri="{BB962C8B-B14F-4D97-AF65-F5344CB8AC3E}">
        <p14:creationId xmlns:p14="http://schemas.microsoft.com/office/powerpoint/2010/main" xmlns="" val="1468860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0FC66ED-47F4-49BE-A22B-DA58B2586E69}" type="slidenum">
              <a:rPr lang="tr-TR" smtClean="0"/>
              <a:pPr/>
              <a:t>6</a:t>
            </a:fld>
            <a:endParaRPr lang="tr-TR"/>
          </a:p>
        </p:txBody>
      </p:sp>
    </p:spTree>
    <p:extLst>
      <p:ext uri="{BB962C8B-B14F-4D97-AF65-F5344CB8AC3E}">
        <p14:creationId xmlns:p14="http://schemas.microsoft.com/office/powerpoint/2010/main" xmlns="" val="1550787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0FC66ED-47F4-49BE-A22B-DA58B2586E69}" type="slidenum">
              <a:rPr lang="tr-TR" smtClean="0"/>
              <a:pPr/>
              <a:t>8</a:t>
            </a:fld>
            <a:endParaRPr lang="tr-TR"/>
          </a:p>
        </p:txBody>
      </p:sp>
    </p:spTree>
    <p:extLst>
      <p:ext uri="{BB962C8B-B14F-4D97-AF65-F5344CB8AC3E}">
        <p14:creationId xmlns:p14="http://schemas.microsoft.com/office/powerpoint/2010/main" xmlns="" val="3190137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0FC66ED-47F4-49BE-A22B-DA58B2586E69}" type="slidenum">
              <a:rPr lang="tr-TR" smtClean="0"/>
              <a:pPr/>
              <a:t>11</a:t>
            </a:fld>
            <a:endParaRPr lang="tr-TR"/>
          </a:p>
        </p:txBody>
      </p:sp>
    </p:spTree>
    <p:extLst>
      <p:ext uri="{BB962C8B-B14F-4D97-AF65-F5344CB8AC3E}">
        <p14:creationId xmlns:p14="http://schemas.microsoft.com/office/powerpoint/2010/main" xmlns="" val="165230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0FC66ED-47F4-49BE-A22B-DA58B2586E69}" type="slidenum">
              <a:rPr lang="tr-TR" smtClean="0"/>
              <a:pPr/>
              <a:t>13</a:t>
            </a:fld>
            <a:endParaRPr lang="tr-TR"/>
          </a:p>
        </p:txBody>
      </p:sp>
    </p:spTree>
    <p:extLst>
      <p:ext uri="{BB962C8B-B14F-4D97-AF65-F5344CB8AC3E}">
        <p14:creationId xmlns:p14="http://schemas.microsoft.com/office/powerpoint/2010/main" xmlns="" val="1072587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0FC66ED-47F4-49BE-A22B-DA58B2586E69}" type="slidenum">
              <a:rPr lang="tr-TR" smtClean="0"/>
              <a:pPr/>
              <a:t>15</a:t>
            </a:fld>
            <a:endParaRPr lang="tr-TR"/>
          </a:p>
        </p:txBody>
      </p:sp>
    </p:spTree>
    <p:extLst>
      <p:ext uri="{BB962C8B-B14F-4D97-AF65-F5344CB8AC3E}">
        <p14:creationId xmlns:p14="http://schemas.microsoft.com/office/powerpoint/2010/main" xmlns="" val="4090158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0FC66ED-47F4-49BE-A22B-DA58B2586E69}" type="slidenum">
              <a:rPr lang="tr-TR" smtClean="0"/>
              <a:pPr/>
              <a:t>21</a:t>
            </a:fld>
            <a:endParaRPr lang="tr-TR"/>
          </a:p>
        </p:txBody>
      </p:sp>
    </p:spTree>
    <p:extLst>
      <p:ext uri="{BB962C8B-B14F-4D97-AF65-F5344CB8AC3E}">
        <p14:creationId xmlns:p14="http://schemas.microsoft.com/office/powerpoint/2010/main" xmlns="" val="3264320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0FC66ED-47F4-49BE-A22B-DA58B2586E69}" type="slidenum">
              <a:rPr lang="tr-TR" smtClean="0"/>
              <a:pPr/>
              <a:t>22</a:t>
            </a:fld>
            <a:endParaRPr lang="tr-TR"/>
          </a:p>
        </p:txBody>
      </p:sp>
    </p:spTree>
    <p:extLst>
      <p:ext uri="{BB962C8B-B14F-4D97-AF65-F5344CB8AC3E}">
        <p14:creationId xmlns:p14="http://schemas.microsoft.com/office/powerpoint/2010/main" xmlns="" val="758121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8" name="27 Veri Yer Tutucusu"/>
          <p:cNvSpPr>
            <a:spLocks noGrp="1"/>
          </p:cNvSpPr>
          <p:nvPr>
            <p:ph type="dt" sz="half" idx="10"/>
          </p:nvPr>
        </p:nvSpPr>
        <p:spPr/>
        <p:txBody>
          <a:bodyPr/>
          <a:lstStyle/>
          <a:p>
            <a:fld id="{D9F75050-0E15-4C5B-92B0-66D068882F1F}" type="datetimeFigureOut">
              <a:rPr lang="tr-TR" smtClean="0"/>
              <a:pPr/>
              <a:t>28/04/2019</a:t>
            </a:fld>
            <a:endParaRPr lang="tr-TR"/>
          </a:p>
        </p:txBody>
      </p:sp>
      <p:sp>
        <p:nvSpPr>
          <p:cNvPr id="17" name="16 Altbilgi Yer Tutucusu"/>
          <p:cNvSpPr>
            <a:spLocks noGrp="1"/>
          </p:cNvSpPr>
          <p:nvPr>
            <p:ph type="ftr" sz="quarter" idx="11"/>
          </p:nvPr>
        </p:nvSpPr>
        <p:spPr/>
        <p:txBody>
          <a:bodyPr/>
          <a:lstStyle/>
          <a:p>
            <a:endParaRPr lang="tr-TR"/>
          </a:p>
        </p:txBody>
      </p:sp>
      <p:sp>
        <p:nvSpPr>
          <p:cNvPr id="29" name="2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32" name="31 Dikdörtgen"/>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38 Dikdörtgen"/>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0" name="39 Dikdörtgen"/>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1" name="40 Dikdörtgen"/>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2" name="41 Dikdörtgen"/>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7 Başlık"/>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tr-TR" smtClean="0"/>
              <a:t>Asıl başlık stili için tıklatın</a:t>
            </a:r>
            <a:endParaRPr kumimoji="0" lang="en-US"/>
          </a:p>
        </p:txBody>
      </p:sp>
      <p:sp>
        <p:nvSpPr>
          <p:cNvPr id="9" name="8 Alt Başlık"/>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56" name="55 Dikdörtgen"/>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5" name="64 Dikdörtgen"/>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6" name="65 Dikdörtgen"/>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7" name="66 Dikdörtgen"/>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28/04/2019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981200" cy="5851525"/>
          </a:xfrm>
        </p:spPr>
        <p:txBody>
          <a:bodyPr vert="eaVert" anchor="ct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609600" y="274639"/>
            <a:ext cx="5867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28/04/2019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28/04/2019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14" name="13 Serbest Form"/>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Serbest Form"/>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Serbest Form"/>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Serbest Form"/>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Serbest Form"/>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Serbest Form"/>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Serbest Form"/>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1" name="20 Serbest Form"/>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Serbest Form"/>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3" name="22 Serbest Form"/>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4" name="23 Serbest Form"/>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5" name="24 Serbest Form"/>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6" name="25 Serbest Form"/>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Serbest Form"/>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3" name="2 Metin Yer Tutucusu"/>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28/04/2019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7" name="6 Dikdörtgen"/>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tr-TR" smtClean="0"/>
              <a:t>Asıl başlık stili için tıklatın</a:t>
            </a:r>
            <a:endParaRPr kumimoji="0" lang="en-US"/>
          </a:p>
        </p:txBody>
      </p:sp>
      <p:sp>
        <p:nvSpPr>
          <p:cNvPr id="8" name="7 Dikdörtgen"/>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8 Dikdörtgen"/>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9 Dikdörtgen"/>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11 Dikdörtgen"/>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2064"/>
            <a:ext cx="8229600" cy="9144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28/04/2019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5" name="24 Dikdörtgen"/>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504824" y="512064"/>
            <a:ext cx="7772400" cy="914400"/>
          </a:xfrm>
        </p:spPr>
        <p:txBody>
          <a:bodyPr anchor="t"/>
          <a:lstStyle>
            <a:lvl1pPr>
              <a:defRPr sz="400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28/04/2019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6" name="15 Dikdörtgen"/>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7" name="16 Dikdörtgen"/>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Dikdörtgen"/>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Dikdörtgen"/>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Dikdörtgen"/>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Dikdörtgen"/>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28 Dikdörtgen"/>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0" name="29 Dikdörtgen"/>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914400" y="512064"/>
            <a:ext cx="7772400" cy="914400"/>
          </a:xfrm>
        </p:spPr>
        <p:txBody>
          <a:bodyPr/>
          <a:lstStyle>
            <a:lvl1pPr>
              <a:defRPr sz="4000" cap="none" baseline="0"/>
            </a:lvl1pPr>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28/04/2019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28/04/2019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273050"/>
            <a:ext cx="8229600" cy="1162050"/>
          </a:xfrm>
        </p:spPr>
        <p:txBody>
          <a:bodyPr anchor="ctr"/>
          <a:lstStyle>
            <a:lvl1pPr algn="l">
              <a:buNone/>
              <a:defRPr sz="3600" b="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28/04/2019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8" name="7 Dikdörtgen"/>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9" name="8 Düz Bağlayıcı"/>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9 Grup"/>
          <p:cNvGrpSpPr/>
          <p:nvPr/>
        </p:nvGrpSpPr>
        <p:grpSpPr>
          <a:xfrm rot="5400000">
            <a:off x="8514581" y="1219200"/>
            <a:ext cx="132763" cy="128466"/>
            <a:chOff x="6668087" y="1297746"/>
            <a:chExt cx="161840" cy="156602"/>
          </a:xfrm>
        </p:grpSpPr>
        <p:cxnSp>
          <p:nvCxnSpPr>
            <p:cNvPr id="15" name="14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15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16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1 Başlık"/>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tr-TR" smtClean="0"/>
              <a:t>Asıl başlık stili için tıklatın</a:t>
            </a:r>
            <a:endParaRPr kumimoji="0" lang="en-US"/>
          </a:p>
        </p:txBody>
      </p:sp>
      <p:sp>
        <p:nvSpPr>
          <p:cNvPr id="3" name="2 Resim Yer Tutucusu"/>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tr-TR" smtClean="0"/>
              <a:t>Resim eklemek için simgeyi tıklatın</a:t>
            </a:r>
            <a:endParaRPr kumimoji="0" lang="en-US"/>
          </a:p>
        </p:txBody>
      </p:sp>
      <p:sp>
        <p:nvSpPr>
          <p:cNvPr id="4" name="3 Metin Yer Tutucusu"/>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grpSp>
        <p:nvGrpSpPr>
          <p:cNvPr id="14" name="13 Grup"/>
          <p:cNvGrpSpPr/>
          <p:nvPr/>
        </p:nvGrpSpPr>
        <p:grpSpPr>
          <a:xfrm rot="5400000">
            <a:off x="8666981" y="1371600"/>
            <a:ext cx="132763" cy="128466"/>
            <a:chOff x="6668087" y="1297746"/>
            <a:chExt cx="161840" cy="156602"/>
          </a:xfrm>
        </p:grpSpPr>
        <p:cxnSp>
          <p:nvCxnSpPr>
            <p:cNvPr id="11" name="10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11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12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17 Grup"/>
          <p:cNvGrpSpPr/>
          <p:nvPr/>
        </p:nvGrpSpPr>
        <p:grpSpPr>
          <a:xfrm rot="5400000">
            <a:off x="8320088" y="1474763"/>
            <a:ext cx="132763" cy="128466"/>
            <a:chOff x="6668087" y="1297746"/>
            <a:chExt cx="161840" cy="156602"/>
          </a:xfrm>
        </p:grpSpPr>
        <p:cxnSp>
          <p:nvCxnSpPr>
            <p:cNvPr id="19" name="18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19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20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4 Veri Yer Tutucusu"/>
          <p:cNvSpPr>
            <a:spLocks noGrp="1"/>
          </p:cNvSpPr>
          <p:nvPr>
            <p:ph type="dt" sz="half" idx="10"/>
          </p:nvPr>
        </p:nvSpPr>
        <p:spPr>
          <a:xfrm>
            <a:off x="6477000" y="55499"/>
            <a:ext cx="2133600" cy="365125"/>
          </a:xfrm>
        </p:spPr>
        <p:txBody>
          <a:bodyPr/>
          <a:lstStyle/>
          <a:p>
            <a:fld id="{D9F75050-0E15-4C5B-92B0-66D068882F1F}" type="datetimeFigureOut">
              <a:rPr lang="tr-TR" smtClean="0"/>
              <a:pPr/>
              <a:t>28/04/2019</a:t>
            </a:fld>
            <a:endParaRPr lang="tr-TR"/>
          </a:p>
        </p:txBody>
      </p:sp>
      <p:sp>
        <p:nvSpPr>
          <p:cNvPr id="6" name="5 Altbilgi Yer Tutucusu"/>
          <p:cNvSpPr>
            <a:spLocks noGrp="1"/>
          </p:cNvSpPr>
          <p:nvPr>
            <p:ph type="ftr" sz="quarter" idx="11"/>
          </p:nvPr>
        </p:nvSpPr>
        <p:spPr>
          <a:xfrm>
            <a:off x="914400" y="55499"/>
            <a:ext cx="5562600" cy="365125"/>
          </a:xfrm>
        </p:spPr>
        <p:txBody>
          <a:bodyPr/>
          <a:lstStyle/>
          <a:p>
            <a:endParaRPr lang="tr-TR"/>
          </a:p>
        </p:txBody>
      </p:sp>
      <p:sp>
        <p:nvSpPr>
          <p:cNvPr id="7" name="6 Slayt Numarası Yer Tutucusu"/>
          <p:cNvSpPr>
            <a:spLocks noGrp="1"/>
          </p:cNvSpPr>
          <p:nvPr>
            <p:ph type="sldNum" sz="quarter" idx="12"/>
          </p:nvPr>
        </p:nvSpPr>
        <p:spPr>
          <a:xfrm>
            <a:off x="8610600" y="55499"/>
            <a:ext cx="457200" cy="365125"/>
          </a:xfrm>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Dikdörtgen"/>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ikdörtgen"/>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11 Dikdörtgen"/>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14 Dikdörtgen"/>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6" name="15 Dikdörtgen"/>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7" name="16 Dikdörtgen"/>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Başlık Yer Tutucusu"/>
          <p:cNvSpPr>
            <a:spLocks noGrp="1"/>
          </p:cNvSpPr>
          <p:nvPr>
            <p:ph type="title"/>
          </p:nvPr>
        </p:nvSpPr>
        <p:spPr>
          <a:xfrm>
            <a:off x="914400" y="512064"/>
            <a:ext cx="7772400" cy="914400"/>
          </a:xfrm>
          <a:prstGeom prst="rect">
            <a:avLst/>
          </a:prstGeom>
        </p:spPr>
        <p:txBody>
          <a:bodyPr vert="horz" anchor="t">
            <a:no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914400" y="1783560"/>
            <a:ext cx="7772400" cy="457200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D9F75050-0E15-4C5B-92B0-66D068882F1F}" type="datetimeFigureOut">
              <a:rPr lang="tr-TR" smtClean="0"/>
              <a:pPr/>
              <a:t>28/04/2019</a:t>
            </a:fld>
            <a:endParaRPr lang="tr-TR"/>
          </a:p>
        </p:txBody>
      </p:sp>
      <p:sp>
        <p:nvSpPr>
          <p:cNvPr id="3" name="2 Altbilgi Yer Tutucusu"/>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tr-TR"/>
          </a:p>
        </p:txBody>
      </p:sp>
      <p:sp>
        <p:nvSpPr>
          <p:cNvPr id="23" name="22 Slayt Numarası Yer Tutucusu"/>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1DEFA8C-F947-479F-BE07-76B6B3F80BF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40544" y="776288"/>
            <a:ext cx="8174860" cy="5367356"/>
          </a:xfrm>
        </p:spPr>
        <p:txBody>
          <a:bodyPr>
            <a:noAutofit/>
          </a:bodyPr>
          <a:lstStyle/>
          <a:p>
            <a:pPr algn="r"/>
            <a:r>
              <a:rPr lang="tr-TR" sz="8000" dirty="0" smtClean="0"/>
              <a:t>İLKSAN </a:t>
            </a:r>
            <a:br>
              <a:rPr lang="tr-TR" sz="8000" dirty="0" smtClean="0"/>
            </a:br>
            <a:r>
              <a:rPr lang="tr-TR" sz="8000" dirty="0" smtClean="0"/>
              <a:t>İLKOKULU </a:t>
            </a:r>
            <a:br>
              <a:rPr lang="tr-TR" sz="8000" dirty="0" smtClean="0"/>
            </a:br>
            <a:r>
              <a:rPr lang="tr-TR" sz="8000" dirty="0" smtClean="0"/>
              <a:t>İŞ SAĞLIĞI </a:t>
            </a:r>
            <a:br>
              <a:rPr lang="tr-TR" sz="8000" dirty="0" smtClean="0"/>
            </a:br>
            <a:r>
              <a:rPr lang="tr-TR" sz="8000" dirty="0" smtClean="0"/>
              <a:t>VE GÜVENLİĞİ </a:t>
            </a:r>
            <a:r>
              <a:rPr lang="tr-TR" sz="8000" b="1" dirty="0" smtClean="0"/>
              <a:t/>
            </a:r>
            <a:br>
              <a:rPr lang="tr-TR" sz="8000" b="1" dirty="0" smtClean="0"/>
            </a:br>
            <a:r>
              <a:rPr lang="tr-TR" sz="8000" b="1" dirty="0" smtClean="0"/>
              <a:t/>
            </a:r>
            <a:br>
              <a:rPr lang="tr-TR" sz="8000" b="1" dirty="0" smtClean="0"/>
            </a:br>
            <a:r>
              <a:rPr lang="tr-TR" sz="8000" b="1" dirty="0" smtClean="0"/>
              <a:t/>
            </a:r>
            <a:br>
              <a:rPr lang="tr-TR" sz="8000" b="1" dirty="0" smtClean="0"/>
            </a:br>
            <a:r>
              <a:rPr lang="tr-TR" sz="8000" b="1" dirty="0" smtClean="0"/>
              <a:t/>
            </a:r>
            <a:br>
              <a:rPr lang="tr-TR" sz="8000" b="1" dirty="0" smtClean="0"/>
            </a:br>
            <a:r>
              <a:rPr lang="tr-TR" sz="8000" b="1" dirty="0" smtClean="0"/>
              <a:t/>
            </a:r>
            <a:br>
              <a:rPr lang="tr-TR" sz="8000" b="1" dirty="0" smtClean="0"/>
            </a:br>
            <a:r>
              <a:rPr lang="tr-TR" sz="8000" b="1" dirty="0" smtClean="0"/>
              <a:t/>
            </a:r>
            <a:br>
              <a:rPr lang="tr-TR" sz="8000" b="1" dirty="0" smtClean="0"/>
            </a:br>
            <a:r>
              <a:rPr lang="tr-TR" sz="8000" b="1" dirty="0" smtClean="0"/>
              <a:t/>
            </a:r>
            <a:br>
              <a:rPr lang="tr-TR" sz="8000" b="1" dirty="0" smtClean="0"/>
            </a:br>
            <a:r>
              <a:rPr lang="tr-TR" sz="8000" b="1" dirty="0" smtClean="0"/>
              <a:t/>
            </a:r>
            <a:br>
              <a:rPr lang="tr-TR" sz="8000" b="1" dirty="0" smtClean="0"/>
            </a:br>
            <a:r>
              <a:rPr lang="tr-TR" sz="8000" b="1" dirty="0" smtClean="0"/>
              <a:t> </a:t>
            </a:r>
            <a:r>
              <a:rPr lang="tr-TR" sz="8000" dirty="0" smtClean="0"/>
              <a:t/>
            </a:r>
            <a:br>
              <a:rPr lang="tr-TR" sz="8000" dirty="0" smtClean="0"/>
            </a:br>
            <a:r>
              <a:rPr lang="tr-TR" sz="8000" dirty="0" smtClean="0"/>
              <a:t/>
            </a:r>
            <a:br>
              <a:rPr lang="tr-TR" sz="8000" dirty="0" smtClean="0"/>
            </a:br>
            <a:r>
              <a:rPr lang="tr-TR" sz="8000" dirty="0" smtClean="0"/>
              <a:t/>
            </a:r>
            <a:br>
              <a:rPr lang="tr-TR" sz="8000" dirty="0" smtClean="0"/>
            </a:br>
            <a:r>
              <a:rPr lang="tr-TR" sz="8000" b="1" dirty="0" smtClean="0"/>
              <a:t> </a:t>
            </a:r>
            <a:endParaRPr lang="tr-TR" sz="8000" b="1" dirty="0"/>
          </a:p>
        </p:txBody>
      </p:sp>
    </p:spTree>
  </p:cSld>
  <p:clrMapOvr>
    <a:masterClrMapping/>
  </p:clrMapOvr>
  <p:transition>
    <p:sndAc>
      <p:stSnd>
        <p:snd r:embed="rId2" name="click.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571472" y="571481"/>
            <a:ext cx="8143932" cy="6186309"/>
          </a:xfrm>
          <a:prstGeom prst="rect">
            <a:avLst/>
          </a:prstGeom>
        </p:spPr>
        <p:txBody>
          <a:bodyPr wrap="square">
            <a:spAutoFit/>
          </a:bodyPr>
          <a:lstStyle/>
          <a:p>
            <a:endParaRPr lang="tr-TR" sz="3600" dirty="0" smtClean="0"/>
          </a:p>
          <a:p>
            <a:pPr lvl="1" algn="ctr"/>
            <a:r>
              <a:rPr lang="tr-TR" sz="3600" dirty="0" smtClean="0"/>
              <a:t> </a:t>
            </a:r>
            <a:r>
              <a:rPr lang="tr-TR" sz="3600" dirty="0" smtClean="0">
                <a:solidFill>
                  <a:srgbClr val="FF0000"/>
                </a:solidFill>
              </a:rPr>
              <a:t>İŞ KAZALARI NİÇİN OLUR ? </a:t>
            </a:r>
          </a:p>
          <a:p>
            <a:pPr lvl="1"/>
            <a:r>
              <a:rPr lang="tr-TR" sz="3600" dirty="0" smtClean="0"/>
              <a:t>	</a:t>
            </a:r>
            <a:endParaRPr lang="tr-TR" sz="2000" dirty="0" smtClean="0"/>
          </a:p>
          <a:p>
            <a:pPr lvl="1"/>
            <a:r>
              <a:rPr lang="tr-TR" sz="3600" dirty="0" smtClean="0"/>
              <a:t>	İş kazalarının nedenleri araştırılırken makinelerle ilgili güvensiz durum ve çalışanlarla ilgili güvensiz hareketin bir arada olduğu saptanmıştır. </a:t>
            </a:r>
          </a:p>
          <a:p>
            <a:pPr lvl="1"/>
            <a:r>
              <a:rPr lang="tr-TR" sz="3600" dirty="0" smtClean="0"/>
              <a:t>	</a:t>
            </a:r>
            <a:r>
              <a:rPr lang="tr-TR" sz="3600" dirty="0" smtClean="0">
                <a:solidFill>
                  <a:srgbClr val="FFFF00"/>
                </a:solidFill>
              </a:rPr>
              <a:t>Örneğin, bazı öğrenciler koridorda koşarken, elektrik kablosuna takılarak düşüp dizlerini ve elini yaralamıştır. </a:t>
            </a:r>
          </a:p>
          <a:p>
            <a:endParaRPr lang="tr-TR" sz="3600" dirty="0"/>
          </a:p>
        </p:txBody>
      </p:sp>
    </p:spTree>
  </p:cSld>
  <p:clrMapOvr>
    <a:masterClrMapping/>
  </p:clrMapOvr>
  <p:transition>
    <p:sndAc>
      <p:stSnd>
        <p:snd r:embed="rId2" name="click.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6740307"/>
          </a:xfrm>
          <a:prstGeom prst="rect">
            <a:avLst/>
          </a:prstGeom>
        </p:spPr>
        <p:txBody>
          <a:bodyPr wrap="square">
            <a:spAutoFit/>
          </a:bodyPr>
          <a:lstStyle/>
          <a:p>
            <a:endParaRPr lang="tr-TR" sz="3600" dirty="0" smtClean="0"/>
          </a:p>
          <a:p>
            <a:pPr lvl="1"/>
            <a:r>
              <a:rPr lang="tr-TR" sz="3600" dirty="0" smtClean="0"/>
              <a:t> 	</a:t>
            </a:r>
            <a:r>
              <a:rPr lang="tr-TR" sz="3600" dirty="0" smtClean="0">
                <a:solidFill>
                  <a:srgbClr val="FFFF00"/>
                </a:solidFill>
              </a:rPr>
              <a:t>Bu olaydaki güvensiz durum; </a:t>
            </a:r>
            <a:r>
              <a:rPr lang="tr-TR" sz="3600" dirty="0" smtClean="0">
                <a:solidFill>
                  <a:srgbClr val="00B0F0"/>
                </a:solidFill>
              </a:rPr>
              <a:t>güvenlik önlemi almadan kalın bir kablonun insan-</a:t>
            </a:r>
            <a:r>
              <a:rPr lang="tr-TR" sz="3600" dirty="0" err="1" smtClean="0">
                <a:solidFill>
                  <a:srgbClr val="00B0F0"/>
                </a:solidFill>
              </a:rPr>
              <a:t>ların</a:t>
            </a:r>
            <a:r>
              <a:rPr lang="tr-TR" sz="3600" dirty="0" smtClean="0">
                <a:solidFill>
                  <a:srgbClr val="00B0F0"/>
                </a:solidFill>
              </a:rPr>
              <a:t> geçebileceği yerin zemininden geçiril-</a:t>
            </a:r>
            <a:r>
              <a:rPr lang="tr-TR" sz="3600" dirty="0" err="1" smtClean="0">
                <a:solidFill>
                  <a:srgbClr val="00B0F0"/>
                </a:solidFill>
              </a:rPr>
              <a:t>mesi</a:t>
            </a:r>
            <a:r>
              <a:rPr lang="tr-TR" sz="3600" dirty="0" smtClean="0">
                <a:solidFill>
                  <a:srgbClr val="00B0F0"/>
                </a:solidFill>
              </a:rPr>
              <a:t>, </a:t>
            </a:r>
          </a:p>
          <a:p>
            <a:pPr lvl="1"/>
            <a:r>
              <a:rPr lang="tr-TR" sz="3600" dirty="0" smtClean="0">
                <a:solidFill>
                  <a:srgbClr val="FFFF00"/>
                </a:solidFill>
              </a:rPr>
              <a:t>	Güvensiz hareket ise </a:t>
            </a:r>
            <a:r>
              <a:rPr lang="tr-TR" sz="3600" dirty="0" smtClean="0">
                <a:solidFill>
                  <a:srgbClr val="00B0F0"/>
                </a:solidFill>
              </a:rPr>
              <a:t>okulda </a:t>
            </a:r>
            <a:r>
              <a:rPr lang="tr-TR" sz="3600" u="sng" dirty="0" smtClean="0">
                <a:solidFill>
                  <a:srgbClr val="7030A0"/>
                </a:solidFill>
              </a:rPr>
              <a:t>koşarak</a:t>
            </a:r>
            <a:r>
              <a:rPr lang="tr-TR" sz="3600" dirty="0" smtClean="0">
                <a:solidFill>
                  <a:srgbClr val="00B0F0"/>
                </a:solidFill>
              </a:rPr>
              <a:t> bir yerden bir yere gitmektir. </a:t>
            </a:r>
            <a:r>
              <a:rPr lang="tr-TR" sz="3600" dirty="0" smtClean="0"/>
              <a:t>		</a:t>
            </a:r>
          </a:p>
          <a:p>
            <a:pPr lvl="1"/>
            <a:r>
              <a:rPr lang="tr-TR" sz="3600" dirty="0" smtClean="0"/>
              <a:t>	Bu iki olumsuz durum bir araya gelmiştir. Düşme olayı bir iş kazasıdır. Ellerinin ve dizlerinin zarar görmesi yaralanmadır. Bu olayda yaralanma kazanın bir sonucudur. </a:t>
            </a:r>
          </a:p>
          <a:p>
            <a:pPr lvl="1"/>
            <a:endParaRPr lang="tr-TR" sz="3600" dirty="0"/>
          </a:p>
        </p:txBody>
      </p:sp>
    </p:spTree>
  </p:cSld>
  <p:clrMapOvr>
    <a:masterClrMapping/>
  </p:clrMapOvr>
  <p:transition>
    <p:sndAc>
      <p:stSnd>
        <p:snd r:embed="rId3" name="click.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10187404"/>
          </a:xfrm>
          <a:prstGeom prst="rect">
            <a:avLst/>
          </a:prstGeom>
        </p:spPr>
        <p:txBody>
          <a:bodyPr wrap="square">
            <a:spAutoFit/>
          </a:bodyPr>
          <a:lstStyle/>
          <a:p>
            <a:endParaRPr lang="tr-TR" sz="3600" dirty="0" smtClean="0"/>
          </a:p>
          <a:p>
            <a:pPr lvl="1" algn="ctr"/>
            <a:r>
              <a:rPr lang="tr-TR" sz="3600" dirty="0" smtClean="0"/>
              <a:t> 	</a:t>
            </a:r>
            <a:r>
              <a:rPr lang="tr-TR" sz="3600" dirty="0" smtClean="0">
                <a:solidFill>
                  <a:srgbClr val="FFC000"/>
                </a:solidFill>
              </a:rPr>
              <a:t>Bu ilişki şu şekilde gösterilebilir. </a:t>
            </a:r>
          </a:p>
          <a:p>
            <a:pPr lvl="1"/>
            <a:endParaRPr lang="tr-TR" sz="3600" dirty="0" smtClean="0"/>
          </a:p>
          <a:p>
            <a:pPr lvl="1"/>
            <a:r>
              <a:rPr lang="tr-TR" sz="3600" dirty="0" smtClean="0">
                <a:solidFill>
                  <a:srgbClr val="FF0000"/>
                </a:solidFill>
              </a:rPr>
              <a:t>Güvensiz durum </a:t>
            </a:r>
          </a:p>
          <a:p>
            <a:pPr lvl="1"/>
            <a:endParaRPr lang="tr-TR" sz="3200" dirty="0" smtClean="0"/>
          </a:p>
          <a:p>
            <a:pPr lvl="1"/>
            <a:endParaRPr lang="tr-TR" sz="3200" dirty="0" smtClean="0"/>
          </a:p>
          <a:p>
            <a:pPr lvl="1"/>
            <a:endParaRPr lang="tr-TR" sz="3200" dirty="0" smtClean="0"/>
          </a:p>
          <a:p>
            <a:pPr lvl="1"/>
            <a:r>
              <a:rPr lang="tr-TR" sz="3200" dirty="0" smtClean="0">
                <a:solidFill>
                  <a:schemeClr val="accent2">
                    <a:lumMod val="60000"/>
                    <a:lumOff val="40000"/>
                  </a:schemeClr>
                </a:solidFill>
              </a:rPr>
              <a:t>Güvenlik kontrolü eksikliği</a:t>
            </a:r>
            <a:r>
              <a:rPr lang="tr-TR" sz="3200" dirty="0" smtClean="0"/>
              <a:t>         </a:t>
            </a:r>
            <a:r>
              <a:rPr lang="tr-TR" sz="3200" dirty="0" smtClean="0">
                <a:solidFill>
                  <a:schemeClr val="accent6">
                    <a:lumMod val="50000"/>
                  </a:schemeClr>
                </a:solidFill>
              </a:rPr>
              <a:t>Kaza</a:t>
            </a:r>
            <a:r>
              <a:rPr lang="tr-TR" sz="3200" dirty="0" smtClean="0"/>
              <a:t> - </a:t>
            </a:r>
            <a:r>
              <a:rPr lang="tr-TR" sz="3200" dirty="0" smtClean="0">
                <a:solidFill>
                  <a:schemeClr val="accent6">
                    <a:lumMod val="50000"/>
                  </a:schemeClr>
                </a:solidFill>
              </a:rPr>
              <a:t>Yaralanma</a:t>
            </a:r>
            <a:r>
              <a:rPr lang="tr-TR" sz="3200" dirty="0" smtClean="0"/>
              <a:t> </a:t>
            </a:r>
          </a:p>
          <a:p>
            <a:pPr lvl="1"/>
            <a:endParaRPr lang="tr-TR" sz="3200" dirty="0" smtClean="0"/>
          </a:p>
          <a:p>
            <a:pPr lvl="1"/>
            <a:endParaRPr lang="tr-TR" sz="3200" dirty="0" smtClean="0"/>
          </a:p>
          <a:p>
            <a:pPr lvl="1"/>
            <a:endParaRPr lang="tr-TR" sz="3200" dirty="0" smtClean="0"/>
          </a:p>
          <a:p>
            <a:pPr lvl="1"/>
            <a:r>
              <a:rPr lang="tr-TR" sz="3600" dirty="0" smtClean="0">
                <a:solidFill>
                  <a:srgbClr val="800000"/>
                </a:solidFill>
              </a:rPr>
              <a:t>Güvensiz hareket</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cxnSp>
        <p:nvCxnSpPr>
          <p:cNvPr id="5" name="4 Düz Ok Bağlayıcısı"/>
          <p:cNvCxnSpPr/>
          <p:nvPr/>
        </p:nvCxnSpPr>
        <p:spPr>
          <a:xfrm rot="5400000">
            <a:off x="857224" y="3143248"/>
            <a:ext cx="128588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6 Düz Ok Bağlayıcısı"/>
          <p:cNvCxnSpPr/>
          <p:nvPr/>
        </p:nvCxnSpPr>
        <p:spPr>
          <a:xfrm>
            <a:off x="3929058" y="2285992"/>
            <a:ext cx="2714644" cy="14287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8 Düz Ok Bağlayıcısı"/>
          <p:cNvCxnSpPr/>
          <p:nvPr/>
        </p:nvCxnSpPr>
        <p:spPr>
          <a:xfrm rot="5400000" flipH="1" flipV="1">
            <a:off x="785786" y="5143512"/>
            <a:ext cx="142876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10 Düz Ok Bağlayıcısı"/>
          <p:cNvCxnSpPr/>
          <p:nvPr/>
        </p:nvCxnSpPr>
        <p:spPr>
          <a:xfrm flipV="1">
            <a:off x="4071934" y="4500570"/>
            <a:ext cx="2643206" cy="164307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12 Düz Ok Bağlayıcısı"/>
          <p:cNvCxnSpPr/>
          <p:nvPr/>
        </p:nvCxnSpPr>
        <p:spPr>
          <a:xfrm>
            <a:off x="5357818" y="4143380"/>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ndAc>
      <p:stSnd>
        <p:snd r:embed="rId2" name="click.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214282" y="214290"/>
            <a:ext cx="8715436" cy="7663636"/>
          </a:xfrm>
          <a:prstGeom prst="rect">
            <a:avLst/>
          </a:prstGeom>
        </p:spPr>
        <p:txBody>
          <a:bodyPr wrap="square">
            <a:spAutoFit/>
          </a:bodyPr>
          <a:lstStyle/>
          <a:p>
            <a:pPr marL="342900" indent="-342900"/>
            <a:endParaRPr lang="tr-TR" sz="3200" dirty="0" smtClean="0">
              <a:solidFill>
                <a:srgbClr val="FF0000"/>
              </a:solidFill>
              <a:latin typeface="Arial" pitchFamily="34" charset="0"/>
              <a:cs typeface="Arial" pitchFamily="34" charset="0"/>
            </a:endParaRPr>
          </a:p>
          <a:p>
            <a:pPr marL="342900" indent="-342900"/>
            <a:r>
              <a:rPr lang="tr-TR" sz="3200" dirty="0" smtClean="0">
                <a:solidFill>
                  <a:srgbClr val="FF0000"/>
                </a:solidFill>
                <a:latin typeface="Arial" pitchFamily="34" charset="0"/>
                <a:cs typeface="Arial" pitchFamily="34" charset="0"/>
              </a:rPr>
              <a:t>1-YARALANMA VE KAZA ARASINDAKİ İLİŞKİ </a:t>
            </a:r>
            <a:r>
              <a:rPr lang="tr-TR" sz="3200" dirty="0" smtClean="0">
                <a:solidFill>
                  <a:srgbClr val="FF0000"/>
                </a:solidFill>
              </a:rPr>
              <a:t>	</a:t>
            </a:r>
          </a:p>
          <a:p>
            <a:pPr marL="342900" indent="-342900"/>
            <a:r>
              <a:rPr lang="tr-TR" sz="3200" dirty="0" smtClean="0">
                <a:solidFill>
                  <a:srgbClr val="FF0000"/>
                </a:solidFill>
              </a:rPr>
              <a:t>		</a:t>
            </a:r>
            <a:r>
              <a:rPr lang="tr-TR" sz="3200" dirty="0" smtClean="0"/>
              <a:t>Yukarıda açıklanan </a:t>
            </a:r>
            <a:r>
              <a:rPr lang="tr-TR" sz="3200" dirty="0" smtClean="0">
                <a:solidFill>
                  <a:srgbClr val="FFFF00"/>
                </a:solidFill>
              </a:rPr>
              <a:t>(örnek) </a:t>
            </a:r>
            <a:r>
              <a:rPr lang="tr-TR" sz="3200" dirty="0" smtClean="0"/>
              <a:t>olay sonucunda yaralanma ya </a:t>
            </a:r>
            <a:r>
              <a:rPr lang="tr-TR" sz="3200" dirty="0" smtClean="0">
                <a:solidFill>
                  <a:srgbClr val="FFFF00"/>
                </a:solidFill>
              </a:rPr>
              <a:t>(a)</a:t>
            </a:r>
            <a:r>
              <a:rPr lang="tr-TR" sz="3200" dirty="0" smtClean="0"/>
              <a:t> koşma, takılma </a:t>
            </a:r>
            <a:r>
              <a:rPr lang="tr-TR" sz="3200" dirty="0" smtClean="0">
                <a:solidFill>
                  <a:srgbClr val="FFFF00"/>
                </a:solidFill>
              </a:rPr>
              <a:t>(çelmeleme) </a:t>
            </a:r>
            <a:r>
              <a:rPr lang="tr-TR" sz="3200" dirty="0" smtClean="0"/>
              <a:t>ve düşme nedeniyle ya da </a:t>
            </a:r>
            <a:r>
              <a:rPr lang="tr-TR" sz="3200" dirty="0" smtClean="0">
                <a:solidFill>
                  <a:srgbClr val="FFFF00"/>
                </a:solidFill>
              </a:rPr>
              <a:t>(b)</a:t>
            </a:r>
            <a:r>
              <a:rPr lang="tr-TR" sz="3200" dirty="0" smtClean="0"/>
              <a:t> koşma, takılma ve düşmeye rağmen yaralanmama olabilirdi. 	Sonucuna bakılmaksızın bütün kazaların </a:t>
            </a:r>
            <a:r>
              <a:rPr lang="tr-TR" sz="3200" dirty="0" smtClean="0">
                <a:solidFill>
                  <a:srgbClr val="FFFF00"/>
                </a:solidFill>
              </a:rPr>
              <a:t>(ev kazaları, trafik kazaları dahil)</a:t>
            </a:r>
            <a:r>
              <a:rPr lang="tr-TR" sz="3200" dirty="0" smtClean="0"/>
              <a:t> meydana gelişinin araştırılması ve kontrol edilmesi için eylem </a:t>
            </a:r>
            <a:r>
              <a:rPr lang="tr-TR" sz="3200" dirty="0" smtClean="0">
                <a:solidFill>
                  <a:srgbClr val="FFFF00"/>
                </a:solidFill>
              </a:rPr>
              <a:t>(aksiyon) </a:t>
            </a:r>
            <a:r>
              <a:rPr lang="tr-TR" sz="3200" dirty="0" smtClean="0"/>
              <a:t>planları yapılması iş güvenliğinin </a:t>
            </a:r>
            <a:r>
              <a:rPr lang="tr-TR" sz="3200" u="sng" dirty="0" smtClean="0">
                <a:solidFill>
                  <a:schemeClr val="accent2">
                    <a:lumMod val="75000"/>
                  </a:schemeClr>
                </a:solidFill>
              </a:rPr>
              <a:t>temel gerekliliklerinden</a:t>
            </a:r>
            <a:r>
              <a:rPr lang="tr-TR" sz="3200" dirty="0" smtClean="0"/>
              <a:t> biridir. </a:t>
            </a:r>
            <a:endParaRPr lang="tr-TR" dirty="0" smtClean="0"/>
          </a:p>
          <a:p>
            <a:pPr marL="342900" indent="-342900">
              <a:buAutoNum type="arabicPeriod"/>
            </a:pPr>
            <a:endParaRPr lang="tr-TR" dirty="0" smtClean="0"/>
          </a:p>
          <a:p>
            <a:pPr marL="342900" indent="-342900">
              <a:buAutoNum type="arabicPeriod"/>
            </a:pPr>
            <a:endParaRPr lang="tr-TR" dirty="0" smtClean="0"/>
          </a:p>
          <a:p>
            <a:pPr marL="342900" indent="-342900"/>
            <a:endParaRPr lang="tr-TR" dirty="0" smtClean="0"/>
          </a:p>
          <a:p>
            <a:pPr marL="342900" indent="-342900">
              <a:buAutoNum type="arabicPeriod"/>
            </a:pPr>
            <a:endParaRPr lang="tr-TR" dirty="0" smtClean="0"/>
          </a:p>
          <a:p>
            <a:pPr marL="342900" indent="-342900">
              <a:buAutoNum type="arabicPeriod"/>
            </a:pPr>
            <a:endParaRPr lang="tr-TR" dirty="0" smtClean="0"/>
          </a:p>
          <a:p>
            <a:pPr marL="342900" indent="-342900">
              <a:buAutoNum type="arabicPeriod"/>
            </a:pPr>
            <a:endParaRPr lang="tr-TR" dirty="0"/>
          </a:p>
        </p:txBody>
      </p:sp>
    </p:spTree>
  </p:cSld>
  <p:clrMapOvr>
    <a:masterClrMapping/>
  </p:clrMapOvr>
  <p:transition>
    <p:sndAc>
      <p:stSnd>
        <p:snd r:embed="rId3" name="click.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214282" y="214291"/>
            <a:ext cx="8715436" cy="7048083"/>
          </a:xfrm>
          <a:prstGeom prst="rect">
            <a:avLst/>
          </a:prstGeom>
        </p:spPr>
        <p:txBody>
          <a:bodyPr wrap="square">
            <a:spAutoFit/>
          </a:bodyPr>
          <a:lstStyle/>
          <a:p>
            <a:pPr marL="342900" indent="-342900" algn="ctr"/>
            <a:r>
              <a:rPr lang="tr-TR" sz="3200" dirty="0" smtClean="0">
                <a:solidFill>
                  <a:srgbClr val="FF0000"/>
                </a:solidFill>
                <a:latin typeface="Arial" pitchFamily="34" charset="0"/>
                <a:cs typeface="Arial" pitchFamily="34" charset="0"/>
              </a:rPr>
              <a:t>2-KAZALARIN DOLAYSIZ</a:t>
            </a:r>
          </a:p>
          <a:p>
            <a:pPr marL="342900" indent="-342900" algn="ctr"/>
            <a:r>
              <a:rPr lang="tr-TR" sz="3200" dirty="0" smtClean="0">
                <a:solidFill>
                  <a:srgbClr val="FF0000"/>
                </a:solidFill>
                <a:latin typeface="Arial" pitchFamily="34" charset="0"/>
                <a:cs typeface="Arial" pitchFamily="34" charset="0"/>
              </a:rPr>
              <a:t> (DİREKT)  NEDENLERİ </a:t>
            </a:r>
          </a:p>
          <a:p>
            <a:pPr marL="342900" indent="-342900"/>
            <a:r>
              <a:rPr lang="tr-TR" sz="3200" dirty="0" smtClean="0"/>
              <a:t>		Kazalar; güvensiz davranış, güvensiz hareket veya ikisinin birlikte olması ve de bunların dene-</a:t>
            </a:r>
            <a:r>
              <a:rPr lang="tr-TR" sz="3200" dirty="0" err="1" smtClean="0"/>
              <a:t>tilmemesi</a:t>
            </a:r>
            <a:r>
              <a:rPr lang="tr-TR" sz="3200" dirty="0" smtClean="0"/>
              <a:t> nedeniyle meydana gelir. Güvensiz durum nedir(?), güvensiz hareket ne demektir(?) soruları akla gelebilir. </a:t>
            </a:r>
          </a:p>
          <a:p>
            <a:pPr marL="342900" indent="-342900"/>
            <a:r>
              <a:rPr lang="tr-TR" sz="3200" dirty="0" smtClean="0"/>
              <a:t>		</a:t>
            </a:r>
            <a:r>
              <a:rPr lang="tr-TR" sz="3200" dirty="0" smtClean="0">
                <a:solidFill>
                  <a:srgbClr val="FFC000"/>
                </a:solidFill>
              </a:rPr>
              <a:t>(a) Güvensiz durum; </a:t>
            </a:r>
            <a:endParaRPr lang="tr-TR" sz="3200" dirty="0" smtClean="0"/>
          </a:p>
          <a:p>
            <a:pPr marL="342900" indent="-342900">
              <a:buFont typeface="Wingdings" pitchFamily="2" charset="2"/>
              <a:buChar char="§"/>
            </a:pPr>
            <a:r>
              <a:rPr lang="tr-TR" sz="3200" dirty="0" smtClean="0"/>
              <a:t>İşyerindeki düzensizlik, </a:t>
            </a:r>
          </a:p>
          <a:p>
            <a:pPr marL="342900" indent="-342900">
              <a:buFont typeface="Wingdings" pitchFamily="2" charset="2"/>
              <a:buChar char="§"/>
            </a:pPr>
            <a:r>
              <a:rPr lang="tr-TR" sz="3200" dirty="0" smtClean="0"/>
              <a:t>Elektrik kablosu gibi malzemelerin ulu orta yer-</a:t>
            </a:r>
            <a:r>
              <a:rPr lang="tr-TR" sz="3200" dirty="0" err="1" smtClean="0"/>
              <a:t>lerde</a:t>
            </a:r>
            <a:r>
              <a:rPr lang="tr-TR" sz="3200" dirty="0" smtClean="0"/>
              <a:t> bulunması ,</a:t>
            </a:r>
          </a:p>
          <a:p>
            <a:pPr marL="342900" indent="-342900">
              <a:buFont typeface="Wingdings" pitchFamily="2" charset="2"/>
              <a:buChar char="§"/>
            </a:pPr>
            <a:r>
              <a:rPr lang="tr-TR" sz="3200" dirty="0" smtClean="0"/>
              <a:t>Tüm makine koruyucularının yerli yerinde olma-dan makineleri çalıştırmak, </a:t>
            </a:r>
          </a:p>
          <a:p>
            <a:pPr marL="342900" indent="-342900">
              <a:buAutoNum type="arabicPeriod"/>
            </a:pPr>
            <a:endParaRPr lang="tr-TR" dirty="0" smtClean="0"/>
          </a:p>
          <a:p>
            <a:pPr marL="342900" indent="-342900">
              <a:buAutoNum type="arabicPeriod"/>
            </a:pPr>
            <a:endParaRPr lang="tr-TR" dirty="0"/>
          </a:p>
        </p:txBody>
      </p:sp>
    </p:spTree>
  </p:cSld>
  <p:clrMapOvr>
    <a:masterClrMapping/>
  </p:clrMapOvr>
  <p:transition>
    <p:sndAc>
      <p:stSnd>
        <p:snd r:embed="rId2" name="click.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214282" y="214290"/>
            <a:ext cx="8715436" cy="7602081"/>
          </a:xfrm>
          <a:prstGeom prst="rect">
            <a:avLst/>
          </a:prstGeom>
        </p:spPr>
        <p:txBody>
          <a:bodyPr wrap="square">
            <a:spAutoFit/>
          </a:bodyPr>
          <a:lstStyle/>
          <a:p>
            <a:pPr marL="342900" indent="-342900"/>
            <a:endParaRPr lang="tr-TR" sz="3200" dirty="0" smtClean="0">
              <a:solidFill>
                <a:srgbClr val="FF0000"/>
              </a:solidFill>
              <a:latin typeface="Arial" pitchFamily="34" charset="0"/>
              <a:cs typeface="Arial" pitchFamily="34" charset="0"/>
            </a:endParaRPr>
          </a:p>
          <a:p>
            <a:pPr marL="342900" indent="-342900">
              <a:buFont typeface="Wingdings" pitchFamily="2" charset="2"/>
              <a:buChar char="§"/>
            </a:pPr>
            <a:r>
              <a:rPr lang="tr-TR" sz="3200" dirty="0" smtClean="0"/>
              <a:t>Temizlik malzemelerini kullanırken karıştırıp kullanmak ,</a:t>
            </a:r>
          </a:p>
          <a:p>
            <a:pPr marL="342900" indent="-342900">
              <a:buFont typeface="Wingdings" pitchFamily="2" charset="2"/>
              <a:buChar char="§"/>
            </a:pPr>
            <a:r>
              <a:rPr lang="tr-TR" sz="3200" dirty="0" smtClean="0"/>
              <a:t>Kimyasal malzemeleri , uzun süre aynı ortamda kalarak solumak ,</a:t>
            </a:r>
          </a:p>
          <a:p>
            <a:pPr marL="342900" indent="-342900">
              <a:buFont typeface="Wingdings" pitchFamily="2" charset="2"/>
              <a:buChar char="§"/>
            </a:pPr>
            <a:r>
              <a:rPr lang="tr-TR" sz="3200" dirty="0" smtClean="0"/>
              <a:t>Cam bardak yıkarken eldiven kullanmamak </a:t>
            </a:r>
          </a:p>
          <a:p>
            <a:pPr marL="342900" indent="-342900"/>
            <a:r>
              <a:rPr lang="tr-TR" sz="3200" dirty="0" smtClean="0"/>
              <a:t>		</a:t>
            </a:r>
            <a:r>
              <a:rPr lang="tr-TR" sz="3200" dirty="0" smtClean="0">
                <a:solidFill>
                  <a:srgbClr val="FF0000"/>
                </a:solidFill>
              </a:rPr>
              <a:t>Olası tehlikelerin hepsini kapsar. </a:t>
            </a:r>
          </a:p>
          <a:p>
            <a:pPr marL="342900" indent="-342900"/>
            <a:r>
              <a:rPr lang="tr-TR" sz="3200" dirty="0" smtClean="0"/>
              <a:t>		Çalışanlar güvensiz durum yaratmamaya dikkat etmelidirler. Gördükleri  her türlü güvensiz durumu düzeltmeye çalışmalıdırlar ya da o bölgenin sorumlularına, iş sağlığı - iş güvenliği görevlilerine durumu en kısa süre içinde bildir-</a:t>
            </a:r>
            <a:r>
              <a:rPr lang="tr-TR" sz="3200" dirty="0" err="1" smtClean="0"/>
              <a:t>melidirler</a:t>
            </a:r>
            <a:r>
              <a:rPr lang="tr-TR" sz="3200" dirty="0" smtClean="0"/>
              <a:t>. </a:t>
            </a:r>
            <a:endParaRPr lang="tr-TR" dirty="0" smtClean="0"/>
          </a:p>
          <a:p>
            <a:pPr marL="342900" indent="-342900">
              <a:buAutoNum type="arabicPeriod"/>
            </a:pPr>
            <a:endParaRPr lang="tr-TR" dirty="0" smtClean="0"/>
          </a:p>
          <a:p>
            <a:pPr marL="342900" indent="-342900">
              <a:buAutoNum type="arabicPeriod"/>
            </a:pPr>
            <a:endParaRPr lang="tr-TR" dirty="0" smtClean="0"/>
          </a:p>
          <a:p>
            <a:pPr marL="342900" indent="-342900">
              <a:buAutoNum type="arabicPeriod"/>
            </a:pPr>
            <a:endParaRPr lang="tr-TR" dirty="0" smtClean="0"/>
          </a:p>
          <a:p>
            <a:pPr marL="342900" indent="-342900">
              <a:buAutoNum type="arabicPeriod"/>
            </a:pPr>
            <a:endParaRPr lang="tr-TR" dirty="0"/>
          </a:p>
        </p:txBody>
      </p:sp>
    </p:spTree>
  </p:cSld>
  <p:clrMapOvr>
    <a:masterClrMapping/>
  </p:clrMapOvr>
  <p:transition>
    <p:sndAc>
      <p:stSnd>
        <p:snd r:embed="rId3" name="click.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214282" y="214290"/>
            <a:ext cx="8715436" cy="6617196"/>
          </a:xfrm>
          <a:prstGeom prst="rect">
            <a:avLst/>
          </a:prstGeom>
        </p:spPr>
        <p:txBody>
          <a:bodyPr wrap="square">
            <a:spAutoFit/>
          </a:bodyPr>
          <a:lstStyle/>
          <a:p>
            <a:pPr marL="342900" indent="-342900"/>
            <a:endParaRPr lang="tr-TR" sz="3200" dirty="0" smtClean="0">
              <a:solidFill>
                <a:srgbClr val="FF0000"/>
              </a:solidFill>
              <a:latin typeface="Arial" pitchFamily="34" charset="0"/>
              <a:cs typeface="Arial" pitchFamily="34" charset="0"/>
            </a:endParaRPr>
          </a:p>
          <a:p>
            <a:pPr marL="342900" indent="-342900" algn="ctr"/>
            <a:r>
              <a:rPr lang="tr-TR" sz="8000" dirty="0" smtClean="0">
                <a:solidFill>
                  <a:schemeClr val="accent2">
                    <a:lumMod val="60000"/>
                    <a:lumOff val="40000"/>
                  </a:schemeClr>
                </a:solidFill>
              </a:rPr>
              <a:t>GÜVENLİK </a:t>
            </a:r>
            <a:r>
              <a:rPr lang="tr-TR" sz="8000" dirty="0" smtClean="0">
                <a:solidFill>
                  <a:schemeClr val="accent3">
                    <a:lumMod val="75000"/>
                  </a:schemeClr>
                </a:solidFill>
              </a:rPr>
              <a:t>KURALLARINA </a:t>
            </a:r>
            <a:r>
              <a:rPr lang="tr-TR" sz="8000" dirty="0" smtClean="0">
                <a:solidFill>
                  <a:schemeClr val="accent4">
                    <a:lumMod val="60000"/>
                    <a:lumOff val="40000"/>
                  </a:schemeClr>
                </a:solidFill>
              </a:rPr>
              <a:t>HER YERDE, HER </a:t>
            </a:r>
            <a:r>
              <a:rPr lang="tr-TR" sz="8000" dirty="0" smtClean="0">
                <a:solidFill>
                  <a:srgbClr val="FF0000"/>
                </a:solidFill>
              </a:rPr>
              <a:t>ZAMAN UYALIM! </a:t>
            </a:r>
          </a:p>
          <a:p>
            <a:pPr marL="342900" indent="-342900"/>
            <a:endParaRPr lang="tr-TR" dirty="0" smtClean="0"/>
          </a:p>
          <a:p>
            <a:pPr marL="342900" indent="-342900">
              <a:buAutoNum type="arabicPeriod"/>
            </a:pPr>
            <a:endParaRPr lang="tr-TR" dirty="0" smtClean="0"/>
          </a:p>
          <a:p>
            <a:pPr marL="342900" indent="-342900">
              <a:buAutoNum type="arabicPeriod"/>
            </a:pPr>
            <a:endParaRPr lang="tr-TR" dirty="0" smtClean="0"/>
          </a:p>
          <a:p>
            <a:pPr marL="342900" indent="-342900">
              <a:buAutoNum type="arabicPeriod"/>
            </a:pPr>
            <a:endParaRPr lang="tr-TR" dirty="0"/>
          </a:p>
        </p:txBody>
      </p:sp>
    </p:spTree>
  </p:cSld>
  <p:clrMapOvr>
    <a:masterClrMapping/>
  </p:clrMapOvr>
  <p:transition>
    <p:sndAc>
      <p:stSnd>
        <p:snd r:embed="rId2" name="click.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214282" y="214290"/>
            <a:ext cx="8715436" cy="8463855"/>
          </a:xfrm>
          <a:prstGeom prst="rect">
            <a:avLst/>
          </a:prstGeom>
        </p:spPr>
        <p:txBody>
          <a:bodyPr wrap="square">
            <a:spAutoFit/>
          </a:bodyPr>
          <a:lstStyle/>
          <a:p>
            <a:pPr marL="342900" indent="-342900"/>
            <a:endParaRPr lang="tr-TR" sz="3200" dirty="0" smtClean="0">
              <a:solidFill>
                <a:srgbClr val="FF0000"/>
              </a:solidFill>
              <a:latin typeface="Arial" pitchFamily="34" charset="0"/>
              <a:cs typeface="Arial" pitchFamily="34" charset="0"/>
            </a:endParaRPr>
          </a:p>
          <a:p>
            <a:pPr marL="342900" indent="-342900" algn="ctr"/>
            <a:r>
              <a:rPr lang="tr-TR" sz="3200" dirty="0" smtClean="0">
                <a:solidFill>
                  <a:srgbClr val="FF0000"/>
                </a:solidFill>
                <a:latin typeface="Arial" pitchFamily="34" charset="0"/>
                <a:cs typeface="Arial" pitchFamily="34" charset="0"/>
              </a:rPr>
              <a:t>3</a:t>
            </a:r>
            <a:r>
              <a:rPr lang="tr-TR" sz="3200" dirty="0" smtClean="0">
                <a:solidFill>
                  <a:srgbClr val="FF0000"/>
                </a:solidFill>
              </a:rPr>
              <a:t>-KAZALARIN DOLAYLI NEDENLERİ </a:t>
            </a:r>
          </a:p>
          <a:p>
            <a:pPr marL="342900" indent="-342900"/>
            <a:r>
              <a:rPr lang="tr-TR" sz="3200" dirty="0" smtClean="0"/>
              <a:t>		İş sırasında ihmal veya güvenlik kurallarına uymama veya bilgisizlikten kaynaklanan yaralanmaların çoğunun nedeni güvensiz hareketlerdir. 1 .000. 000 kazayı kapsayan bir araştırmanın sonucu göstermiştir ki; 1 önemli kazanın </a:t>
            </a:r>
            <a:r>
              <a:rPr lang="tr-TR" sz="3200" dirty="0" smtClean="0">
                <a:solidFill>
                  <a:srgbClr val="FFFF00"/>
                </a:solidFill>
              </a:rPr>
              <a:t>(ölüm ya da ağır yaralanma) </a:t>
            </a:r>
            <a:r>
              <a:rPr lang="tr-TR" sz="3200" dirty="0" smtClean="0"/>
              <a:t>temelinde yaklaşık 3 küçük – hafif kaza </a:t>
            </a:r>
            <a:r>
              <a:rPr lang="tr-TR" sz="3200" dirty="0" smtClean="0">
                <a:solidFill>
                  <a:srgbClr val="FFFF00"/>
                </a:solidFill>
              </a:rPr>
              <a:t>( 3 güne kadar işe gidememe), </a:t>
            </a:r>
            <a:r>
              <a:rPr lang="tr-TR" sz="3200" dirty="0" smtClean="0"/>
              <a:t>50 kadar ilk yardımı gerektiren kaza, 80 kadar sadece </a:t>
            </a:r>
            <a:r>
              <a:rPr lang="tr-TR" sz="3200" dirty="0" err="1" smtClean="0"/>
              <a:t>hasarlanma</a:t>
            </a:r>
            <a:r>
              <a:rPr lang="tr-TR" sz="3200" dirty="0" smtClean="0"/>
              <a:t> ile sonuçlanan kaza, 400 kadar da “ramak kalma”, “</a:t>
            </a:r>
            <a:r>
              <a:rPr lang="tr-TR" sz="3200" dirty="0" err="1" smtClean="0"/>
              <a:t>kılpayı</a:t>
            </a:r>
            <a:r>
              <a:rPr lang="tr-TR" sz="3200" dirty="0" smtClean="0"/>
              <a:t> olayı” vardır. </a:t>
            </a:r>
          </a:p>
          <a:p>
            <a:pPr marL="342900" indent="-342900"/>
            <a:endParaRPr lang="tr-TR" sz="3200" dirty="0" smtClean="0"/>
          </a:p>
          <a:p>
            <a:pPr marL="342900" indent="-342900">
              <a:buAutoNum type="arabicPeriod"/>
            </a:pPr>
            <a:endParaRPr lang="tr-TR" sz="3200" dirty="0" smtClean="0"/>
          </a:p>
          <a:p>
            <a:pPr marL="342900" indent="-342900">
              <a:buAutoNum type="arabicPeriod"/>
            </a:pPr>
            <a:endParaRPr lang="tr-TR" sz="3200" dirty="0" smtClean="0"/>
          </a:p>
          <a:p>
            <a:pPr marL="342900" indent="-342900">
              <a:buAutoNum type="arabicPeriod"/>
            </a:pPr>
            <a:endParaRPr lang="tr-TR" sz="3200" dirty="0"/>
          </a:p>
        </p:txBody>
      </p:sp>
    </p:spTree>
  </p:cSld>
  <p:clrMapOvr>
    <a:masterClrMapping/>
  </p:clrMapOvr>
  <p:transition>
    <p:sndAc>
      <p:stSnd>
        <p:snd r:embed="rId2" name="click.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214282" y="214291"/>
            <a:ext cx="8715436" cy="6494085"/>
          </a:xfrm>
          <a:prstGeom prst="rect">
            <a:avLst/>
          </a:prstGeom>
        </p:spPr>
        <p:txBody>
          <a:bodyPr wrap="square">
            <a:spAutoFit/>
          </a:bodyPr>
          <a:lstStyle/>
          <a:p>
            <a:pPr marL="342900" indent="-342900"/>
            <a:endParaRPr lang="tr-TR" sz="3200" dirty="0" smtClean="0">
              <a:solidFill>
                <a:srgbClr val="FF0000"/>
              </a:solidFill>
              <a:latin typeface="Arial" pitchFamily="34" charset="0"/>
              <a:cs typeface="Arial" pitchFamily="34" charset="0"/>
            </a:endParaRPr>
          </a:p>
          <a:p>
            <a:pPr marL="342900" indent="-342900"/>
            <a:r>
              <a:rPr lang="tr-TR" sz="3200" dirty="0" smtClean="0"/>
              <a:t>		</a:t>
            </a:r>
            <a:r>
              <a:rPr lang="tr-TR" sz="3200" dirty="0" smtClean="0">
                <a:solidFill>
                  <a:srgbClr val="C00000"/>
                </a:solidFill>
              </a:rPr>
              <a:t>Bu araştırmalardan çıkan sonuç sudur: </a:t>
            </a:r>
          </a:p>
          <a:p>
            <a:pPr marL="342900" indent="-342900"/>
            <a:endParaRPr lang="tr-TR" sz="3200" dirty="0" smtClean="0"/>
          </a:p>
          <a:p>
            <a:pPr marL="342900" indent="-342900"/>
            <a:r>
              <a:rPr lang="tr-TR" sz="3200" dirty="0" smtClean="0"/>
              <a:t>		Tüm kazaların azaltılması , yaralanmayla sonuçlanmayan kazaların incelenmesi ve ortadan kaldırılmasıyla olasıdır. </a:t>
            </a:r>
          </a:p>
          <a:p>
            <a:pPr marL="342900" indent="-342900"/>
            <a:r>
              <a:rPr lang="tr-TR" sz="3200" dirty="0" smtClean="0"/>
              <a:t>		Bütün kazalar – </a:t>
            </a:r>
            <a:r>
              <a:rPr lang="tr-TR" sz="3200" dirty="0" err="1" smtClean="0">
                <a:solidFill>
                  <a:srgbClr val="FFFF00"/>
                </a:solidFill>
              </a:rPr>
              <a:t>kılpayı</a:t>
            </a:r>
            <a:r>
              <a:rPr lang="tr-TR" sz="3200" dirty="0" smtClean="0">
                <a:solidFill>
                  <a:srgbClr val="FFFF00"/>
                </a:solidFill>
              </a:rPr>
              <a:t> kurtulduğumuz kazalar  </a:t>
            </a:r>
            <a:r>
              <a:rPr lang="tr-TR" sz="3200" dirty="0" smtClean="0">
                <a:solidFill>
                  <a:srgbClr val="FF0000"/>
                </a:solidFill>
              </a:rPr>
              <a:t>dahil</a:t>
            </a:r>
            <a:r>
              <a:rPr lang="tr-TR" sz="3200" dirty="0" smtClean="0">
                <a:solidFill>
                  <a:srgbClr val="FFFF00"/>
                </a:solidFill>
              </a:rPr>
              <a:t>- </a:t>
            </a:r>
            <a:r>
              <a:rPr lang="tr-TR" sz="3200" dirty="0" smtClean="0"/>
              <a:t>amirlere ya da işçi sağlığı ve iş güvenliği görevlilerine raporlanarak önlem alınırsa tüm kazalar önlenebilir.</a:t>
            </a:r>
          </a:p>
          <a:p>
            <a:pPr marL="342900" indent="-342900"/>
            <a:endParaRPr lang="tr-TR" sz="3200" dirty="0" smtClean="0"/>
          </a:p>
          <a:p>
            <a:pPr marL="342900" indent="-342900"/>
            <a:endParaRPr lang="tr-TR" sz="3200" dirty="0" smtClean="0"/>
          </a:p>
          <a:p>
            <a:pPr marL="342900" indent="-342900">
              <a:buAutoNum type="arabicPeriod"/>
            </a:pPr>
            <a:endParaRPr lang="tr-TR" sz="3200" dirty="0"/>
          </a:p>
        </p:txBody>
      </p:sp>
    </p:spTree>
  </p:cSld>
  <p:clrMapOvr>
    <a:masterClrMapping/>
  </p:clrMapOvr>
  <p:transition>
    <p:sndAc>
      <p:stSnd>
        <p:snd r:embed="rId2" name="click.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214282" y="214291"/>
            <a:ext cx="8715436" cy="6494085"/>
          </a:xfrm>
          <a:prstGeom prst="rect">
            <a:avLst/>
          </a:prstGeom>
        </p:spPr>
        <p:txBody>
          <a:bodyPr wrap="square">
            <a:spAutoFit/>
          </a:bodyPr>
          <a:lstStyle/>
          <a:p>
            <a:pPr marL="342900" indent="-342900"/>
            <a:endParaRPr lang="tr-TR" sz="3200" dirty="0" smtClean="0">
              <a:solidFill>
                <a:srgbClr val="FF0000"/>
              </a:solidFill>
              <a:latin typeface="Arial" pitchFamily="34" charset="0"/>
              <a:cs typeface="Arial" pitchFamily="34" charset="0"/>
            </a:endParaRPr>
          </a:p>
          <a:p>
            <a:pPr marL="342900" indent="-342900" algn="ctr"/>
            <a:r>
              <a:rPr lang="tr-TR" sz="3200" dirty="0" smtClean="0"/>
              <a:t>		</a:t>
            </a:r>
            <a:r>
              <a:rPr lang="tr-TR" sz="3200" dirty="0" smtClean="0">
                <a:solidFill>
                  <a:srgbClr val="FF0000"/>
                </a:solidFill>
              </a:rPr>
              <a:t>İŞ GÜVENLİĞİ KURALLARI </a:t>
            </a:r>
          </a:p>
          <a:p>
            <a:pPr marL="342900" indent="-342900"/>
            <a:r>
              <a:rPr lang="tr-TR" sz="3200" dirty="0" smtClean="0"/>
              <a:t>		İş güvenliği kurallarına uyulması demek </a:t>
            </a:r>
            <a:r>
              <a:rPr lang="tr-TR" sz="3200" u="sng" dirty="0" smtClean="0">
                <a:solidFill>
                  <a:srgbClr val="7030A0"/>
                </a:solidFill>
              </a:rPr>
              <a:t>kendinizin korunması </a:t>
            </a:r>
            <a:r>
              <a:rPr lang="tr-TR" sz="3200" dirty="0" smtClean="0"/>
              <a:t>demektir. Ülkemizde İş Kanunu, iş sağlığı ve iş güvenliği konularını da içeren diğer bazı yasalar, tüzükler, yönetmelikler yalnız işvereni sorumlu tutmaz, aynı zamanda çalışanların da belirtilen kurallara uymalarını ister. Tüzük ve yönetmelikler aynı zamanda maske, göz koruyucusu, iş elbiseleri gibi kişisel koruyucu, donanım, acil yüz-göz duşları gibi koruyucu malzeme ve tesisat kullanımını da düzenler. </a:t>
            </a:r>
            <a:endParaRPr lang="tr-TR" sz="3200" dirty="0"/>
          </a:p>
        </p:txBody>
      </p:sp>
    </p:spTree>
  </p:cSld>
  <p:clrMapOvr>
    <a:masterClrMapping/>
  </p:clrMapOvr>
  <p:transition>
    <p:sndAc>
      <p:stSnd>
        <p:snd r:embed="rId2" name="click.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571472" y="571481"/>
            <a:ext cx="8286808" cy="5078313"/>
          </a:xfrm>
          <a:prstGeom prst="rect">
            <a:avLst/>
          </a:prstGeom>
        </p:spPr>
        <p:txBody>
          <a:bodyPr wrap="square">
            <a:spAutoFit/>
          </a:bodyPr>
          <a:lstStyle/>
          <a:p>
            <a:pPr algn="ctr"/>
            <a:endParaRPr lang="tr-TR" sz="3600" dirty="0" smtClean="0">
              <a:solidFill>
                <a:srgbClr val="FF0000"/>
              </a:solidFill>
            </a:endParaRPr>
          </a:p>
          <a:p>
            <a:pPr algn="ctr"/>
            <a:r>
              <a:rPr lang="tr-TR" sz="3600" dirty="0" smtClean="0">
                <a:solidFill>
                  <a:srgbClr val="FF0000"/>
                </a:solidFill>
              </a:rPr>
              <a:t>GİRİŞ </a:t>
            </a:r>
          </a:p>
          <a:p>
            <a:r>
              <a:rPr lang="tr-TR" sz="3600" dirty="0" smtClean="0"/>
              <a:t>	Bu </a:t>
            </a:r>
            <a:r>
              <a:rPr lang="tr-TR" sz="3600" dirty="0" err="1" smtClean="0"/>
              <a:t>slaytın</a:t>
            </a:r>
            <a:r>
              <a:rPr lang="tr-TR" sz="3600" dirty="0" smtClean="0"/>
              <a:t> amacı; güvenlik ve sağlık bilginizi tamamlayarak , öğrencilerimizin ve okul personelimizin mutlu bir hayat sürmesine katkıda bulunmaktır. 	Kazaların ve işe bağlı hastalıkların çoğu </a:t>
            </a:r>
            <a:r>
              <a:rPr lang="tr-TR" sz="3600" u="sng" dirty="0" smtClean="0">
                <a:solidFill>
                  <a:schemeClr val="accent2">
                    <a:lumMod val="75000"/>
                  </a:schemeClr>
                </a:solidFill>
              </a:rPr>
              <a:t>kurallara uyulmadığı </a:t>
            </a:r>
            <a:r>
              <a:rPr lang="tr-TR" sz="3600" dirty="0" smtClean="0"/>
              <a:t>için olur. </a:t>
            </a:r>
          </a:p>
          <a:p>
            <a:endParaRPr lang="tr-TR" sz="3600" dirty="0"/>
          </a:p>
        </p:txBody>
      </p:sp>
    </p:spTree>
  </p:cSld>
  <p:clrMapOvr>
    <a:masterClrMapping/>
  </p:clrMapOvr>
  <p:transition>
    <p:sndAc>
      <p:stSnd>
        <p:snd r:embed="rId3" name="click.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214282" y="214291"/>
            <a:ext cx="8715436" cy="6494085"/>
          </a:xfrm>
          <a:prstGeom prst="rect">
            <a:avLst/>
          </a:prstGeom>
        </p:spPr>
        <p:txBody>
          <a:bodyPr wrap="square">
            <a:spAutoFit/>
          </a:bodyPr>
          <a:lstStyle/>
          <a:p>
            <a:pPr marL="342900" indent="-342900"/>
            <a:endParaRPr lang="tr-TR" sz="3200" dirty="0" smtClean="0">
              <a:solidFill>
                <a:srgbClr val="FF0000"/>
              </a:solidFill>
              <a:latin typeface="Arial" pitchFamily="34" charset="0"/>
              <a:cs typeface="Arial" pitchFamily="34" charset="0"/>
            </a:endParaRPr>
          </a:p>
          <a:p>
            <a:pPr marL="342900" indent="-342900"/>
            <a:r>
              <a:rPr lang="tr-TR" sz="3200" dirty="0" smtClean="0"/>
              <a:t>		 Bu tür yasalardan gelen kurallardan başka, her kuruluş iş sağlığı ve iş güvenliğini geliştirmek ve güvenliğini sağlamak için </a:t>
            </a:r>
            <a:r>
              <a:rPr lang="tr-TR" sz="3200" dirty="0" smtClean="0">
                <a:solidFill>
                  <a:srgbClr val="FFFF00"/>
                </a:solidFill>
              </a:rPr>
              <a:t>(kendi) </a:t>
            </a:r>
            <a:r>
              <a:rPr lang="tr-TR" sz="3200" dirty="0" smtClean="0"/>
              <a:t>çalışma koşullarına ve çalışma biçimine bağlı olarak güvenlik talimatlarını oluşturur. </a:t>
            </a:r>
          </a:p>
          <a:p>
            <a:pPr marL="342900" indent="-342900" algn="ctr"/>
            <a:endParaRPr lang="tr-TR" sz="3200" dirty="0" smtClean="0"/>
          </a:p>
          <a:p>
            <a:pPr marL="342900" indent="-342900" algn="ctr"/>
            <a:endParaRPr lang="tr-TR" sz="3200" dirty="0" smtClean="0"/>
          </a:p>
          <a:p>
            <a:pPr marL="342900" indent="-342900"/>
            <a:endParaRPr lang="tr-TR" sz="3200" dirty="0" smtClean="0"/>
          </a:p>
          <a:p>
            <a:pPr marL="342900" indent="-342900"/>
            <a:endParaRPr lang="tr-TR" sz="3200" dirty="0" smtClean="0"/>
          </a:p>
          <a:p>
            <a:pPr marL="342900" indent="-342900"/>
            <a:endParaRPr lang="tr-TR" sz="3200" dirty="0" smtClean="0"/>
          </a:p>
          <a:p>
            <a:pPr marL="342900" indent="-342900"/>
            <a:endParaRPr lang="tr-TR" sz="3200" dirty="0" smtClean="0"/>
          </a:p>
          <a:p>
            <a:pPr marL="342900" indent="-342900"/>
            <a:endParaRPr lang="tr-TR" sz="3200" dirty="0" smtClean="0"/>
          </a:p>
        </p:txBody>
      </p:sp>
      <p:pic>
        <p:nvPicPr>
          <p:cNvPr id="4" name="3 Resim" descr="iş güvenliği malzemeleri ile ilgili görsel sonucu"/>
          <p:cNvPicPr/>
          <p:nvPr/>
        </p:nvPicPr>
        <p:blipFill>
          <a:blip r:embed="rId3" cstate="print"/>
          <a:srcRect/>
          <a:stretch>
            <a:fillRect/>
          </a:stretch>
        </p:blipFill>
        <p:spPr bwMode="auto">
          <a:xfrm>
            <a:off x="1000100" y="3429000"/>
            <a:ext cx="7572428" cy="3214710"/>
          </a:xfrm>
          <a:prstGeom prst="rect">
            <a:avLst/>
          </a:prstGeom>
          <a:noFill/>
          <a:ln w="9525">
            <a:noFill/>
            <a:miter lim="800000"/>
            <a:headEnd/>
            <a:tailEnd/>
          </a:ln>
        </p:spPr>
      </p:pic>
    </p:spTree>
  </p:cSld>
  <p:clrMapOvr>
    <a:masterClrMapping/>
  </p:clrMapOvr>
  <p:transition>
    <p:sndAc>
      <p:stSnd>
        <p:snd r:embed="rId2" name="click.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214282" y="214291"/>
            <a:ext cx="8715436" cy="9448740"/>
          </a:xfrm>
          <a:prstGeom prst="rect">
            <a:avLst/>
          </a:prstGeom>
        </p:spPr>
        <p:txBody>
          <a:bodyPr wrap="square">
            <a:spAutoFit/>
          </a:bodyPr>
          <a:lstStyle/>
          <a:p>
            <a:pPr marL="342900" indent="-342900"/>
            <a:endParaRPr lang="tr-TR" sz="3200" dirty="0" smtClean="0">
              <a:solidFill>
                <a:srgbClr val="FF0000"/>
              </a:solidFill>
              <a:latin typeface="Arial" pitchFamily="34" charset="0"/>
              <a:cs typeface="Arial" pitchFamily="34" charset="0"/>
            </a:endParaRPr>
          </a:p>
          <a:p>
            <a:pPr algn="ctr"/>
            <a:r>
              <a:rPr lang="tr-TR" sz="3200" dirty="0" smtClean="0"/>
              <a:t>		 </a:t>
            </a:r>
            <a:r>
              <a:rPr lang="tr-TR" sz="3200" b="1" dirty="0" smtClean="0">
                <a:solidFill>
                  <a:srgbClr val="FF0000"/>
                </a:solidFill>
              </a:rPr>
              <a:t>TERTİP – DÜZEN – TEMİZLİK </a:t>
            </a:r>
          </a:p>
          <a:p>
            <a:r>
              <a:rPr lang="tr-TR" sz="3200" dirty="0" smtClean="0">
                <a:solidFill>
                  <a:srgbClr val="FFC000"/>
                </a:solidFill>
                <a:latin typeface="Arial" pitchFamily="34" charset="0"/>
                <a:cs typeface="Arial" pitchFamily="34" charset="0"/>
              </a:rPr>
              <a:t>	1-</a:t>
            </a:r>
            <a:r>
              <a:rPr lang="tr-TR" sz="3200" dirty="0" smtClean="0">
                <a:latin typeface="Arial" pitchFamily="34" charset="0"/>
                <a:cs typeface="Arial" pitchFamily="34" charset="0"/>
              </a:rPr>
              <a:t> </a:t>
            </a:r>
            <a:r>
              <a:rPr lang="tr-TR" sz="3200" dirty="0" smtClean="0"/>
              <a:t>Hangi malzemenin lüzumlu hangilerinin lüzumsuz olduğunu belirle. Daha sonra lüzumsuz-</a:t>
            </a:r>
            <a:r>
              <a:rPr lang="tr-TR" sz="3200" dirty="0" err="1" smtClean="0"/>
              <a:t>ları</a:t>
            </a:r>
            <a:r>
              <a:rPr lang="tr-TR" sz="3200" dirty="0" smtClean="0"/>
              <a:t> yok et. </a:t>
            </a:r>
          </a:p>
          <a:p>
            <a:r>
              <a:rPr lang="tr-TR" sz="3200" dirty="0" smtClean="0">
                <a:solidFill>
                  <a:srgbClr val="FFC000"/>
                </a:solidFill>
                <a:latin typeface="Arial" pitchFamily="34" charset="0"/>
                <a:cs typeface="Arial" pitchFamily="34" charset="0"/>
              </a:rPr>
              <a:t>	2-</a:t>
            </a:r>
            <a:r>
              <a:rPr lang="tr-TR" sz="3200" dirty="0" smtClean="0">
                <a:latin typeface="Arial" pitchFamily="34" charset="0"/>
                <a:cs typeface="Arial" pitchFamily="34" charset="0"/>
              </a:rPr>
              <a:t> </a:t>
            </a:r>
            <a:r>
              <a:rPr lang="tr-TR" sz="3200" dirty="0" smtClean="0"/>
              <a:t>El aletlerini kullanırken kolaylıkla alabile-</a:t>
            </a:r>
            <a:r>
              <a:rPr lang="tr-TR" sz="3200" dirty="0" err="1" smtClean="0"/>
              <a:t>ceğin</a:t>
            </a:r>
            <a:r>
              <a:rPr lang="tr-TR" sz="3200" dirty="0" smtClean="0"/>
              <a:t> şekilde yerleştir. </a:t>
            </a:r>
          </a:p>
          <a:p>
            <a:endParaRPr lang="tr-TR" sz="3200" dirty="0" smtClean="0"/>
          </a:p>
          <a:p>
            <a:r>
              <a:rPr lang="tr-TR" sz="3200" dirty="0" smtClean="0"/>
              <a:t>	El aletlerini, malzemeyi ve ürünleri aşağıdaki şekilde yerleştirin </a:t>
            </a:r>
          </a:p>
          <a:p>
            <a:r>
              <a:rPr lang="tr-TR" sz="3200" b="1" dirty="0" smtClean="0"/>
              <a:t>	</a:t>
            </a:r>
            <a:r>
              <a:rPr lang="tr-TR" sz="3200" b="1" dirty="0" smtClean="0">
                <a:solidFill>
                  <a:srgbClr val="FFFF00"/>
                </a:solidFill>
              </a:rPr>
              <a:t>Okuldaki tüm personel belirtilen kurallara uymakla yükümlüdür. </a:t>
            </a:r>
          </a:p>
          <a:p>
            <a:pPr marL="342900" indent="-342900" algn="ctr"/>
            <a:endParaRPr lang="tr-TR" sz="3200" dirty="0" smtClean="0"/>
          </a:p>
          <a:p>
            <a:pPr marL="342900" indent="-342900" algn="ctr"/>
            <a:endParaRPr lang="tr-TR" sz="3200" dirty="0" smtClean="0"/>
          </a:p>
          <a:p>
            <a:pPr marL="342900" indent="-342900"/>
            <a:endParaRPr lang="tr-TR" sz="3200" dirty="0" smtClean="0"/>
          </a:p>
          <a:p>
            <a:pPr marL="342900" indent="-342900"/>
            <a:endParaRPr lang="tr-TR" sz="3200" dirty="0" smtClean="0"/>
          </a:p>
          <a:p>
            <a:pPr marL="342900" indent="-342900"/>
            <a:endParaRPr lang="tr-TR" sz="3200" dirty="0" smtClean="0"/>
          </a:p>
          <a:p>
            <a:pPr marL="342900" indent="-342900"/>
            <a:endParaRPr lang="tr-TR" sz="3200" dirty="0" smtClean="0"/>
          </a:p>
          <a:p>
            <a:pPr marL="342900" indent="-342900"/>
            <a:endParaRPr lang="tr-TR" sz="3200" dirty="0" smtClean="0"/>
          </a:p>
        </p:txBody>
      </p:sp>
    </p:spTree>
  </p:cSld>
  <p:clrMapOvr>
    <a:masterClrMapping/>
  </p:clrMapOvr>
  <p:transition>
    <p:sndAc>
      <p:stSnd>
        <p:snd r:embed="rId3" name="click.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214282" y="214291"/>
            <a:ext cx="8715436" cy="8402300"/>
          </a:xfrm>
          <a:prstGeom prst="rect">
            <a:avLst/>
          </a:prstGeom>
        </p:spPr>
        <p:txBody>
          <a:bodyPr wrap="square">
            <a:spAutoFit/>
          </a:bodyPr>
          <a:lstStyle/>
          <a:p>
            <a:pPr marL="342900" indent="-342900"/>
            <a:endParaRPr lang="tr-TR" sz="3200" dirty="0" smtClean="0">
              <a:solidFill>
                <a:srgbClr val="FF0000"/>
              </a:solidFill>
              <a:latin typeface="Arial" pitchFamily="34" charset="0"/>
              <a:cs typeface="Arial" pitchFamily="34" charset="0"/>
            </a:endParaRPr>
          </a:p>
          <a:p>
            <a:r>
              <a:rPr lang="tr-TR" sz="3200" dirty="0" smtClean="0"/>
              <a:t>		</a:t>
            </a:r>
            <a:r>
              <a:rPr lang="tr-TR" sz="3200" b="1" dirty="0" smtClean="0">
                <a:solidFill>
                  <a:srgbClr val="FF0000"/>
                </a:solidFill>
              </a:rPr>
              <a:t>A. Güvenli Ekipman </a:t>
            </a:r>
          </a:p>
          <a:p>
            <a:r>
              <a:rPr lang="tr-TR" sz="3200" b="1" dirty="0" smtClean="0">
                <a:solidFill>
                  <a:srgbClr val="FFC000"/>
                </a:solidFill>
              </a:rPr>
              <a:t>	1.</a:t>
            </a:r>
            <a:r>
              <a:rPr lang="tr-TR" sz="3200" b="1" dirty="0" smtClean="0"/>
              <a:t> Kusurlu ekipman derhal kullanımdan kaldırılmalıdır. </a:t>
            </a:r>
          </a:p>
          <a:p>
            <a:r>
              <a:rPr lang="tr-TR" sz="3200" b="1" dirty="0" smtClean="0">
                <a:solidFill>
                  <a:srgbClr val="FFC000"/>
                </a:solidFill>
              </a:rPr>
              <a:t>	2.</a:t>
            </a:r>
            <a:r>
              <a:rPr lang="tr-TR" sz="3200" b="1" dirty="0" smtClean="0"/>
              <a:t> İki bölümden daha yüksek dosya dolap-</a:t>
            </a:r>
            <a:r>
              <a:rPr lang="tr-TR" sz="3200" b="1" dirty="0" err="1" smtClean="0"/>
              <a:t>ları</a:t>
            </a:r>
            <a:r>
              <a:rPr lang="tr-TR" sz="3200" b="1" dirty="0" smtClean="0"/>
              <a:t> ve kitap rafları sabitleştirilmelidir. </a:t>
            </a:r>
          </a:p>
          <a:p>
            <a:r>
              <a:rPr lang="tr-TR" sz="3200" b="1" dirty="0" smtClean="0">
                <a:solidFill>
                  <a:srgbClr val="FFC000"/>
                </a:solidFill>
              </a:rPr>
              <a:t>3.</a:t>
            </a:r>
            <a:r>
              <a:rPr lang="tr-TR" sz="3200" b="1" dirty="0" smtClean="0"/>
              <a:t> Kağıt tutturmak için toplu iğne yerine sadece zımba ve ataş kullanılması tercih edilmelidir.      </a:t>
            </a:r>
          </a:p>
          <a:p>
            <a:r>
              <a:rPr lang="tr-TR" sz="3200" b="1" dirty="0" smtClean="0">
                <a:solidFill>
                  <a:srgbClr val="FFFF00"/>
                </a:solidFill>
              </a:rPr>
              <a:t>  </a:t>
            </a:r>
            <a:r>
              <a:rPr lang="tr-TR" sz="2800" b="1" dirty="0" smtClean="0">
                <a:solidFill>
                  <a:srgbClr val="FFFF00"/>
                </a:solidFill>
              </a:rPr>
              <a:t>(Zımba kullanırken, telin, kağıt üzerinde iyice  </a:t>
            </a:r>
          </a:p>
          <a:p>
            <a:r>
              <a:rPr lang="tr-TR" sz="2800" b="1" dirty="0" smtClean="0">
                <a:solidFill>
                  <a:srgbClr val="FFFF00"/>
                </a:solidFill>
              </a:rPr>
              <a:t>   kapanmış olmasına dikkat edilmelidir. )</a:t>
            </a:r>
          </a:p>
          <a:p>
            <a:r>
              <a:rPr lang="tr-TR" sz="3200" b="1" dirty="0" smtClean="0">
                <a:solidFill>
                  <a:srgbClr val="FFC000"/>
                </a:solidFill>
              </a:rPr>
              <a:t>4.</a:t>
            </a:r>
            <a:r>
              <a:rPr lang="tr-TR" sz="3200" b="1" dirty="0" smtClean="0"/>
              <a:t> Tüm elektrikli ekipman yıllık olarak </a:t>
            </a:r>
          </a:p>
          <a:p>
            <a:r>
              <a:rPr lang="tr-TR" sz="3200" b="1" dirty="0" smtClean="0"/>
              <a:t>kontrol edilmeli ve etiketlenmelidir . </a:t>
            </a:r>
            <a:endParaRPr lang="tr-TR" sz="3200" dirty="0" smtClean="0"/>
          </a:p>
          <a:p>
            <a:pPr marL="342900" indent="-342900"/>
            <a:endParaRPr lang="tr-TR" sz="3200" dirty="0" smtClean="0"/>
          </a:p>
          <a:p>
            <a:pPr marL="342900" indent="-342900"/>
            <a:endParaRPr lang="tr-TR" sz="3200" dirty="0" smtClean="0"/>
          </a:p>
          <a:p>
            <a:pPr marL="342900" indent="-342900"/>
            <a:endParaRPr lang="tr-TR" sz="3200" dirty="0" smtClean="0"/>
          </a:p>
          <a:p>
            <a:pPr marL="342900" indent="-342900"/>
            <a:endParaRPr lang="tr-TR" sz="3200" dirty="0" smtClean="0"/>
          </a:p>
          <a:p>
            <a:pPr marL="342900" indent="-342900"/>
            <a:endParaRPr lang="tr-TR" sz="3200" dirty="0" smtClean="0"/>
          </a:p>
        </p:txBody>
      </p:sp>
      <p:pic>
        <p:nvPicPr>
          <p:cNvPr id="1026" name="Picture 2"/>
          <p:cNvPicPr>
            <a:picLocks noChangeAspect="1" noChangeArrowheads="1"/>
          </p:cNvPicPr>
          <p:nvPr/>
        </p:nvPicPr>
        <p:blipFill>
          <a:blip r:embed="rId4" cstate="print"/>
          <a:srcRect/>
          <a:stretch>
            <a:fillRect/>
          </a:stretch>
        </p:blipFill>
        <p:spPr bwMode="auto">
          <a:xfrm>
            <a:off x="7215206" y="4643446"/>
            <a:ext cx="1619250" cy="1847850"/>
          </a:xfrm>
          <a:prstGeom prst="rect">
            <a:avLst/>
          </a:prstGeom>
          <a:noFill/>
          <a:ln w="9525">
            <a:noFill/>
            <a:miter lim="800000"/>
            <a:headEnd/>
            <a:tailEnd/>
          </a:ln>
          <a:effectLst/>
        </p:spPr>
      </p:pic>
    </p:spTree>
  </p:cSld>
  <p:clrMapOvr>
    <a:masterClrMapping/>
  </p:clrMapOvr>
  <p:transition>
    <p:sndAc>
      <p:stSnd>
        <p:snd r:embed="rId3" name="click.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428564" y="214290"/>
            <a:ext cx="8715436" cy="7848302"/>
          </a:xfrm>
          <a:prstGeom prst="rect">
            <a:avLst/>
          </a:prstGeom>
        </p:spPr>
        <p:txBody>
          <a:bodyPr wrap="square">
            <a:spAutoFit/>
          </a:bodyPr>
          <a:lstStyle/>
          <a:p>
            <a:r>
              <a:rPr lang="tr-TR" sz="3200" b="1" dirty="0" smtClean="0">
                <a:solidFill>
                  <a:srgbClr val="FFC000"/>
                </a:solidFill>
              </a:rPr>
              <a:t>	5.</a:t>
            </a:r>
            <a:r>
              <a:rPr lang="tr-TR" sz="3200" b="1" dirty="0" smtClean="0"/>
              <a:t> Yangın söndürücüler ve diğer yangın söndürme ekipmanı en az üç ayda bir kontrol edilmelidir . </a:t>
            </a:r>
          </a:p>
          <a:p>
            <a:r>
              <a:rPr lang="tr-TR" sz="3200" b="1" dirty="0" smtClean="0">
                <a:solidFill>
                  <a:srgbClr val="FFC000"/>
                </a:solidFill>
              </a:rPr>
              <a:t>	6. </a:t>
            </a:r>
            <a:r>
              <a:rPr lang="tr-TR" sz="3200" b="1" dirty="0" smtClean="0"/>
              <a:t>Tüm kesici aletler, kullanılmadığı zaman kılıflarında tutulmalıdır. Makaslar yuvarlak uçlu olmalıdır. </a:t>
            </a:r>
          </a:p>
          <a:p>
            <a:r>
              <a:rPr lang="tr-TR" sz="3200" b="1" dirty="0" smtClean="0">
                <a:solidFill>
                  <a:srgbClr val="FFC000"/>
                </a:solidFill>
              </a:rPr>
              <a:t>	7.</a:t>
            </a:r>
            <a:r>
              <a:rPr lang="tr-TR" sz="3200" b="1" dirty="0" smtClean="0"/>
              <a:t> Koltuk ve sandalyeler kontrol edilmelidir. Arızası , problemi olanlar satın alma bölümüne bildirilerek uzman kişi veya firmalara onartılmalıdır. </a:t>
            </a:r>
          </a:p>
          <a:p>
            <a:r>
              <a:rPr lang="tr-TR" sz="2800" b="1" dirty="0" smtClean="0">
                <a:solidFill>
                  <a:srgbClr val="FFFF00"/>
                </a:solidFill>
              </a:rPr>
              <a:t>Düşen vidaların yerine inşaat çivisi gibi uygun olmayan malzeme ile onarılmaya kalkışılmamalıdır. </a:t>
            </a:r>
            <a:endParaRPr lang="tr-TR" sz="2800" dirty="0" smtClean="0">
              <a:solidFill>
                <a:srgbClr val="FFFF00"/>
              </a:solidFill>
            </a:endParaRPr>
          </a:p>
          <a:p>
            <a:pPr marL="342900" indent="-342900"/>
            <a:endParaRPr lang="tr-TR" sz="3200" dirty="0" smtClean="0"/>
          </a:p>
          <a:p>
            <a:pPr marL="342900" indent="-342900"/>
            <a:endParaRPr lang="tr-TR" sz="3200" dirty="0" smtClean="0"/>
          </a:p>
          <a:p>
            <a:pPr marL="342900" indent="-342900"/>
            <a:endParaRPr lang="tr-TR" sz="3200" dirty="0" smtClean="0"/>
          </a:p>
          <a:p>
            <a:pPr marL="342900" indent="-342900"/>
            <a:endParaRPr lang="tr-TR" sz="3200" dirty="0" smtClean="0"/>
          </a:p>
        </p:txBody>
      </p:sp>
    </p:spTree>
  </p:cSld>
  <p:clrMapOvr>
    <a:masterClrMapping/>
  </p:clrMapOvr>
  <p:transition>
    <p:sndAc>
      <p:stSnd>
        <p:snd r:embed="rId2" name="click.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428564" y="214290"/>
            <a:ext cx="8715436" cy="7355860"/>
          </a:xfrm>
          <a:prstGeom prst="rect">
            <a:avLst/>
          </a:prstGeom>
        </p:spPr>
        <p:txBody>
          <a:bodyPr wrap="square">
            <a:spAutoFit/>
          </a:bodyPr>
          <a:lstStyle/>
          <a:p>
            <a:pPr algn="ctr"/>
            <a:r>
              <a:rPr lang="tr-TR" sz="3200" b="1" dirty="0" smtClean="0">
                <a:solidFill>
                  <a:srgbClr val="FF0000"/>
                </a:solidFill>
              </a:rPr>
              <a:t>B. Okul temiz olmazsa güvenli de olmaz </a:t>
            </a:r>
          </a:p>
          <a:p>
            <a:r>
              <a:rPr lang="tr-TR" sz="3200" b="1" dirty="0" smtClean="0">
                <a:solidFill>
                  <a:srgbClr val="FFC000"/>
                </a:solidFill>
              </a:rPr>
              <a:t>	1.</a:t>
            </a:r>
            <a:r>
              <a:rPr lang="tr-TR" sz="3200" b="1" dirty="0" smtClean="0"/>
              <a:t> Koridorlar, merdivenler ve yangın çıkışları engellerden temizlenmelidir. </a:t>
            </a:r>
          </a:p>
          <a:p>
            <a:r>
              <a:rPr lang="tr-TR" sz="3200" b="1" dirty="0" smtClean="0">
                <a:solidFill>
                  <a:srgbClr val="FFC000"/>
                </a:solidFill>
              </a:rPr>
              <a:t>	</a:t>
            </a:r>
            <a:r>
              <a:rPr lang="da-DK" sz="3200" b="1" dirty="0" smtClean="0">
                <a:solidFill>
                  <a:srgbClr val="FFC000"/>
                </a:solidFill>
              </a:rPr>
              <a:t>2.</a:t>
            </a:r>
            <a:r>
              <a:rPr lang="da-DK" sz="3200" b="1" dirty="0" smtClean="0"/>
              <a:t> Kimyasal ve su dökülen her şey derhal toplanmalıdır, silinip temizlenmelidir. </a:t>
            </a:r>
          </a:p>
          <a:p>
            <a:r>
              <a:rPr lang="tr-TR" sz="3200" b="1" dirty="0" smtClean="0">
                <a:solidFill>
                  <a:srgbClr val="FFC000"/>
                </a:solidFill>
              </a:rPr>
              <a:t>	3.</a:t>
            </a:r>
            <a:r>
              <a:rPr lang="tr-TR" sz="3200" b="1" dirty="0" smtClean="0"/>
              <a:t> Telefon, bilgisayar, hesap makinesi ve diğer elektrikli aletlerin kabloları, kordonları uygun şekilde yerleştirilmeli, düzenli olmalı, takılıp düşmelere sebep olmamalıdır. </a:t>
            </a:r>
          </a:p>
          <a:p>
            <a:r>
              <a:rPr lang="tr-TR" sz="3200" b="1" dirty="0" smtClean="0">
                <a:solidFill>
                  <a:srgbClr val="FFFF00"/>
                </a:solidFill>
              </a:rPr>
              <a:t>	</a:t>
            </a:r>
            <a:r>
              <a:rPr lang="tr-TR" sz="2800" b="1" dirty="0" smtClean="0">
                <a:solidFill>
                  <a:srgbClr val="FFFF00"/>
                </a:solidFill>
              </a:rPr>
              <a:t>Dolaysıyla sarkan, takılmaya neden </a:t>
            </a:r>
          </a:p>
          <a:p>
            <a:r>
              <a:rPr lang="tr-TR" sz="2800" b="1" dirty="0" smtClean="0">
                <a:solidFill>
                  <a:srgbClr val="FFFF00"/>
                </a:solidFill>
              </a:rPr>
              <a:t>olabilecek kablolar ve kordonlar bantlana-</a:t>
            </a:r>
          </a:p>
          <a:p>
            <a:r>
              <a:rPr lang="tr-TR" sz="2800" b="1" dirty="0" err="1" smtClean="0">
                <a:solidFill>
                  <a:srgbClr val="FFFF00"/>
                </a:solidFill>
              </a:rPr>
              <a:t>rak</a:t>
            </a:r>
            <a:r>
              <a:rPr lang="tr-TR" sz="2800" b="1" dirty="0" smtClean="0">
                <a:solidFill>
                  <a:srgbClr val="FFFF00"/>
                </a:solidFill>
              </a:rPr>
              <a:t>, söz konusu tehlikeler engellenmelidir. </a:t>
            </a:r>
            <a:endParaRPr lang="tr-TR" sz="2800" dirty="0" smtClean="0">
              <a:solidFill>
                <a:srgbClr val="FFFF00"/>
              </a:solidFill>
            </a:endParaRPr>
          </a:p>
          <a:p>
            <a:pPr marL="342900" indent="-342900"/>
            <a:endParaRPr lang="tr-TR" sz="3200" dirty="0" smtClean="0"/>
          </a:p>
          <a:p>
            <a:pPr marL="342900" indent="-342900"/>
            <a:endParaRPr lang="tr-TR" sz="3200" dirty="0" smtClean="0"/>
          </a:p>
          <a:p>
            <a:pPr marL="342900" indent="-342900"/>
            <a:endParaRPr lang="tr-TR" sz="3200" dirty="0" smtClean="0"/>
          </a:p>
        </p:txBody>
      </p:sp>
      <p:pic>
        <p:nvPicPr>
          <p:cNvPr id="2050" name="Picture 2"/>
          <p:cNvPicPr>
            <a:picLocks noChangeAspect="1" noChangeArrowheads="1"/>
          </p:cNvPicPr>
          <p:nvPr/>
        </p:nvPicPr>
        <p:blipFill>
          <a:blip r:embed="rId3" cstate="print"/>
          <a:srcRect/>
          <a:stretch>
            <a:fillRect/>
          </a:stretch>
        </p:blipFill>
        <p:spPr bwMode="auto">
          <a:xfrm>
            <a:off x="7210425" y="4429132"/>
            <a:ext cx="1933575" cy="1981200"/>
          </a:xfrm>
          <a:prstGeom prst="rect">
            <a:avLst/>
          </a:prstGeom>
          <a:noFill/>
          <a:ln w="9525">
            <a:noFill/>
            <a:miter lim="800000"/>
            <a:headEnd/>
            <a:tailEnd/>
          </a:ln>
          <a:effectLst/>
        </p:spPr>
      </p:pic>
    </p:spTree>
  </p:cSld>
  <p:clrMapOvr>
    <a:masterClrMapping/>
  </p:clrMapOvr>
  <p:transition>
    <p:sndAc>
      <p:stSnd>
        <p:snd r:embed="rId2" name="click.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428564" y="214290"/>
            <a:ext cx="8715436" cy="7478970"/>
          </a:xfrm>
          <a:prstGeom prst="rect">
            <a:avLst/>
          </a:prstGeom>
        </p:spPr>
        <p:txBody>
          <a:bodyPr wrap="square">
            <a:spAutoFit/>
          </a:bodyPr>
          <a:lstStyle/>
          <a:p>
            <a:endParaRPr lang="tr-TR" sz="3200" b="1" dirty="0" smtClean="0"/>
          </a:p>
          <a:p>
            <a:r>
              <a:rPr lang="tr-TR" sz="3200" b="1" dirty="0" smtClean="0">
                <a:solidFill>
                  <a:srgbClr val="FFC000"/>
                </a:solidFill>
              </a:rPr>
              <a:t>	4. </a:t>
            </a:r>
            <a:r>
              <a:rPr lang="tr-TR" sz="3200" b="1" dirty="0" smtClean="0"/>
              <a:t>Masalar, bardak dolapları temiz ve </a:t>
            </a:r>
            <a:r>
              <a:rPr lang="tr-TR" sz="3200" b="1" dirty="0" err="1" smtClean="0"/>
              <a:t>dü</a:t>
            </a:r>
            <a:r>
              <a:rPr lang="tr-TR" sz="3200" b="1" dirty="0" smtClean="0"/>
              <a:t>-</a:t>
            </a:r>
            <a:r>
              <a:rPr lang="tr-TR" sz="3200" b="1" dirty="0" err="1" smtClean="0"/>
              <a:t>zenli</a:t>
            </a:r>
            <a:r>
              <a:rPr lang="tr-TR" sz="3200" b="1" dirty="0" smtClean="0"/>
              <a:t> tutulmalı, kullanılmayan şeyler kaldırılma-</a:t>
            </a:r>
            <a:r>
              <a:rPr lang="tr-TR" sz="3200" b="1" dirty="0" err="1" smtClean="0"/>
              <a:t>lıdır</a:t>
            </a:r>
            <a:r>
              <a:rPr lang="tr-TR" sz="3200" b="1" dirty="0" smtClean="0"/>
              <a:t>. </a:t>
            </a:r>
          </a:p>
          <a:p>
            <a:r>
              <a:rPr lang="tr-TR" sz="3200" b="1" dirty="0" smtClean="0">
                <a:solidFill>
                  <a:srgbClr val="FFC000"/>
                </a:solidFill>
              </a:rPr>
              <a:t>	5. </a:t>
            </a:r>
            <a:r>
              <a:rPr lang="tr-TR" sz="3200" b="1" dirty="0" smtClean="0"/>
              <a:t>Depo ve tuvaletler temiz ve düzenli tu-</a:t>
            </a:r>
            <a:r>
              <a:rPr lang="tr-TR" sz="3200" b="1" dirty="0" err="1" smtClean="0"/>
              <a:t>tulmalıdır</a:t>
            </a:r>
            <a:r>
              <a:rPr lang="tr-TR" sz="3200" b="1" dirty="0" smtClean="0"/>
              <a:t>. </a:t>
            </a:r>
          </a:p>
          <a:p>
            <a:r>
              <a:rPr lang="tr-TR" sz="3200" b="1" dirty="0" smtClean="0">
                <a:solidFill>
                  <a:srgbClr val="FFC000"/>
                </a:solidFill>
              </a:rPr>
              <a:t>	6. </a:t>
            </a:r>
            <a:r>
              <a:rPr lang="tr-TR" sz="3200" b="1" dirty="0" smtClean="0"/>
              <a:t>Kirli, yağlı ayakkabılarla ofise girilme-</a:t>
            </a:r>
            <a:r>
              <a:rPr lang="tr-TR" sz="3200" b="1" dirty="0" err="1" smtClean="0"/>
              <a:t>melidir</a:t>
            </a:r>
            <a:r>
              <a:rPr lang="tr-TR" sz="3200" b="1" dirty="0" smtClean="0"/>
              <a:t>. </a:t>
            </a:r>
          </a:p>
          <a:p>
            <a:r>
              <a:rPr lang="tr-TR" sz="3200" b="1" dirty="0" smtClean="0">
                <a:solidFill>
                  <a:srgbClr val="FFC000"/>
                </a:solidFill>
              </a:rPr>
              <a:t>	7. </a:t>
            </a:r>
            <a:r>
              <a:rPr lang="tr-TR" sz="3200" b="1" dirty="0" smtClean="0"/>
              <a:t>Okul zeminlerinde kaymaya, takılmaya neden olabilecek yüzeyler derhal onarılmalıdır. </a:t>
            </a:r>
          </a:p>
          <a:p>
            <a:r>
              <a:rPr lang="tr-TR" sz="3200" b="1" dirty="0" smtClean="0">
                <a:solidFill>
                  <a:srgbClr val="FFC000"/>
                </a:solidFill>
              </a:rPr>
              <a:t>	8. </a:t>
            </a:r>
            <a:r>
              <a:rPr lang="tr-TR" sz="3200" b="1" dirty="0" smtClean="0"/>
              <a:t>Cam, kağıt, metal, plastik gibi geri dönü-</a:t>
            </a:r>
            <a:r>
              <a:rPr lang="tr-TR" sz="3200" b="1" dirty="0" err="1" smtClean="0"/>
              <a:t>şümlü</a:t>
            </a:r>
            <a:r>
              <a:rPr lang="tr-TR" sz="3200" b="1" dirty="0" smtClean="0"/>
              <a:t> malzemeler, ile zararlı ve zehirli malzeme-</a:t>
            </a:r>
            <a:r>
              <a:rPr lang="tr-TR" sz="3200" b="1" dirty="0" err="1" smtClean="0"/>
              <a:t>ler</a:t>
            </a:r>
            <a:r>
              <a:rPr lang="tr-TR" sz="3200" b="1" dirty="0" smtClean="0"/>
              <a:t> ayrı ayrı toplanmalıdır </a:t>
            </a:r>
            <a:endParaRPr lang="tr-TR" sz="3200" dirty="0" smtClean="0"/>
          </a:p>
          <a:p>
            <a:pPr marL="342900" indent="-342900"/>
            <a:endParaRPr lang="tr-TR" sz="3200" dirty="0" smtClean="0"/>
          </a:p>
          <a:p>
            <a:pPr marL="342900" indent="-342900"/>
            <a:endParaRPr lang="tr-TR" sz="3200" dirty="0" smtClean="0"/>
          </a:p>
        </p:txBody>
      </p:sp>
    </p:spTree>
  </p:cSld>
  <p:clrMapOvr>
    <a:masterClrMapping/>
  </p:clrMapOvr>
  <p:transition>
    <p:sndAc>
      <p:stSnd>
        <p:snd r:embed="rId3" name="click.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428564" y="214290"/>
            <a:ext cx="8715436" cy="6494085"/>
          </a:xfrm>
          <a:prstGeom prst="rect">
            <a:avLst/>
          </a:prstGeom>
        </p:spPr>
        <p:txBody>
          <a:bodyPr wrap="square">
            <a:spAutoFit/>
          </a:bodyPr>
          <a:lstStyle/>
          <a:p>
            <a:endParaRPr lang="tr-TR" sz="3200" b="1" dirty="0" smtClean="0"/>
          </a:p>
          <a:p>
            <a:pPr algn="ctr"/>
            <a:r>
              <a:rPr lang="tr-TR" sz="3200" b="1" dirty="0" smtClean="0">
                <a:solidFill>
                  <a:srgbClr val="FF0000"/>
                </a:solidFill>
              </a:rPr>
              <a:t>C. Güvenli davranışlar</a:t>
            </a:r>
          </a:p>
          <a:p>
            <a:pPr marL="514350" indent="-514350"/>
            <a:r>
              <a:rPr lang="tr-TR" sz="3200" b="1" dirty="0" smtClean="0">
                <a:solidFill>
                  <a:srgbClr val="FFC000"/>
                </a:solidFill>
              </a:rPr>
              <a:t>1. </a:t>
            </a:r>
            <a:r>
              <a:rPr lang="tr-TR" sz="3200" b="1" dirty="0" smtClean="0"/>
              <a:t>Okulda normal şartlarda </a:t>
            </a:r>
          </a:p>
          <a:p>
            <a:pPr marL="514350" indent="-514350"/>
            <a:r>
              <a:rPr lang="tr-TR" sz="3200" b="1" u="sng" dirty="0" smtClean="0">
                <a:solidFill>
                  <a:srgbClr val="7030A0"/>
                </a:solidFill>
              </a:rPr>
              <a:t>koşulmamalı</a:t>
            </a:r>
            <a:r>
              <a:rPr lang="tr-TR" sz="3200" b="1" dirty="0" smtClean="0"/>
              <a:t>, yürünmelidir. </a:t>
            </a:r>
          </a:p>
          <a:p>
            <a:r>
              <a:rPr lang="tr-TR" sz="3200" b="1" dirty="0" smtClean="0">
                <a:solidFill>
                  <a:srgbClr val="FFC000"/>
                </a:solidFill>
              </a:rPr>
              <a:t>2. </a:t>
            </a:r>
            <a:r>
              <a:rPr lang="tr-TR" sz="3200" b="1" dirty="0" smtClean="0"/>
              <a:t>Okul ve sınıf kapıları kapalı ya </a:t>
            </a:r>
          </a:p>
          <a:p>
            <a:r>
              <a:rPr lang="tr-TR" sz="3200" b="1" dirty="0" smtClean="0"/>
              <a:t>da ardına kadar açık tutulmalıdır. </a:t>
            </a:r>
          </a:p>
          <a:p>
            <a:r>
              <a:rPr lang="tr-TR" sz="3200" b="1" dirty="0" smtClean="0">
                <a:solidFill>
                  <a:srgbClr val="FFC000"/>
                </a:solidFill>
              </a:rPr>
              <a:t>3. </a:t>
            </a:r>
            <a:r>
              <a:rPr lang="tr-TR" sz="3200" b="1" dirty="0" smtClean="0"/>
              <a:t>Masa çekmeceleri ve dolap </a:t>
            </a:r>
          </a:p>
          <a:p>
            <a:r>
              <a:rPr lang="tr-TR" sz="3200" b="1" dirty="0" smtClean="0"/>
              <a:t>kapıları kapalı tutulmalıdır. </a:t>
            </a:r>
          </a:p>
          <a:p>
            <a:r>
              <a:rPr lang="tr-TR" sz="3200" b="1" dirty="0" smtClean="0">
                <a:solidFill>
                  <a:srgbClr val="FFC000"/>
                </a:solidFill>
              </a:rPr>
              <a:t>4. </a:t>
            </a:r>
            <a:r>
              <a:rPr lang="tr-TR" sz="3200" b="1" dirty="0" smtClean="0"/>
              <a:t>Anahtar, kilit üzerinde </a:t>
            </a:r>
          </a:p>
          <a:p>
            <a:r>
              <a:rPr lang="tr-TR" sz="3200" b="1" dirty="0" smtClean="0"/>
              <a:t>bırakılmamalıdır. </a:t>
            </a:r>
          </a:p>
          <a:p>
            <a:r>
              <a:rPr lang="tr-TR" sz="3200" b="1" dirty="0" smtClean="0">
                <a:solidFill>
                  <a:srgbClr val="FFC000"/>
                </a:solidFill>
              </a:rPr>
              <a:t>5. </a:t>
            </a:r>
            <a:r>
              <a:rPr lang="tr-TR" sz="3200" b="1" dirty="0" smtClean="0"/>
              <a:t>Dosya dolaplarının bir </a:t>
            </a:r>
          </a:p>
          <a:p>
            <a:r>
              <a:rPr lang="tr-TR" sz="3200" b="1" dirty="0" smtClean="0"/>
              <a:t>defada sadece biri açılmalıdır. </a:t>
            </a:r>
            <a:r>
              <a:rPr lang="tr-TR" sz="3200" b="1" dirty="0" smtClean="0">
                <a:solidFill>
                  <a:srgbClr val="FF0000"/>
                </a:solidFill>
              </a:rPr>
              <a:t> </a:t>
            </a:r>
            <a:endParaRPr lang="tr-TR" sz="3200" dirty="0" smtClean="0">
              <a:solidFill>
                <a:srgbClr val="FF0000"/>
              </a:solidFill>
            </a:endParaRPr>
          </a:p>
          <a:p>
            <a:pPr marL="342900" indent="-342900"/>
            <a:endParaRPr lang="tr-TR" sz="3200" dirty="0" smtClean="0"/>
          </a:p>
        </p:txBody>
      </p:sp>
      <p:pic>
        <p:nvPicPr>
          <p:cNvPr id="3074" name="Picture 2"/>
          <p:cNvPicPr>
            <a:picLocks noChangeAspect="1" noChangeArrowheads="1"/>
          </p:cNvPicPr>
          <p:nvPr/>
        </p:nvPicPr>
        <p:blipFill>
          <a:blip r:embed="rId3" cstate="print"/>
          <a:srcRect/>
          <a:stretch>
            <a:fillRect/>
          </a:stretch>
        </p:blipFill>
        <p:spPr bwMode="auto">
          <a:xfrm>
            <a:off x="6572264" y="1285860"/>
            <a:ext cx="2133600" cy="2200275"/>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cstate="print"/>
          <a:srcRect/>
          <a:stretch>
            <a:fillRect/>
          </a:stretch>
        </p:blipFill>
        <p:spPr bwMode="auto">
          <a:xfrm>
            <a:off x="5786446" y="4071942"/>
            <a:ext cx="2867025" cy="2266950"/>
          </a:xfrm>
          <a:prstGeom prst="rect">
            <a:avLst/>
          </a:prstGeom>
          <a:noFill/>
          <a:ln w="9525">
            <a:noFill/>
            <a:miter lim="800000"/>
            <a:headEnd/>
            <a:tailEnd/>
          </a:ln>
          <a:effectLst/>
        </p:spPr>
      </p:pic>
    </p:spTree>
  </p:cSld>
  <p:clrMapOvr>
    <a:masterClrMapping/>
  </p:clrMapOvr>
  <p:transition>
    <p:sndAc>
      <p:stSnd>
        <p:snd r:embed="rId2" name="click.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428564" y="214290"/>
            <a:ext cx="8715436" cy="6986528"/>
          </a:xfrm>
          <a:prstGeom prst="rect">
            <a:avLst/>
          </a:prstGeom>
        </p:spPr>
        <p:txBody>
          <a:bodyPr wrap="square">
            <a:spAutoFit/>
          </a:bodyPr>
          <a:lstStyle/>
          <a:p>
            <a:endParaRPr lang="tr-TR" sz="3200" b="1" dirty="0" smtClean="0"/>
          </a:p>
          <a:p>
            <a:r>
              <a:rPr lang="tr-TR" sz="3200" b="1" dirty="0" smtClean="0">
                <a:solidFill>
                  <a:srgbClr val="FFC000"/>
                </a:solidFill>
              </a:rPr>
              <a:t>6.</a:t>
            </a:r>
            <a:r>
              <a:rPr lang="tr-TR" sz="3200" b="1" dirty="0" smtClean="0"/>
              <a:t> Arkaya doğru yatırılmayacak </a:t>
            </a:r>
          </a:p>
          <a:p>
            <a:r>
              <a:rPr lang="tr-TR" sz="3200" b="1" dirty="0" smtClean="0"/>
              <a:t>şekilde yapılmış koltuklar, buna zorlanmamalıdır. </a:t>
            </a:r>
          </a:p>
          <a:p>
            <a:r>
              <a:rPr lang="tr-TR" sz="3200" b="1" dirty="0" smtClean="0">
                <a:solidFill>
                  <a:srgbClr val="FFC000"/>
                </a:solidFill>
              </a:rPr>
              <a:t>7. </a:t>
            </a:r>
            <a:r>
              <a:rPr lang="tr-TR" sz="3200" b="1" dirty="0" smtClean="0"/>
              <a:t>Tel zımbalar, zımba sökücü </a:t>
            </a:r>
          </a:p>
          <a:p>
            <a:r>
              <a:rPr lang="tr-TR" sz="3200" b="1" dirty="0" smtClean="0"/>
              <a:t>ile çıkartılmalıdır. Bu iş için </a:t>
            </a:r>
          </a:p>
          <a:p>
            <a:r>
              <a:rPr lang="tr-TR" sz="3200" b="1" dirty="0" smtClean="0"/>
              <a:t>parmaklar </a:t>
            </a:r>
            <a:r>
              <a:rPr lang="tr-TR" sz="3200" b="1" u="sng" dirty="0" smtClean="0">
                <a:solidFill>
                  <a:srgbClr val="7030A0"/>
                </a:solidFill>
              </a:rPr>
              <a:t>kullanılmamalıdır. </a:t>
            </a:r>
          </a:p>
          <a:p>
            <a:r>
              <a:rPr lang="tr-TR" sz="3200" b="1" dirty="0" smtClean="0">
                <a:solidFill>
                  <a:srgbClr val="FFC000"/>
                </a:solidFill>
              </a:rPr>
              <a:t>8.</a:t>
            </a:r>
            <a:r>
              <a:rPr lang="tr-TR" sz="3200" b="1" dirty="0" smtClean="0"/>
              <a:t>Okul kalorifer dairesine, </a:t>
            </a:r>
          </a:p>
          <a:p>
            <a:r>
              <a:rPr lang="tr-TR" sz="3200" b="1" dirty="0" smtClean="0"/>
              <a:t>görevliden başkası girmemelidir. </a:t>
            </a:r>
          </a:p>
          <a:p>
            <a:r>
              <a:rPr lang="tr-TR" sz="3200" b="1" dirty="0" smtClean="0">
                <a:solidFill>
                  <a:srgbClr val="FFC000"/>
                </a:solidFill>
              </a:rPr>
              <a:t>9.</a:t>
            </a:r>
            <a:r>
              <a:rPr lang="tr-TR" sz="3200" b="1" dirty="0" smtClean="0"/>
              <a:t> Bütün elektrikli ofis makineleri, temizleme, ayarlama ve sıkışıklığın giderilmesi işlemlerinden önce mutlaka kilitlenmeli, etiketlenmeli, emniyete alınmalı ve denenmelidir.  </a:t>
            </a:r>
            <a:r>
              <a:rPr lang="tr-TR" sz="3200" b="1" dirty="0" smtClean="0">
                <a:solidFill>
                  <a:srgbClr val="FF0000"/>
                </a:solidFill>
              </a:rPr>
              <a:t> </a:t>
            </a:r>
            <a:endParaRPr lang="tr-TR" sz="3200" dirty="0" smtClean="0">
              <a:solidFill>
                <a:srgbClr val="FF0000"/>
              </a:solidFill>
            </a:endParaRPr>
          </a:p>
          <a:p>
            <a:pPr marL="342900" indent="-342900"/>
            <a:endParaRPr lang="tr-TR" sz="3200" dirty="0" smtClean="0"/>
          </a:p>
        </p:txBody>
      </p:sp>
      <p:pic>
        <p:nvPicPr>
          <p:cNvPr id="4098" name="Picture 2"/>
          <p:cNvPicPr>
            <a:picLocks noChangeAspect="1" noChangeArrowheads="1"/>
          </p:cNvPicPr>
          <p:nvPr/>
        </p:nvPicPr>
        <p:blipFill>
          <a:blip r:embed="rId3" cstate="print"/>
          <a:srcRect/>
          <a:stretch>
            <a:fillRect/>
          </a:stretch>
        </p:blipFill>
        <p:spPr bwMode="auto">
          <a:xfrm>
            <a:off x="6286512" y="642918"/>
            <a:ext cx="2438400" cy="2857520"/>
          </a:xfrm>
          <a:prstGeom prst="rect">
            <a:avLst/>
          </a:prstGeom>
          <a:noFill/>
          <a:ln w="9525">
            <a:noFill/>
            <a:miter lim="800000"/>
            <a:headEnd/>
            <a:tailEnd/>
          </a:ln>
          <a:effectLst/>
        </p:spPr>
      </p:pic>
    </p:spTree>
  </p:cSld>
  <p:clrMapOvr>
    <a:masterClrMapping/>
  </p:clrMapOvr>
  <p:transition>
    <p:sndAc>
      <p:stSnd>
        <p:snd r:embed="rId2" name="click.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428564" y="214290"/>
            <a:ext cx="8715436" cy="6494085"/>
          </a:xfrm>
          <a:prstGeom prst="rect">
            <a:avLst/>
          </a:prstGeom>
        </p:spPr>
        <p:txBody>
          <a:bodyPr wrap="square">
            <a:spAutoFit/>
          </a:bodyPr>
          <a:lstStyle/>
          <a:p>
            <a:endParaRPr lang="tr-TR" sz="3200" b="1" dirty="0" smtClean="0"/>
          </a:p>
          <a:p>
            <a:r>
              <a:rPr lang="tr-TR" sz="3200" b="1" dirty="0" smtClean="0">
                <a:solidFill>
                  <a:srgbClr val="FFC000"/>
                </a:solidFill>
              </a:rPr>
              <a:t>10. </a:t>
            </a:r>
            <a:r>
              <a:rPr lang="tr-TR" sz="3200" b="1" dirty="0" smtClean="0"/>
              <a:t>Yüksek yerlere erişebilmek</a:t>
            </a:r>
          </a:p>
          <a:p>
            <a:r>
              <a:rPr lang="tr-TR" sz="3200" b="1" dirty="0" smtClean="0"/>
              <a:t> için  yükseklerdeki raflardan dosya</a:t>
            </a:r>
          </a:p>
          <a:p>
            <a:r>
              <a:rPr lang="tr-TR" sz="3200" b="1" dirty="0" smtClean="0"/>
              <a:t> vb almak için  portatif merdiven </a:t>
            </a:r>
          </a:p>
          <a:p>
            <a:r>
              <a:rPr lang="tr-TR" sz="3200" b="1" dirty="0" smtClean="0"/>
              <a:t>kullanılmalıdır. </a:t>
            </a:r>
          </a:p>
          <a:p>
            <a:r>
              <a:rPr lang="tr-TR" sz="3200" b="1" dirty="0" smtClean="0">
                <a:solidFill>
                  <a:srgbClr val="FFC000"/>
                </a:solidFill>
              </a:rPr>
              <a:t>11.</a:t>
            </a:r>
            <a:r>
              <a:rPr lang="tr-TR" sz="3200" b="1" dirty="0" smtClean="0"/>
              <a:t> Merdivenlerden inerken ve </a:t>
            </a:r>
          </a:p>
          <a:p>
            <a:r>
              <a:rPr lang="tr-TR" sz="3200" b="1" dirty="0" smtClean="0"/>
              <a:t>çıkarken mutlaka merdiven </a:t>
            </a:r>
          </a:p>
          <a:p>
            <a:r>
              <a:rPr lang="tr-TR" sz="3200" b="1" dirty="0" err="1" smtClean="0"/>
              <a:t>trabzanları</a:t>
            </a:r>
            <a:r>
              <a:rPr lang="tr-TR" sz="3200" b="1" dirty="0" smtClean="0"/>
              <a:t> tutulmalıdır. </a:t>
            </a:r>
          </a:p>
          <a:p>
            <a:r>
              <a:rPr lang="tr-TR" sz="3200" b="1" dirty="0" smtClean="0">
                <a:solidFill>
                  <a:srgbClr val="FFC000"/>
                </a:solidFill>
              </a:rPr>
              <a:t>12.</a:t>
            </a:r>
            <a:r>
              <a:rPr lang="tr-TR" sz="3200" b="1" dirty="0" smtClean="0"/>
              <a:t> Okulda, personel, alçak ölçekli </a:t>
            </a:r>
          </a:p>
          <a:p>
            <a:r>
              <a:rPr lang="tr-TR" sz="3200" b="1" dirty="0" smtClean="0"/>
              <a:t>ayakkabıyı giymeyi tercih etmelidir. </a:t>
            </a:r>
          </a:p>
          <a:p>
            <a:r>
              <a:rPr lang="tr-TR" sz="3200" b="1" dirty="0" smtClean="0">
                <a:solidFill>
                  <a:srgbClr val="FFC000"/>
                </a:solidFill>
              </a:rPr>
              <a:t>13. </a:t>
            </a:r>
            <a:r>
              <a:rPr lang="tr-TR" sz="3200" b="1" dirty="0" smtClean="0"/>
              <a:t>Mesai sonrasında odanızdan </a:t>
            </a:r>
          </a:p>
          <a:p>
            <a:r>
              <a:rPr lang="tr-TR" sz="3200" b="1" dirty="0" smtClean="0"/>
              <a:t>Ayrılırken ışıklar söndürülmeli ve elektrikli aletlerin enerjisi mutlaka kesilmelidir. </a:t>
            </a:r>
            <a:endParaRPr lang="tr-TR" sz="3200" dirty="0" smtClean="0"/>
          </a:p>
        </p:txBody>
      </p:sp>
      <p:pic>
        <p:nvPicPr>
          <p:cNvPr id="5122" name="Picture 2"/>
          <p:cNvPicPr>
            <a:picLocks noChangeAspect="1" noChangeArrowheads="1"/>
          </p:cNvPicPr>
          <p:nvPr/>
        </p:nvPicPr>
        <p:blipFill>
          <a:blip r:embed="rId3" cstate="print"/>
          <a:srcRect/>
          <a:stretch>
            <a:fillRect/>
          </a:stretch>
        </p:blipFill>
        <p:spPr bwMode="auto">
          <a:xfrm>
            <a:off x="6715140" y="500042"/>
            <a:ext cx="2209800" cy="2214578"/>
          </a:xfrm>
          <a:prstGeom prst="rect">
            <a:avLst/>
          </a:prstGeom>
          <a:noFill/>
          <a:ln w="9525">
            <a:noFill/>
            <a:miter lim="800000"/>
            <a:headEnd/>
            <a:tailEnd/>
          </a:ln>
          <a:effectLst/>
        </p:spPr>
      </p:pic>
      <p:pic>
        <p:nvPicPr>
          <p:cNvPr id="5123" name="Picture 3"/>
          <p:cNvPicPr>
            <a:picLocks noChangeAspect="1" noChangeArrowheads="1"/>
          </p:cNvPicPr>
          <p:nvPr/>
        </p:nvPicPr>
        <p:blipFill>
          <a:blip r:embed="rId4" cstate="print"/>
          <a:srcRect/>
          <a:stretch>
            <a:fillRect/>
          </a:stretch>
        </p:blipFill>
        <p:spPr bwMode="auto">
          <a:xfrm>
            <a:off x="6715141" y="2928934"/>
            <a:ext cx="2214578" cy="2438400"/>
          </a:xfrm>
          <a:prstGeom prst="rect">
            <a:avLst/>
          </a:prstGeom>
          <a:noFill/>
          <a:ln w="9525">
            <a:noFill/>
            <a:miter lim="800000"/>
            <a:headEnd/>
            <a:tailEnd/>
          </a:ln>
          <a:effectLst/>
        </p:spPr>
      </p:pic>
    </p:spTree>
  </p:cSld>
  <p:clrMapOvr>
    <a:masterClrMapping/>
  </p:clrMapOvr>
  <p:transition>
    <p:sndAc>
      <p:stSnd>
        <p:snd r:embed="rId2" name="click.wav"/>
      </p:stSnd>
    </p:sndAc>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428564" y="214290"/>
            <a:ext cx="8715436" cy="6001643"/>
          </a:xfrm>
          <a:prstGeom prst="rect">
            <a:avLst/>
          </a:prstGeom>
        </p:spPr>
        <p:txBody>
          <a:bodyPr wrap="square">
            <a:spAutoFit/>
          </a:bodyPr>
          <a:lstStyle/>
          <a:p>
            <a:r>
              <a:rPr lang="tr-TR" sz="3200" b="1" dirty="0" smtClean="0">
                <a:solidFill>
                  <a:srgbClr val="FFC000"/>
                </a:solidFill>
              </a:rPr>
              <a:t>14. </a:t>
            </a:r>
            <a:r>
              <a:rPr lang="tr-TR" sz="3200" b="1" dirty="0" smtClean="0"/>
              <a:t>Binanızdaki yangın söndürücülerin yerleri mutlaka öğrenilmelidir. </a:t>
            </a:r>
          </a:p>
          <a:p>
            <a:r>
              <a:rPr lang="tr-TR" sz="3200" b="1" dirty="0" smtClean="0">
                <a:solidFill>
                  <a:srgbClr val="FFC000"/>
                </a:solidFill>
              </a:rPr>
              <a:t>15.</a:t>
            </a:r>
            <a:r>
              <a:rPr lang="tr-TR" sz="3200" b="1" dirty="0" smtClean="0"/>
              <a:t> Yangın çıktığında , ofisinizdeki – binanızdaki yangın söndürücülerle ilk müdahalede bulunul-malıdır. Yöneticilere ve varsa güvenlik birimine haber verilmelidir. </a:t>
            </a:r>
          </a:p>
          <a:p>
            <a:r>
              <a:rPr lang="tr-TR" sz="3200" b="1" dirty="0" smtClean="0">
                <a:solidFill>
                  <a:srgbClr val="FFC000"/>
                </a:solidFill>
              </a:rPr>
              <a:t>16.</a:t>
            </a:r>
            <a:r>
              <a:rPr lang="tr-TR" sz="3200" b="1" dirty="0" smtClean="0"/>
              <a:t> Yangının yayılmasını önlemek için, odanızın kapı ve pencereleri kapatılmalı ve oda terk edilmelidir. </a:t>
            </a:r>
          </a:p>
          <a:p>
            <a:r>
              <a:rPr lang="tr-TR" sz="3200" b="1" dirty="0" smtClean="0">
                <a:solidFill>
                  <a:srgbClr val="FFC000"/>
                </a:solidFill>
              </a:rPr>
              <a:t>17. </a:t>
            </a:r>
            <a:r>
              <a:rPr lang="tr-TR" sz="3200" b="1" dirty="0" smtClean="0"/>
              <a:t>Yanıcı, parlayıcı numuneler, maddeler </a:t>
            </a:r>
            <a:r>
              <a:rPr lang="tr-TR" sz="3200" b="1" dirty="0" err="1" smtClean="0"/>
              <a:t>laboratuvar</a:t>
            </a:r>
            <a:r>
              <a:rPr lang="tr-TR" sz="3200" b="1" dirty="0" smtClean="0"/>
              <a:t> haricindeki ofislerde hiçbir şekilde muhafaza edilmemelidir. </a:t>
            </a:r>
          </a:p>
        </p:txBody>
      </p:sp>
    </p:spTree>
  </p:cSld>
  <p:clrMapOvr>
    <a:masterClrMapping/>
  </p:clrMapOvr>
  <p:transition>
    <p:sndAc>
      <p:stSnd>
        <p:snd r:embed="rId2" name="click.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571472" y="571481"/>
            <a:ext cx="8143932" cy="5632311"/>
          </a:xfrm>
          <a:prstGeom prst="rect">
            <a:avLst/>
          </a:prstGeom>
        </p:spPr>
        <p:txBody>
          <a:bodyPr wrap="square">
            <a:spAutoFit/>
          </a:bodyPr>
          <a:lstStyle/>
          <a:p>
            <a:pPr algn="ctr"/>
            <a:endParaRPr lang="tr-TR" sz="3600" dirty="0" smtClean="0">
              <a:solidFill>
                <a:srgbClr val="FF0000"/>
              </a:solidFill>
            </a:endParaRPr>
          </a:p>
          <a:p>
            <a:r>
              <a:rPr lang="tr-TR" sz="3600" dirty="0" smtClean="0"/>
              <a:t>	Yetersiz iletişim ve uyarı sistemi, çalışma yöntemi konusunda başarısızlık, çalışanın uygunsuz duruşu, tutum ve davranışı buna verilecek bir kaç örnektir. </a:t>
            </a:r>
          </a:p>
          <a:p>
            <a:r>
              <a:rPr lang="tr-TR" sz="3600" dirty="0" smtClean="0"/>
              <a:t>	</a:t>
            </a:r>
            <a:endParaRPr lang="tr-TR" sz="2000" dirty="0" smtClean="0"/>
          </a:p>
          <a:p>
            <a:r>
              <a:rPr lang="tr-TR" sz="3600" dirty="0" smtClean="0"/>
              <a:t>	İş güvenliğinde uyulması gereken kurallardan biri de yapılan işe uygun kişisel koruyucuların belirlenmesi ve bunlarında uygun şekilde kullanılmasıdır. </a:t>
            </a:r>
            <a:endParaRPr lang="tr-TR" sz="3600" dirty="0"/>
          </a:p>
        </p:txBody>
      </p:sp>
    </p:spTree>
  </p:cSld>
  <p:clrMapOvr>
    <a:masterClrMapping/>
  </p:clrMapOvr>
  <p:transition>
    <p:sndAc>
      <p:stSnd>
        <p:snd r:embed="rId2" name="click.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428564" y="214290"/>
            <a:ext cx="8715436" cy="6001643"/>
          </a:xfrm>
          <a:prstGeom prst="rect">
            <a:avLst/>
          </a:prstGeom>
        </p:spPr>
        <p:txBody>
          <a:bodyPr wrap="square">
            <a:spAutoFit/>
          </a:bodyPr>
          <a:lstStyle/>
          <a:p>
            <a:pPr algn="ctr"/>
            <a:endParaRPr lang="tr-TR" sz="3200" b="1" dirty="0" smtClean="0">
              <a:solidFill>
                <a:srgbClr val="FF0000"/>
              </a:solidFill>
            </a:endParaRPr>
          </a:p>
          <a:p>
            <a:pPr algn="ctr"/>
            <a:r>
              <a:rPr lang="tr-TR" sz="3200" b="1" dirty="0" smtClean="0">
                <a:solidFill>
                  <a:srgbClr val="FF0000"/>
                </a:solidFill>
              </a:rPr>
              <a:t>D. Sigara içmek </a:t>
            </a:r>
          </a:p>
          <a:p>
            <a:r>
              <a:rPr lang="tr-TR" sz="3200" b="1" dirty="0" smtClean="0">
                <a:solidFill>
                  <a:srgbClr val="FFC000"/>
                </a:solidFill>
              </a:rPr>
              <a:t>1.</a:t>
            </a:r>
            <a:r>
              <a:rPr lang="tr-TR" sz="3200" b="1" dirty="0" smtClean="0"/>
              <a:t>Tüm Okul sınırı içindeki her yerde sigara içilmesi </a:t>
            </a:r>
            <a:r>
              <a:rPr lang="tr-TR" sz="3200" b="1" u="sng" dirty="0" smtClean="0">
                <a:solidFill>
                  <a:srgbClr val="7030A0"/>
                </a:solidFill>
              </a:rPr>
              <a:t>yasaktır. </a:t>
            </a:r>
          </a:p>
          <a:p>
            <a:endParaRPr lang="tr-TR" sz="3200" b="1" dirty="0" smtClean="0"/>
          </a:p>
          <a:p>
            <a:pPr algn="ctr"/>
            <a:r>
              <a:rPr lang="tr-TR" sz="3200" b="1" dirty="0" smtClean="0">
                <a:solidFill>
                  <a:srgbClr val="FF0000"/>
                </a:solidFill>
              </a:rPr>
              <a:t>E. Fotokopi makinesi </a:t>
            </a:r>
          </a:p>
          <a:p>
            <a:r>
              <a:rPr lang="tr-TR" sz="3200" b="1" dirty="0" smtClean="0">
                <a:solidFill>
                  <a:srgbClr val="FFC000"/>
                </a:solidFill>
              </a:rPr>
              <a:t>1. </a:t>
            </a:r>
            <a:r>
              <a:rPr lang="tr-TR" sz="3200" b="1" dirty="0" smtClean="0"/>
              <a:t>Sıkışmış kağıtları çıkartmak gibi makineyi açmayı gerektiren işleri yalnızca eğitilmiş personel yapmalıdır. </a:t>
            </a:r>
          </a:p>
          <a:p>
            <a:r>
              <a:rPr lang="tr-TR" sz="3200" b="1" dirty="0" smtClean="0">
                <a:solidFill>
                  <a:srgbClr val="FFC000"/>
                </a:solidFill>
              </a:rPr>
              <a:t>2. </a:t>
            </a:r>
            <a:r>
              <a:rPr lang="tr-TR" sz="3200" b="1" dirty="0" smtClean="0"/>
              <a:t>Sıkışmış kağıtları çıkartırken önce, ana şalter yada elektrik fişi kilitlenmeli, etiketlenmeli, emniyete alınmalı ve denenmelidir. </a:t>
            </a:r>
          </a:p>
        </p:txBody>
      </p:sp>
    </p:spTree>
  </p:cSld>
  <p:clrMapOvr>
    <a:masterClrMapping/>
  </p:clrMapOvr>
  <p:transition>
    <p:sndAc>
      <p:stSnd>
        <p:snd r:embed="rId3" name="click.wav"/>
      </p:stSnd>
    </p:sndAc>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428564" y="214290"/>
            <a:ext cx="8715436" cy="6001643"/>
          </a:xfrm>
          <a:prstGeom prst="rect">
            <a:avLst/>
          </a:prstGeom>
        </p:spPr>
        <p:txBody>
          <a:bodyPr wrap="square">
            <a:spAutoFit/>
          </a:bodyPr>
          <a:lstStyle/>
          <a:p>
            <a:r>
              <a:rPr lang="tr-TR" sz="3200" b="1" dirty="0" smtClean="0">
                <a:solidFill>
                  <a:srgbClr val="FFC000"/>
                </a:solidFill>
              </a:rPr>
              <a:t>3.</a:t>
            </a:r>
            <a:r>
              <a:rPr lang="tr-TR" sz="3200" b="1" dirty="0" smtClean="0"/>
              <a:t> Makinenin içini fırça, bez ya da elektrikli süpürge ile temizlerken, parçalarını değiştirirken ya da yerleştirirken gerekli göz koruması yapılmalıdır. </a:t>
            </a:r>
          </a:p>
          <a:p>
            <a:r>
              <a:rPr lang="tr-TR" sz="3200" b="1" dirty="0" smtClean="0">
                <a:solidFill>
                  <a:srgbClr val="FFC000"/>
                </a:solidFill>
              </a:rPr>
              <a:t>4.</a:t>
            </a:r>
            <a:r>
              <a:rPr lang="tr-TR" sz="3200" b="1" dirty="0" smtClean="0"/>
              <a:t> Fotokopi makinesine kağıt tavasını takarken, kağıt tepsisi üzerindeki tozluklar yerinde olmalıdır. </a:t>
            </a:r>
          </a:p>
          <a:p>
            <a:pPr algn="ctr"/>
            <a:r>
              <a:rPr lang="tr-TR" sz="3200" b="1" dirty="0" smtClean="0">
                <a:solidFill>
                  <a:srgbClr val="FF0000"/>
                </a:solidFill>
              </a:rPr>
              <a:t>F. Bilgisayarlarla çalışma </a:t>
            </a:r>
          </a:p>
          <a:p>
            <a:pPr marL="514350" indent="-514350"/>
            <a:r>
              <a:rPr lang="tr-TR" sz="3200" b="1" dirty="0" smtClean="0">
                <a:solidFill>
                  <a:srgbClr val="FFC000"/>
                </a:solidFill>
              </a:rPr>
              <a:t>1. </a:t>
            </a:r>
            <a:r>
              <a:rPr lang="tr-TR" sz="3200" b="1" dirty="0" smtClean="0"/>
              <a:t>Bilgisayar ekranındaki </a:t>
            </a:r>
          </a:p>
          <a:p>
            <a:pPr marL="514350" indent="-514350"/>
            <a:r>
              <a:rPr lang="tr-TR" sz="3200" b="1" dirty="0" smtClean="0"/>
              <a:t>görüntüde, titreşimler ve </a:t>
            </a:r>
          </a:p>
          <a:p>
            <a:pPr marL="514350" indent="-514350"/>
            <a:r>
              <a:rPr lang="tr-TR" sz="3200" b="1" dirty="0" smtClean="0"/>
              <a:t>kararsız şekiller </a:t>
            </a:r>
          </a:p>
          <a:p>
            <a:pPr marL="514350" indent="-514350"/>
            <a:r>
              <a:rPr lang="tr-TR" sz="3200" b="1" dirty="0" smtClean="0"/>
              <a:t>olmamalıdır. </a:t>
            </a:r>
          </a:p>
        </p:txBody>
      </p:sp>
      <p:pic>
        <p:nvPicPr>
          <p:cNvPr id="6146" name="Picture 2"/>
          <p:cNvPicPr>
            <a:picLocks noChangeAspect="1" noChangeArrowheads="1"/>
          </p:cNvPicPr>
          <p:nvPr/>
        </p:nvPicPr>
        <p:blipFill>
          <a:blip r:embed="rId3" cstate="print"/>
          <a:srcRect/>
          <a:stretch>
            <a:fillRect/>
          </a:stretch>
        </p:blipFill>
        <p:spPr bwMode="auto">
          <a:xfrm>
            <a:off x="5143504" y="4214818"/>
            <a:ext cx="3714776" cy="2428892"/>
          </a:xfrm>
          <a:prstGeom prst="rect">
            <a:avLst/>
          </a:prstGeom>
          <a:noFill/>
          <a:ln w="9525">
            <a:noFill/>
            <a:miter lim="800000"/>
            <a:headEnd/>
            <a:tailEnd/>
          </a:ln>
          <a:effectLst/>
        </p:spPr>
      </p:pic>
    </p:spTree>
  </p:cSld>
  <p:clrMapOvr>
    <a:masterClrMapping/>
  </p:clrMapOvr>
  <p:transition>
    <p:sndAc>
      <p:stSnd>
        <p:snd r:embed="rId2" name="click.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428564" y="214290"/>
            <a:ext cx="8715436" cy="5016758"/>
          </a:xfrm>
          <a:prstGeom prst="rect">
            <a:avLst/>
          </a:prstGeom>
        </p:spPr>
        <p:txBody>
          <a:bodyPr wrap="square">
            <a:spAutoFit/>
          </a:bodyPr>
          <a:lstStyle/>
          <a:p>
            <a:endParaRPr lang="tr-TR" sz="3200" b="1" dirty="0" smtClean="0"/>
          </a:p>
          <a:p>
            <a:r>
              <a:rPr lang="tr-TR" sz="3200" b="1" dirty="0" smtClean="0">
                <a:solidFill>
                  <a:srgbClr val="FFC000"/>
                </a:solidFill>
              </a:rPr>
              <a:t>2. </a:t>
            </a:r>
            <a:r>
              <a:rPr lang="tr-TR" sz="3200" b="1" dirty="0" smtClean="0"/>
              <a:t>Klavye, rahat bir çalışma pozisyonu sağlaya-</a:t>
            </a:r>
            <a:r>
              <a:rPr lang="tr-TR" sz="3200" b="1" dirty="0" err="1" smtClean="0"/>
              <a:t>cak</a:t>
            </a:r>
            <a:r>
              <a:rPr lang="tr-TR" sz="3200" b="1" dirty="0" smtClean="0"/>
              <a:t> uzaklıkta olmalıdır. </a:t>
            </a:r>
          </a:p>
          <a:p>
            <a:r>
              <a:rPr lang="tr-TR" sz="3200" b="1" dirty="0" smtClean="0">
                <a:solidFill>
                  <a:srgbClr val="FFC000"/>
                </a:solidFill>
              </a:rPr>
              <a:t>3. </a:t>
            </a:r>
            <a:r>
              <a:rPr lang="tr-TR" sz="3200" b="1" dirty="0" smtClean="0"/>
              <a:t>Bilgisayar masası, monitör, sistem ünitesi ve klavye </a:t>
            </a:r>
            <a:r>
              <a:rPr lang="tr-TR" sz="3200" b="1" dirty="0" err="1" smtClean="0"/>
              <a:t>uygunboyutlarda</a:t>
            </a:r>
            <a:r>
              <a:rPr lang="tr-TR" sz="3200" b="1" dirty="0" smtClean="0"/>
              <a:t> olmalıdır, fare ile masada rahat çalışılabilmelidir. </a:t>
            </a:r>
          </a:p>
          <a:p>
            <a:r>
              <a:rPr lang="tr-TR" sz="3200" b="1" dirty="0" smtClean="0">
                <a:solidFill>
                  <a:srgbClr val="FFC000"/>
                </a:solidFill>
              </a:rPr>
              <a:t>4. </a:t>
            </a:r>
            <a:r>
              <a:rPr lang="tr-TR" sz="3200" b="1" dirty="0" smtClean="0"/>
              <a:t>Bilgisayar ekranı ve fon ortamı arasında yeterli aydınlatma olmalıdır. </a:t>
            </a:r>
          </a:p>
          <a:p>
            <a:r>
              <a:rPr lang="tr-TR" sz="3200" b="1" dirty="0" smtClean="0">
                <a:solidFill>
                  <a:srgbClr val="FFC000"/>
                </a:solidFill>
              </a:rPr>
              <a:t>5. </a:t>
            </a:r>
            <a:r>
              <a:rPr lang="tr-TR" sz="3200" b="1" dirty="0" smtClean="0"/>
              <a:t>Mevcut ışık kaynakları direkt parlaklığa ve yansımalara neden olmamalıdır. </a:t>
            </a:r>
          </a:p>
        </p:txBody>
      </p:sp>
    </p:spTree>
  </p:cSld>
  <p:clrMapOvr>
    <a:masterClrMapping/>
  </p:clrMapOvr>
  <p:transition>
    <p:sndAc>
      <p:stSnd>
        <p:snd r:embed="rId2" name="click.wav"/>
      </p:st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428564" y="214290"/>
            <a:ext cx="8715436" cy="6494085"/>
          </a:xfrm>
          <a:prstGeom prst="rect">
            <a:avLst/>
          </a:prstGeom>
        </p:spPr>
        <p:txBody>
          <a:bodyPr wrap="square">
            <a:spAutoFit/>
          </a:bodyPr>
          <a:lstStyle/>
          <a:p>
            <a:endParaRPr lang="tr-TR" sz="3200" b="1" dirty="0" smtClean="0"/>
          </a:p>
          <a:p>
            <a:pPr algn="ctr"/>
            <a:r>
              <a:rPr lang="tr-TR" sz="3200" b="1" dirty="0" smtClean="0">
                <a:solidFill>
                  <a:srgbClr val="FF0000"/>
                </a:solidFill>
              </a:rPr>
              <a:t>İLK  YARDIM </a:t>
            </a:r>
          </a:p>
          <a:p>
            <a:r>
              <a:rPr lang="tr-TR" sz="3200" dirty="0" smtClean="0"/>
              <a:t>Acil durumda yapılan tedavi, </a:t>
            </a:r>
          </a:p>
          <a:p>
            <a:r>
              <a:rPr lang="tr-TR" sz="3200" dirty="0" smtClean="0"/>
              <a:t>sonucu belirler. Temel düzen-</a:t>
            </a:r>
          </a:p>
          <a:p>
            <a:r>
              <a:rPr lang="tr-TR" sz="3200" dirty="0" err="1" smtClean="0"/>
              <a:t>lemeleri</a:t>
            </a:r>
            <a:r>
              <a:rPr lang="tr-TR" sz="3200" dirty="0" smtClean="0"/>
              <a:t> hazırlamak önemlidir. </a:t>
            </a:r>
          </a:p>
          <a:p>
            <a:r>
              <a:rPr lang="tr-TR" sz="3200" dirty="0" smtClean="0"/>
              <a:t>Yaralanma ile karşılaşıldığında </a:t>
            </a:r>
          </a:p>
          <a:p>
            <a:r>
              <a:rPr lang="tr-TR" sz="3200" dirty="0" smtClean="0"/>
              <a:t>birçok insan kontrolü kaybeder.</a:t>
            </a:r>
          </a:p>
          <a:p>
            <a:r>
              <a:rPr lang="tr-TR" sz="3200" dirty="0" smtClean="0"/>
              <a:t> İlk yardım yöntemindeki hatalar,</a:t>
            </a:r>
          </a:p>
          <a:p>
            <a:r>
              <a:rPr lang="tr-TR" sz="3200" dirty="0" smtClean="0"/>
              <a:t> kurtarılabilecek hayatı riske edebilir. İlk yardım, standart kurallar uygulanarak yapılmalıdır. Bu nedenle doğru yöntemler, acil duruma hazırlamak için normal zamanda düzenli olarak tekrarlanmalıdır. </a:t>
            </a:r>
            <a:endParaRPr lang="tr-TR" sz="3200" b="1" dirty="0" smtClean="0"/>
          </a:p>
        </p:txBody>
      </p:sp>
      <p:pic>
        <p:nvPicPr>
          <p:cNvPr id="7170" name="Picture 2"/>
          <p:cNvPicPr>
            <a:picLocks noChangeAspect="1" noChangeArrowheads="1"/>
          </p:cNvPicPr>
          <p:nvPr/>
        </p:nvPicPr>
        <p:blipFill>
          <a:blip r:embed="rId3" cstate="print"/>
          <a:srcRect/>
          <a:stretch>
            <a:fillRect/>
          </a:stretch>
        </p:blipFill>
        <p:spPr bwMode="auto">
          <a:xfrm>
            <a:off x="6143636" y="1357298"/>
            <a:ext cx="3000364" cy="2643206"/>
          </a:xfrm>
          <a:prstGeom prst="rect">
            <a:avLst/>
          </a:prstGeom>
          <a:noFill/>
          <a:ln w="9525">
            <a:noFill/>
            <a:miter lim="800000"/>
            <a:headEnd/>
            <a:tailEnd/>
          </a:ln>
          <a:effectLst/>
        </p:spPr>
      </p:pic>
    </p:spTree>
  </p:cSld>
  <p:clrMapOvr>
    <a:masterClrMapping/>
  </p:clrMapOvr>
  <p:transition>
    <p:sndAc>
      <p:stSnd>
        <p:snd r:embed="rId2" name="click.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14291"/>
            <a:ext cx="8748000" cy="4524315"/>
          </a:xfrm>
          <a:prstGeom prst="rect">
            <a:avLst/>
          </a:prstGeom>
        </p:spPr>
        <p:txBody>
          <a:bodyPr wrap="square">
            <a:spAutoFit/>
          </a:bodyPr>
          <a:lstStyle/>
          <a:p>
            <a:endParaRPr lang="tr-TR" sz="3600" dirty="0" smtClean="0"/>
          </a:p>
          <a:p>
            <a:pPr lvl="1" algn="ctr"/>
            <a:r>
              <a:rPr lang="tr-TR" sz="3600" dirty="0" smtClean="0"/>
              <a:t> 	</a:t>
            </a:r>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smtClean="0"/>
          </a:p>
          <a:p>
            <a:pPr lvl="1"/>
            <a:endParaRPr lang="tr-TR" sz="3600" dirty="0"/>
          </a:p>
        </p:txBody>
      </p:sp>
      <p:sp>
        <p:nvSpPr>
          <p:cNvPr id="8" name="7 Dikdörtgen"/>
          <p:cNvSpPr/>
          <p:nvPr/>
        </p:nvSpPr>
        <p:spPr>
          <a:xfrm>
            <a:off x="428564" y="214290"/>
            <a:ext cx="8715436" cy="6247864"/>
          </a:xfrm>
          <a:prstGeom prst="rect">
            <a:avLst/>
          </a:prstGeom>
        </p:spPr>
        <p:txBody>
          <a:bodyPr wrap="square">
            <a:spAutoFit/>
          </a:bodyPr>
          <a:lstStyle/>
          <a:p>
            <a:endParaRPr lang="tr-TR" sz="3200" b="1" dirty="0" smtClean="0"/>
          </a:p>
          <a:p>
            <a:pPr algn="ctr"/>
            <a:r>
              <a:rPr lang="tr-TR" sz="4000" b="1" dirty="0" smtClean="0">
                <a:solidFill>
                  <a:srgbClr val="FF0000"/>
                </a:solidFill>
              </a:rPr>
              <a:t>ÖNEMLİ  TELEFONLAR </a:t>
            </a:r>
          </a:p>
          <a:p>
            <a:endParaRPr lang="tr-TR" sz="3200" dirty="0" smtClean="0"/>
          </a:p>
          <a:p>
            <a:r>
              <a:rPr lang="tr-TR" sz="4000" dirty="0" smtClean="0">
                <a:solidFill>
                  <a:srgbClr val="00B0F0"/>
                </a:solidFill>
                <a:latin typeface="Bodoni MT" pitchFamily="18" charset="0"/>
              </a:rPr>
              <a:t>Yangın ihbar 	:  110 </a:t>
            </a:r>
          </a:p>
          <a:p>
            <a:r>
              <a:rPr lang="tr-TR" sz="4000" dirty="0" smtClean="0">
                <a:solidFill>
                  <a:schemeClr val="accent1">
                    <a:lumMod val="75000"/>
                  </a:schemeClr>
                </a:solidFill>
                <a:latin typeface="Bodoni MT" pitchFamily="18" charset="0"/>
              </a:rPr>
              <a:t>Hızır Acil Servis 	:  112 </a:t>
            </a:r>
          </a:p>
          <a:p>
            <a:r>
              <a:rPr lang="tr-TR" sz="4000" dirty="0" smtClean="0">
                <a:solidFill>
                  <a:schemeClr val="accent2">
                    <a:lumMod val="75000"/>
                  </a:schemeClr>
                </a:solidFill>
                <a:latin typeface="Bodoni MT" pitchFamily="18" charset="0"/>
              </a:rPr>
              <a:t>Polis İmdat		:  155 </a:t>
            </a:r>
          </a:p>
          <a:p>
            <a:r>
              <a:rPr lang="tr-TR" sz="4000" dirty="0" smtClean="0">
                <a:solidFill>
                  <a:srgbClr val="C00000"/>
                </a:solidFill>
                <a:latin typeface="Bodoni MT" pitchFamily="18" charset="0"/>
              </a:rPr>
              <a:t>Jandarma 		:  156 </a:t>
            </a:r>
          </a:p>
          <a:p>
            <a:pPr algn="ctr"/>
            <a:r>
              <a:rPr lang="tr-TR" sz="4000" dirty="0" smtClean="0">
                <a:latin typeface="Bodoni MT" pitchFamily="18" charset="0"/>
              </a:rPr>
              <a:t>			</a:t>
            </a:r>
            <a:r>
              <a:rPr lang="tr-TR" sz="3200" dirty="0" smtClean="0">
                <a:latin typeface="Bodoni MT" pitchFamily="18" charset="0"/>
              </a:rPr>
              <a:t>Hazırlayan;</a:t>
            </a:r>
          </a:p>
          <a:p>
            <a:pPr algn="ctr"/>
            <a:r>
              <a:rPr lang="tr-TR" sz="3200" dirty="0" smtClean="0">
                <a:latin typeface="Bodoni MT" pitchFamily="18" charset="0"/>
              </a:rPr>
              <a:t>			Mehmet KÖSE</a:t>
            </a:r>
          </a:p>
          <a:p>
            <a:pPr algn="ctr"/>
            <a:r>
              <a:rPr lang="tr-TR" sz="3200" dirty="0" smtClean="0">
                <a:latin typeface="Bodoni MT" pitchFamily="18" charset="0"/>
              </a:rPr>
              <a:t>		       </a:t>
            </a:r>
            <a:r>
              <a:rPr lang="tr-TR" sz="3200" dirty="0" err="1" smtClean="0">
                <a:latin typeface="Bodoni MT" pitchFamily="18" charset="0"/>
              </a:rPr>
              <a:t>Yenikent</a:t>
            </a:r>
            <a:r>
              <a:rPr lang="tr-TR" sz="3200" dirty="0" smtClean="0">
                <a:latin typeface="Bodoni MT" pitchFamily="18" charset="0"/>
              </a:rPr>
              <a:t> </a:t>
            </a:r>
            <a:r>
              <a:rPr lang="tr-TR" sz="3200" dirty="0" err="1" smtClean="0">
                <a:latin typeface="Bodoni MT" pitchFamily="18" charset="0"/>
              </a:rPr>
              <a:t>İlksan</a:t>
            </a:r>
            <a:r>
              <a:rPr lang="tr-TR" sz="3200" dirty="0" smtClean="0">
                <a:latin typeface="Bodoni MT" pitchFamily="18" charset="0"/>
              </a:rPr>
              <a:t> İlkokulu</a:t>
            </a:r>
          </a:p>
          <a:p>
            <a:pPr algn="ctr"/>
            <a:r>
              <a:rPr lang="tr-TR" sz="3200" dirty="0" smtClean="0">
                <a:latin typeface="Bodoni MT" pitchFamily="18" charset="0"/>
              </a:rPr>
              <a:t>		        Sivil Savunma Kulübü</a:t>
            </a:r>
            <a:endParaRPr lang="tr-TR" sz="3200" b="1" dirty="0" smtClean="0">
              <a:latin typeface="Bodoni MT" pitchFamily="18" charset="0"/>
            </a:endParaRPr>
          </a:p>
        </p:txBody>
      </p:sp>
    </p:spTree>
  </p:cSld>
  <p:clrMapOvr>
    <a:masterClrMapping/>
  </p:clrMapOvr>
  <p:transition>
    <p:sndAc>
      <p:stSnd>
        <p:snd r:embed="rId3" name="click.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85720" y="571481"/>
            <a:ext cx="8643998" cy="6186309"/>
          </a:xfrm>
          <a:prstGeom prst="rect">
            <a:avLst/>
          </a:prstGeom>
        </p:spPr>
        <p:txBody>
          <a:bodyPr wrap="square">
            <a:spAutoFit/>
          </a:bodyPr>
          <a:lstStyle/>
          <a:p>
            <a:pPr algn="ctr"/>
            <a:endParaRPr lang="tr-TR" sz="3600" dirty="0" smtClean="0">
              <a:solidFill>
                <a:srgbClr val="FF0000"/>
              </a:solidFill>
            </a:endParaRPr>
          </a:p>
          <a:p>
            <a:r>
              <a:rPr lang="tr-TR" sz="3600" dirty="0" smtClean="0"/>
              <a:t>	İş güvenliği kuralları acı veya felaketlerle sonuçlanan yanlışlardan ve çalışanların dene-</a:t>
            </a:r>
            <a:r>
              <a:rPr lang="tr-TR" sz="3600" dirty="0" err="1" smtClean="0"/>
              <a:t>yimlerinden</a:t>
            </a:r>
            <a:r>
              <a:rPr lang="tr-TR" sz="3600" dirty="0" smtClean="0"/>
              <a:t> oluşmuştur. </a:t>
            </a:r>
          </a:p>
          <a:p>
            <a:r>
              <a:rPr lang="tr-TR" sz="3600" dirty="0" smtClean="0"/>
              <a:t>	</a:t>
            </a:r>
          </a:p>
          <a:p>
            <a:r>
              <a:rPr lang="tr-TR" sz="3600" dirty="0" smtClean="0"/>
              <a:t>	</a:t>
            </a:r>
            <a:r>
              <a:rPr lang="tr-TR" sz="3600" dirty="0" smtClean="0">
                <a:solidFill>
                  <a:schemeClr val="accent2">
                    <a:lumMod val="75000"/>
                  </a:schemeClr>
                </a:solidFill>
              </a:rPr>
              <a:t>Bu </a:t>
            </a:r>
            <a:r>
              <a:rPr lang="tr-TR" sz="3600" dirty="0" err="1" smtClean="0">
                <a:solidFill>
                  <a:schemeClr val="accent2">
                    <a:lumMod val="75000"/>
                  </a:schemeClr>
                </a:solidFill>
              </a:rPr>
              <a:t>slaytı</a:t>
            </a:r>
            <a:r>
              <a:rPr lang="tr-TR" sz="3600" dirty="0" smtClean="0">
                <a:solidFill>
                  <a:schemeClr val="accent2">
                    <a:lumMod val="75000"/>
                  </a:schemeClr>
                </a:solidFill>
              </a:rPr>
              <a:t> dikkatlice ve eğlenerek takip edeceğinizi ve kurallara tamamen uyacağı-</a:t>
            </a:r>
            <a:r>
              <a:rPr lang="tr-TR" sz="3600" dirty="0" err="1" smtClean="0">
                <a:solidFill>
                  <a:schemeClr val="accent2">
                    <a:lumMod val="75000"/>
                  </a:schemeClr>
                </a:solidFill>
              </a:rPr>
              <a:t>nızı</a:t>
            </a:r>
            <a:r>
              <a:rPr lang="tr-TR" sz="3600" dirty="0" smtClean="0">
                <a:solidFill>
                  <a:schemeClr val="accent2">
                    <a:lumMod val="75000"/>
                  </a:schemeClr>
                </a:solidFill>
              </a:rPr>
              <a:t> umarız.</a:t>
            </a:r>
          </a:p>
          <a:p>
            <a:endParaRPr lang="tr-TR" sz="3600" dirty="0" smtClean="0"/>
          </a:p>
          <a:p>
            <a:endParaRPr lang="tr-TR" sz="3600" dirty="0" smtClean="0"/>
          </a:p>
          <a:p>
            <a:endParaRPr lang="tr-TR" sz="3600" dirty="0"/>
          </a:p>
        </p:txBody>
      </p:sp>
    </p:spTree>
  </p:cSld>
  <p:clrMapOvr>
    <a:masterClrMapping/>
  </p:clrMapOvr>
  <p:transition>
    <p:sndAc>
      <p:stSnd>
        <p:snd r:embed="rId3" name="click.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571472" y="571481"/>
            <a:ext cx="8143932" cy="5078313"/>
          </a:xfrm>
          <a:prstGeom prst="rect">
            <a:avLst/>
          </a:prstGeom>
        </p:spPr>
        <p:txBody>
          <a:bodyPr wrap="square">
            <a:spAutoFit/>
          </a:bodyPr>
          <a:lstStyle/>
          <a:p>
            <a:pPr algn="ctr"/>
            <a:endParaRPr lang="tr-TR" sz="3600" dirty="0" smtClean="0">
              <a:solidFill>
                <a:srgbClr val="FF0000"/>
              </a:solidFill>
            </a:endParaRPr>
          </a:p>
          <a:p>
            <a:pPr algn="ctr"/>
            <a:r>
              <a:rPr lang="tr-TR" sz="3600" dirty="0" smtClean="0"/>
              <a:t>	</a:t>
            </a:r>
            <a:r>
              <a:rPr lang="tr-TR" sz="3600" b="1" dirty="0" smtClean="0">
                <a:solidFill>
                  <a:srgbClr val="FF0000"/>
                </a:solidFill>
              </a:rPr>
              <a:t>TÜM ÇALIŞANLAR İÇİN GENEL GÜVENLİK KURALLARI </a:t>
            </a:r>
          </a:p>
          <a:p>
            <a:r>
              <a:rPr lang="tr-TR" sz="3600" dirty="0" smtClean="0"/>
              <a:t>	</a:t>
            </a:r>
          </a:p>
          <a:p>
            <a:pPr>
              <a:buFont typeface="Wingdings" pitchFamily="2" charset="2"/>
              <a:buChar char="ü"/>
            </a:pPr>
            <a:r>
              <a:rPr lang="tr-TR" sz="3600" dirty="0" smtClean="0"/>
              <a:t>	Kendi güvenliğimiz ve birlikte çalıştığımız arkadaşlarımızın güvenliği için </a:t>
            </a:r>
            <a:r>
              <a:rPr lang="tr-TR" sz="3600" u="sng" dirty="0" smtClean="0">
                <a:solidFill>
                  <a:schemeClr val="accent2">
                    <a:lumMod val="75000"/>
                  </a:schemeClr>
                </a:solidFill>
              </a:rPr>
              <a:t>DAİMA dikkatli ve sorumlu</a:t>
            </a:r>
            <a:r>
              <a:rPr lang="tr-TR" sz="3600" dirty="0" smtClean="0"/>
              <a:t> hareket edin. </a:t>
            </a:r>
          </a:p>
          <a:p>
            <a:endParaRPr lang="tr-TR" sz="3600" dirty="0" smtClean="0"/>
          </a:p>
          <a:p>
            <a:endParaRPr lang="tr-TR" sz="3600" dirty="0"/>
          </a:p>
        </p:txBody>
      </p:sp>
    </p:spTree>
  </p:cSld>
  <p:clrMapOvr>
    <a:masterClrMapping/>
  </p:clrMapOvr>
  <p:transition>
    <p:sndAc>
      <p:stSnd>
        <p:snd r:embed="rId2" name="click.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571472" y="571481"/>
            <a:ext cx="8143932" cy="7294305"/>
          </a:xfrm>
          <a:prstGeom prst="rect">
            <a:avLst/>
          </a:prstGeom>
        </p:spPr>
        <p:txBody>
          <a:bodyPr wrap="square">
            <a:spAutoFit/>
          </a:bodyPr>
          <a:lstStyle/>
          <a:p>
            <a:pPr algn="ctr"/>
            <a:endParaRPr lang="tr-TR" sz="3600" dirty="0" smtClean="0">
              <a:solidFill>
                <a:srgbClr val="FF0000"/>
              </a:solidFill>
            </a:endParaRPr>
          </a:p>
          <a:p>
            <a:pPr>
              <a:buFont typeface="Wingdings" pitchFamily="2" charset="2"/>
              <a:buChar char="ü"/>
            </a:pPr>
            <a:r>
              <a:rPr lang="tr-TR" sz="3600" dirty="0" smtClean="0"/>
              <a:t>	DAİMA </a:t>
            </a:r>
            <a:r>
              <a:rPr lang="tr-TR" sz="3600" u="sng" dirty="0" smtClean="0">
                <a:solidFill>
                  <a:schemeClr val="accent2">
                    <a:lumMod val="75000"/>
                  </a:schemeClr>
                </a:solidFill>
              </a:rPr>
              <a:t>işinize uygun ve güvenli </a:t>
            </a:r>
            <a:r>
              <a:rPr lang="tr-TR" sz="3600" dirty="0" smtClean="0"/>
              <a:t>araç - gereç kullanın. Koruyucu ve güvenlik ama-</a:t>
            </a:r>
            <a:r>
              <a:rPr lang="tr-TR" sz="3600" dirty="0" err="1" smtClean="0"/>
              <a:t>cıyla</a:t>
            </a:r>
            <a:r>
              <a:rPr lang="tr-TR" sz="3600" dirty="0" smtClean="0"/>
              <a:t> yapılmış araçları ASLA bozmayın,  onlara zarar vermeyin.</a:t>
            </a:r>
          </a:p>
          <a:p>
            <a:pPr algn="ctr"/>
            <a:endParaRPr lang="tr-TR" sz="3600" dirty="0" smtClean="0"/>
          </a:p>
          <a:p>
            <a:pPr>
              <a:buFont typeface="Wingdings" pitchFamily="2" charset="2"/>
              <a:buChar char="ü"/>
            </a:pPr>
            <a:r>
              <a:rPr lang="tr-TR" sz="3600" dirty="0" smtClean="0"/>
              <a:t> İşe başlamadan önce kullandığımız araçları DAİMA </a:t>
            </a:r>
            <a:r>
              <a:rPr lang="tr-TR" sz="3600" u="sng" dirty="0" smtClean="0">
                <a:solidFill>
                  <a:schemeClr val="accent2">
                    <a:lumMod val="75000"/>
                  </a:schemeClr>
                </a:solidFill>
              </a:rPr>
              <a:t>kontrol edin. </a:t>
            </a:r>
            <a:r>
              <a:rPr lang="tr-TR" sz="3600" dirty="0" smtClean="0"/>
              <a:t>İşimiz bittiğinde kullandığımız araçları DAİMA </a:t>
            </a:r>
            <a:r>
              <a:rPr lang="tr-TR" sz="3600" u="sng" dirty="0" smtClean="0">
                <a:solidFill>
                  <a:schemeClr val="accent2">
                    <a:lumMod val="75000"/>
                  </a:schemeClr>
                </a:solidFill>
              </a:rPr>
              <a:t>güvenli ve düzenli olarak bırakın</a:t>
            </a:r>
            <a:r>
              <a:rPr lang="tr-TR" sz="3600" dirty="0" smtClean="0"/>
              <a:t>. </a:t>
            </a:r>
          </a:p>
          <a:p>
            <a:pPr algn="ctr">
              <a:buFont typeface="Wingdings" pitchFamily="2" charset="2"/>
              <a:buChar char="ü"/>
            </a:pPr>
            <a:endParaRPr lang="tr-TR" sz="3600" dirty="0" smtClean="0"/>
          </a:p>
          <a:p>
            <a:pPr algn="ctr">
              <a:buFont typeface="Wingdings" pitchFamily="2" charset="2"/>
              <a:buChar char="ü"/>
            </a:pPr>
            <a:endParaRPr lang="tr-TR" sz="3600" dirty="0" smtClean="0"/>
          </a:p>
          <a:p>
            <a:pPr algn="ctr">
              <a:buFont typeface="Wingdings" pitchFamily="2" charset="2"/>
              <a:buChar char="ü"/>
            </a:pPr>
            <a:endParaRPr lang="tr-TR" sz="3600" dirty="0" smtClean="0"/>
          </a:p>
        </p:txBody>
      </p:sp>
    </p:spTree>
  </p:cSld>
  <p:clrMapOvr>
    <a:masterClrMapping/>
  </p:clrMapOvr>
  <p:transition>
    <p:sndAc>
      <p:stSnd>
        <p:snd r:embed="rId3" name="click.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85720" y="571481"/>
            <a:ext cx="8643998" cy="5078313"/>
          </a:xfrm>
          <a:prstGeom prst="rect">
            <a:avLst/>
          </a:prstGeom>
        </p:spPr>
        <p:txBody>
          <a:bodyPr wrap="square">
            <a:spAutoFit/>
          </a:bodyPr>
          <a:lstStyle/>
          <a:p>
            <a:endParaRPr lang="tr-TR" sz="3600" dirty="0" smtClean="0"/>
          </a:p>
          <a:p>
            <a:pPr lvl="1">
              <a:buFont typeface="Wingdings" pitchFamily="2" charset="2"/>
              <a:buChar char="ü"/>
            </a:pPr>
            <a:r>
              <a:rPr lang="tr-TR" sz="3600" dirty="0" smtClean="0"/>
              <a:t>        Güvenli kullanım konusunda eğiti-mini almadığımız araçları ve maddeleri </a:t>
            </a:r>
            <a:r>
              <a:rPr lang="tr-TR" sz="3600" u="sng" dirty="0" smtClean="0">
                <a:solidFill>
                  <a:schemeClr val="accent2">
                    <a:lumMod val="75000"/>
                  </a:schemeClr>
                </a:solidFill>
              </a:rPr>
              <a:t>ASLA kullanmayın</a:t>
            </a:r>
            <a:r>
              <a:rPr lang="tr-TR" sz="3600" dirty="0" smtClean="0"/>
              <a:t>.  Araç ve maddeleri kullanmadan önce </a:t>
            </a:r>
            <a:r>
              <a:rPr lang="tr-TR" sz="3600" u="sng" dirty="0" smtClean="0">
                <a:solidFill>
                  <a:schemeClr val="accent2">
                    <a:lumMod val="75000"/>
                  </a:schemeClr>
                </a:solidFill>
              </a:rPr>
              <a:t>uyarılara, etiket ve işaretlere </a:t>
            </a:r>
            <a:r>
              <a:rPr lang="tr-TR" sz="3600" dirty="0" smtClean="0"/>
              <a:t>dikkat edin. Kuşkulandığımız durumlarda önce amirinize ya da iş sağlığı ve iş güvenliği görevlilerine sorun. </a:t>
            </a:r>
          </a:p>
          <a:p>
            <a:endParaRPr lang="tr-TR" sz="3600" dirty="0"/>
          </a:p>
        </p:txBody>
      </p:sp>
    </p:spTree>
  </p:cSld>
  <p:clrMapOvr>
    <a:masterClrMapping/>
  </p:clrMapOvr>
  <p:transition>
    <p:sndAc>
      <p:stSnd>
        <p:snd r:embed="rId2" name="click.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571472" y="571481"/>
            <a:ext cx="8143932" cy="6186309"/>
          </a:xfrm>
          <a:prstGeom prst="rect">
            <a:avLst/>
          </a:prstGeom>
        </p:spPr>
        <p:txBody>
          <a:bodyPr wrap="square">
            <a:spAutoFit/>
          </a:bodyPr>
          <a:lstStyle/>
          <a:p>
            <a:endParaRPr lang="tr-TR" sz="3600" dirty="0" smtClean="0"/>
          </a:p>
          <a:p>
            <a:pPr lvl="1">
              <a:buFont typeface="Wingdings" pitchFamily="2" charset="2"/>
              <a:buChar char="ü"/>
            </a:pPr>
            <a:r>
              <a:rPr lang="tr-TR" sz="3600" dirty="0" smtClean="0"/>
              <a:t>        Çalıştığımız alanı DAİMA </a:t>
            </a:r>
            <a:r>
              <a:rPr lang="tr-TR" sz="3600" u="sng" dirty="0" smtClean="0">
                <a:solidFill>
                  <a:schemeClr val="accent2">
                    <a:lumMod val="75000"/>
                  </a:schemeClr>
                </a:solidFill>
              </a:rPr>
              <a:t>temiz ve tertipli</a:t>
            </a:r>
            <a:r>
              <a:rPr lang="tr-TR" sz="3600" dirty="0" smtClean="0"/>
              <a:t> tutun. </a:t>
            </a:r>
          </a:p>
          <a:p>
            <a:pPr lvl="1">
              <a:buFont typeface="Wingdings" pitchFamily="2" charset="2"/>
              <a:buChar char="ü"/>
            </a:pPr>
            <a:endParaRPr lang="tr-TR" sz="3600" dirty="0" smtClean="0"/>
          </a:p>
          <a:p>
            <a:pPr lvl="1">
              <a:buFont typeface="Wingdings" pitchFamily="2" charset="2"/>
              <a:buChar char="ü"/>
            </a:pPr>
            <a:r>
              <a:rPr lang="tr-TR" sz="3600" dirty="0" smtClean="0"/>
              <a:t>         Malzemeleri DAİMA </a:t>
            </a:r>
            <a:r>
              <a:rPr lang="tr-TR" sz="3600" u="sng" dirty="0" smtClean="0">
                <a:solidFill>
                  <a:schemeClr val="accent2">
                    <a:lumMod val="75000"/>
                  </a:schemeClr>
                </a:solidFill>
              </a:rPr>
              <a:t>güvenli bir şekilde taşıyın, kaldırın, itin veya çekin. </a:t>
            </a:r>
            <a:r>
              <a:rPr lang="tr-TR" sz="3600" dirty="0" smtClean="0"/>
              <a:t>Dikkat ve konsantrasyon isteyen işlerde çalışanları ASLA </a:t>
            </a:r>
            <a:r>
              <a:rPr lang="tr-TR" sz="3600" u="sng" dirty="0" smtClean="0">
                <a:solidFill>
                  <a:schemeClr val="accent2">
                    <a:lumMod val="75000"/>
                  </a:schemeClr>
                </a:solidFill>
              </a:rPr>
              <a:t>rahatsız etmeyin ve dikkatini dağıtmayın. </a:t>
            </a:r>
          </a:p>
          <a:p>
            <a:pPr lvl="1"/>
            <a:endParaRPr lang="tr-TR" sz="3600" dirty="0" smtClean="0"/>
          </a:p>
          <a:p>
            <a:endParaRPr lang="tr-TR" sz="3600" dirty="0"/>
          </a:p>
        </p:txBody>
      </p:sp>
    </p:spTree>
  </p:cSld>
  <p:clrMapOvr>
    <a:masterClrMapping/>
  </p:clrMapOvr>
  <p:transition>
    <p:sndAc>
      <p:stSnd>
        <p:snd r:embed="rId3" name="click.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571481"/>
            <a:ext cx="8715436" cy="6186309"/>
          </a:xfrm>
          <a:prstGeom prst="rect">
            <a:avLst/>
          </a:prstGeom>
        </p:spPr>
        <p:txBody>
          <a:bodyPr wrap="square">
            <a:spAutoFit/>
          </a:bodyPr>
          <a:lstStyle/>
          <a:p>
            <a:endParaRPr lang="tr-TR" sz="3600" dirty="0" smtClean="0"/>
          </a:p>
          <a:p>
            <a:pPr lvl="1">
              <a:buFont typeface="Wingdings" pitchFamily="2" charset="2"/>
              <a:buChar char="ü"/>
            </a:pPr>
            <a:r>
              <a:rPr lang="tr-TR" sz="3600" dirty="0" smtClean="0"/>
              <a:t>   İşyerinde ASLA </a:t>
            </a:r>
            <a:r>
              <a:rPr lang="tr-TR" sz="3600" u="sng" dirty="0" smtClean="0">
                <a:solidFill>
                  <a:schemeClr val="accent2">
                    <a:lumMod val="75000"/>
                  </a:schemeClr>
                </a:solidFill>
              </a:rPr>
              <a:t>el şakası yapmayın. </a:t>
            </a:r>
          </a:p>
          <a:p>
            <a:pPr lvl="1">
              <a:buFont typeface="Wingdings" pitchFamily="2" charset="2"/>
              <a:buChar char="ü"/>
            </a:pPr>
            <a:r>
              <a:rPr lang="tr-TR" sz="3600" dirty="0" smtClean="0"/>
              <a:t>   İşyerine ASLA </a:t>
            </a:r>
            <a:r>
              <a:rPr lang="tr-TR" sz="3600" u="sng" dirty="0" smtClean="0">
                <a:solidFill>
                  <a:schemeClr val="accent2">
                    <a:lumMod val="75000"/>
                  </a:schemeClr>
                </a:solidFill>
              </a:rPr>
              <a:t>uykusuz ve içkili gelmeyin. </a:t>
            </a:r>
          </a:p>
          <a:p>
            <a:pPr lvl="1">
              <a:buFont typeface="Wingdings" pitchFamily="2" charset="2"/>
              <a:buChar char="ü"/>
            </a:pPr>
            <a:r>
              <a:rPr lang="tr-TR" sz="3600" dirty="0" smtClean="0"/>
              <a:t>Sağlığınız için aldığınız geçici ve sürekli ilaçlar hakkında sağlık birimine, ilk amirle-</a:t>
            </a:r>
            <a:r>
              <a:rPr lang="tr-TR" sz="3600" dirty="0" err="1" smtClean="0"/>
              <a:t>rimize</a:t>
            </a:r>
            <a:r>
              <a:rPr lang="tr-TR" sz="3600" dirty="0" smtClean="0"/>
              <a:t> DAİMA bilgi verin. </a:t>
            </a:r>
          </a:p>
          <a:p>
            <a:pPr lvl="1">
              <a:buFont typeface="Wingdings" pitchFamily="2" charset="2"/>
              <a:buChar char="ü"/>
            </a:pPr>
            <a:r>
              <a:rPr lang="tr-TR" sz="3600" dirty="0" smtClean="0"/>
              <a:t>İşyerinde ASLA </a:t>
            </a:r>
            <a:r>
              <a:rPr lang="tr-TR" sz="3600" dirty="0" smtClean="0">
                <a:solidFill>
                  <a:schemeClr val="accent2">
                    <a:lumMod val="75000"/>
                  </a:schemeClr>
                </a:solidFill>
              </a:rPr>
              <a:t>koşmayın.  </a:t>
            </a:r>
            <a:r>
              <a:rPr lang="tr-TR" sz="3600" dirty="0" smtClean="0"/>
              <a:t>Canlı yürü-yelim. </a:t>
            </a:r>
            <a:r>
              <a:rPr lang="tr-TR" sz="3600" u="sng" dirty="0" smtClean="0">
                <a:solidFill>
                  <a:schemeClr val="accent2">
                    <a:lumMod val="75000"/>
                  </a:schemeClr>
                </a:solidFill>
              </a:rPr>
              <a:t>Kaygan zeminlere dikkat </a:t>
            </a:r>
            <a:r>
              <a:rPr lang="tr-TR" sz="3600" dirty="0" smtClean="0"/>
              <a:t>edin.</a:t>
            </a:r>
          </a:p>
          <a:p>
            <a:pPr lvl="1"/>
            <a:endParaRPr lang="tr-TR" sz="3600" dirty="0" smtClean="0"/>
          </a:p>
          <a:p>
            <a:endParaRPr lang="tr-TR" sz="3600" dirty="0"/>
          </a:p>
        </p:txBody>
      </p:sp>
    </p:spTree>
  </p:cSld>
  <p:clrMapOvr>
    <a:masterClrMapping/>
  </p:clrMapOvr>
  <p:transition>
    <p:sndAc>
      <p:stSnd>
        <p:snd r:embed="rId2" name="click.wav"/>
      </p:stSnd>
    </p:sndAc>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Template>
  <TotalTime>116</TotalTime>
  <Words>693</Words>
  <PresentationFormat>Ekran Gösterisi (4:3)</PresentationFormat>
  <Paragraphs>382</Paragraphs>
  <Slides>34</Slides>
  <Notes>12</Notes>
  <HiddenSlides>0</HiddenSlides>
  <MMClips>0</MMClips>
  <ScaleCrop>false</ScaleCrop>
  <HeadingPairs>
    <vt:vector size="4" baseType="variant">
      <vt:variant>
        <vt:lpstr>Tema</vt:lpstr>
      </vt:variant>
      <vt:variant>
        <vt:i4>1</vt:i4>
      </vt:variant>
      <vt:variant>
        <vt:lpstr>Slayt Başlıkları</vt:lpstr>
      </vt:variant>
      <vt:variant>
        <vt:i4>34</vt:i4>
      </vt:variant>
    </vt:vector>
  </HeadingPairs>
  <TitlesOfParts>
    <vt:vector size="35" baseType="lpstr">
      <vt:lpstr>Metro</vt:lpstr>
      <vt:lpstr>İLKSAN  İLKOKULU  İŞ SAĞLIĞI  VE GÜVENLİĞİ              </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modified xsi:type="dcterms:W3CDTF">2019-04-28T07:28:44Z</dcterms:modified>
  <cp:category>https://www.sorubak.com</cp:category>
</cp:coreProperties>
</file>