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  <p:sldMasterId id="2147483732" r:id="rId5"/>
  </p:sldMasterIdLst>
  <p:notesMasterIdLst>
    <p:notesMasterId r:id="rId78"/>
  </p:notesMasterIdLst>
  <p:sldIdLst>
    <p:sldId id="325" r:id="rId6"/>
    <p:sldId id="261" r:id="rId7"/>
    <p:sldId id="327" r:id="rId8"/>
    <p:sldId id="256" r:id="rId9"/>
    <p:sldId id="263" r:id="rId10"/>
    <p:sldId id="328" r:id="rId11"/>
    <p:sldId id="262" r:id="rId12"/>
    <p:sldId id="330" r:id="rId13"/>
    <p:sldId id="258" r:id="rId14"/>
    <p:sldId id="331" r:id="rId15"/>
    <p:sldId id="359" r:id="rId16"/>
    <p:sldId id="332" r:id="rId17"/>
    <p:sldId id="264" r:id="rId18"/>
    <p:sldId id="268" r:id="rId19"/>
    <p:sldId id="267" r:id="rId20"/>
    <p:sldId id="260" r:id="rId21"/>
    <p:sldId id="333" r:id="rId22"/>
    <p:sldId id="334" r:id="rId23"/>
    <p:sldId id="335" r:id="rId24"/>
    <p:sldId id="336" r:id="rId25"/>
    <p:sldId id="266" r:id="rId26"/>
    <p:sldId id="265" r:id="rId27"/>
    <p:sldId id="337" r:id="rId28"/>
    <p:sldId id="269" r:id="rId29"/>
    <p:sldId id="270" r:id="rId30"/>
    <p:sldId id="319" r:id="rId31"/>
    <p:sldId id="338" r:id="rId32"/>
    <p:sldId id="339" r:id="rId33"/>
    <p:sldId id="340" r:id="rId34"/>
    <p:sldId id="341" r:id="rId35"/>
    <p:sldId id="342" r:id="rId36"/>
    <p:sldId id="271" r:id="rId37"/>
    <p:sldId id="272" r:id="rId38"/>
    <p:sldId id="273" r:id="rId39"/>
    <p:sldId id="320" r:id="rId40"/>
    <p:sldId id="343" r:id="rId41"/>
    <p:sldId id="274" r:id="rId42"/>
    <p:sldId id="344" r:id="rId43"/>
    <p:sldId id="276" r:id="rId44"/>
    <p:sldId id="277" r:id="rId45"/>
    <p:sldId id="278" r:id="rId46"/>
    <p:sldId id="321" r:id="rId47"/>
    <p:sldId id="345" r:id="rId48"/>
    <p:sldId id="346" r:id="rId49"/>
    <p:sldId id="347" r:id="rId50"/>
    <p:sldId id="348" r:id="rId51"/>
    <p:sldId id="360" r:id="rId52"/>
    <p:sldId id="279" r:id="rId53"/>
    <p:sldId id="280" r:id="rId54"/>
    <p:sldId id="313" r:id="rId55"/>
    <p:sldId id="322" r:id="rId56"/>
    <p:sldId id="353" r:id="rId57"/>
    <p:sldId id="354" r:id="rId58"/>
    <p:sldId id="281" r:id="rId59"/>
    <p:sldId id="282" r:id="rId60"/>
    <p:sldId id="323" r:id="rId61"/>
    <p:sldId id="355" r:id="rId62"/>
    <p:sldId id="356" r:id="rId63"/>
    <p:sldId id="357" r:id="rId64"/>
    <p:sldId id="283" r:id="rId65"/>
    <p:sldId id="358" r:id="rId66"/>
    <p:sldId id="284" r:id="rId67"/>
    <p:sldId id="324" r:id="rId68"/>
    <p:sldId id="349" r:id="rId69"/>
    <p:sldId id="350" r:id="rId70"/>
    <p:sldId id="351" r:id="rId71"/>
    <p:sldId id="352" r:id="rId72"/>
    <p:sldId id="285" r:id="rId73"/>
    <p:sldId id="286" r:id="rId74"/>
    <p:sldId id="318" r:id="rId75"/>
    <p:sldId id="287" r:id="rId76"/>
    <p:sldId id="288" r:id="rId7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sper" initials="c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20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A63FD-46B2-4F40-82A1-85D9A22EE239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F1A13-ED09-45F7-925E-64A7A3D295A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742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F1A13-ED09-45F7-925E-64A7A3D295A4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1031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7D9E236-84C2-4C7E-9FC6-658A00BFF57A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2757958-41DF-4809-8FBC-FF7579FFE0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9.xml"/><Relationship Id="rId7" Type="http://schemas.openxmlformats.org/officeDocument/2006/relationships/slide" Target="slide4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5.xml"/><Relationship Id="rId6" Type="http://schemas.openxmlformats.org/officeDocument/2006/relationships/slide" Target="slide35.xml"/><Relationship Id="rId5" Type="http://schemas.openxmlformats.org/officeDocument/2006/relationships/slide" Target="slide26.xml"/><Relationship Id="rId10" Type="http://schemas.openxmlformats.org/officeDocument/2006/relationships/slide" Target="slide63.xml"/><Relationship Id="rId4" Type="http://schemas.openxmlformats.org/officeDocument/2006/relationships/slide" Target="slide16.xml"/><Relationship Id="rId9" Type="http://schemas.openxmlformats.org/officeDocument/2006/relationships/slide" Target="slide5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7920880" cy="5544616"/>
          </a:xfrm>
        </p:spPr>
        <p:txBody>
          <a:bodyPr>
            <a:norm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 action="ppaction://hlinksldjump"/>
              </a:rPr>
              <a:t>9. SINIF TEMEL DİNİ BİLGİLER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 action="ppaction://hlinksldjump"/>
              </a:rPr>
              <a:t>10.SINIF SİYER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4" action="ppaction://hlinksldjump"/>
              </a:rPr>
              <a:t>10. SINIF FIKIH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5" action="ppaction://hlinksldjump"/>
              </a:rPr>
              <a:t>10. SINIF HADİS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6" action="ppaction://hlinksldjump"/>
              </a:rPr>
              <a:t>11. SINIF AKAİD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7" action="ppaction://hlinksldjump"/>
              </a:rPr>
              <a:t>11. SINIF TEFSİR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8" action="ppaction://hlinksldjump"/>
              </a:rPr>
              <a:t>11. SINIF HİTABET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9" action="ppaction://hlinksldjump"/>
              </a:rPr>
              <a:t>12. SINIF KELAM DERSİ</a:t>
            </a:r>
            <a:endParaRPr lang="tr-T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10" action="ppaction://hlinksldjump"/>
              </a:rPr>
              <a:t>12. SINIF DİNLER TARİHİ DERSİ</a:t>
            </a:r>
            <a:endParaRPr lang="tr-TR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1628800"/>
            <a:ext cx="751238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Her Öğrenci özgün bir birey olarak kabul edilmiştir.</a:t>
            </a:r>
          </a:p>
          <a:p>
            <a:endParaRPr lang="tr-TR" sz="2400" dirty="0" smtClean="0"/>
          </a:p>
          <a:p>
            <a:r>
              <a:rPr lang="tr-TR" sz="2400" dirty="0" smtClean="0"/>
              <a:t>“</a:t>
            </a:r>
            <a:r>
              <a:rPr lang="tr-TR" sz="2400" dirty="0"/>
              <a:t>Siyer Dersi Öğretim Programı” hazırlanırken beceri temelli öğrenme yaklaşımı esas alınmıştır</a:t>
            </a:r>
            <a:r>
              <a:rPr lang="tr-TR" sz="2400" dirty="0" smtClean="0"/>
              <a:t>.</a:t>
            </a:r>
          </a:p>
          <a:p>
            <a:endParaRPr lang="tr-TR" sz="2400" dirty="0"/>
          </a:p>
          <a:p>
            <a:r>
              <a:rPr lang="tr-TR" sz="2400" dirty="0"/>
              <a:t>Kur’an-ı Kerim ile sünneti doğru anlamanın, dini doğru anlama ve yorumlamadaki önemi vurgulanmıştır</a:t>
            </a:r>
            <a:r>
              <a:rPr lang="tr-TR" sz="2400" dirty="0" smtClean="0"/>
              <a:t>.</a:t>
            </a:r>
          </a:p>
          <a:p>
            <a:endParaRPr lang="tr-TR" sz="2400" dirty="0"/>
          </a:p>
          <a:p>
            <a:r>
              <a:rPr lang="tr-TR" sz="2400" dirty="0"/>
              <a:t>Dinî kavramları doğru anlama, değer oluşturma ve beceri geliştirme ön planda tutulmuştur.</a:t>
            </a:r>
          </a:p>
          <a:p>
            <a:endParaRPr lang="tr-TR" sz="2000" dirty="0"/>
          </a:p>
          <a:p>
            <a:endParaRPr lang="tr-TR" sz="2000" dirty="0"/>
          </a:p>
        </p:txBody>
      </p:sp>
      <p:sp>
        <p:nvSpPr>
          <p:cNvPr id="3" name="Dikdörtgen 2"/>
          <p:cNvSpPr/>
          <p:nvPr/>
        </p:nvSpPr>
        <p:spPr>
          <a:xfrm>
            <a:off x="1115616" y="980728"/>
            <a:ext cx="748883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400" dirty="0" smtClean="0"/>
              <a:t>SİYER Dersi </a:t>
            </a:r>
            <a:r>
              <a:rPr lang="tr-TR" sz="2400" dirty="0"/>
              <a:t>Öğretim Programı ile öğrencilerin; </a:t>
            </a:r>
          </a:p>
          <a:p>
            <a:pPr marL="285750" indent="-285750">
              <a:buFont typeface="Wingdings" pitchFamily="2" charset="2"/>
              <a:buChar char="Ø"/>
            </a:pPr>
            <a:endParaRPr lang="tr-TR" dirty="0" smtClean="0"/>
          </a:p>
          <a:p>
            <a:r>
              <a:rPr lang="tr-TR" sz="2000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902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908720"/>
            <a:ext cx="83529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Topluma din hizmeti sunabilecek bilgi düzeyine ve bu bilgileri aktarma bilincine sahip bireyler yetiştirme amacıyla hareket edilmiştir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Öğrenci başarısını artırmak için öğrenme öğretme yöntemlerinde</a:t>
            </a:r>
          </a:p>
          <a:p>
            <a:r>
              <a:rPr lang="tr-TR" sz="2800" dirty="0"/>
              <a:t>Çeşitliliğin gereğine vurgu yapılmıştır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Öğrencilerin düşünme soru sorma, fikir üretme, görüş alışverişinde </a:t>
            </a:r>
          </a:p>
          <a:p>
            <a:r>
              <a:rPr lang="tr-TR" sz="2800" dirty="0"/>
              <a:t>bulunma ve gerektiğinde işbirliği yapabilmeye özendirilmesi hedeflenmiştir.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6955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548664" y="18448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79512" y="233843"/>
            <a:ext cx="871296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2800" dirty="0" smtClean="0"/>
              <a:t>Öğrencilerin geleneğe saygı duymanın yanında; onu </a:t>
            </a:r>
            <a:r>
              <a:rPr lang="tr-TR" sz="2800" dirty="0"/>
              <a:t>K</a:t>
            </a:r>
            <a:r>
              <a:rPr lang="tr-TR" sz="2800" dirty="0" smtClean="0"/>
              <a:t>ur’an’ı Kerim ve sünneti merkeze alarak aklın verileri ışığında değerlendirmesi böylece güncel meseleleri çözümleme yeteneği kazanması hedeflenmiştir.</a:t>
            </a:r>
          </a:p>
          <a:p>
            <a:endParaRPr lang="tr-TR" sz="2800" dirty="0" smtClean="0"/>
          </a:p>
          <a:p>
            <a:r>
              <a:rPr lang="tr-TR" sz="2800" dirty="0" smtClean="0"/>
              <a:t>Kalıcı öğrenmenin gerçekleşmesi için öğrencilerin öğrenme sürecindeki etkinliklere katılımlarının sağlanması amaçlanmıştır. </a:t>
            </a:r>
            <a:endParaRPr lang="tr-TR" sz="28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7706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992888" cy="5184576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2800" dirty="0" smtClean="0"/>
              <a:t>Siyer dersine ‘’İslam öncesi Arabistan’’ ile başlanacak ve kronolojiden yararlanma yoluna gidilecek.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2800" dirty="0" smtClean="0"/>
              <a:t>Anlatılan konulardan ‘</a:t>
            </a:r>
            <a:r>
              <a:rPr lang="tr-TR" sz="2800" u="sng" dirty="0" smtClean="0"/>
              <a:t>’çıkarılacak dersler’</a:t>
            </a:r>
            <a:r>
              <a:rPr lang="tr-TR" sz="2800" dirty="0" smtClean="0"/>
              <a:t>’ önemli olacak.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2800" dirty="0" smtClean="0"/>
              <a:t>Öğrencilere sıradan herhangi biri değil de </a:t>
            </a:r>
            <a:r>
              <a:rPr lang="tr-TR" sz="2800" u="sng" dirty="0" smtClean="0"/>
              <a:t>PEYGAMBER</a:t>
            </a:r>
            <a:r>
              <a:rPr lang="tr-TR" sz="2800" dirty="0" smtClean="0"/>
              <a:t> anlatıldığı imajı verilecek.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2800" u="sng" dirty="0" smtClean="0"/>
              <a:t>Nifak ve münafıklar </a:t>
            </a:r>
            <a:r>
              <a:rPr lang="tr-TR" sz="2800" dirty="0" smtClean="0"/>
              <a:t>yeni müfredatta yer aldı.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2800" dirty="0" smtClean="0"/>
              <a:t>‘’İslam’da Savaşa izin verilmesi’’ yeni müfredatta yer aldı.</a:t>
            </a:r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836712"/>
            <a:ext cx="79208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r-TR" sz="3200" dirty="0"/>
              <a:t>Yeni programda kazanım sayısı azaltılmıştır. </a:t>
            </a:r>
            <a:endParaRPr lang="tr-TR" sz="3200" dirty="0" smtClean="0"/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endParaRPr lang="tr-TR" sz="3200" dirty="0" smtClean="0"/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r-TR" sz="3200" dirty="0" smtClean="0"/>
              <a:t>2010 yılı Siyer Dersi Öğretim Programında toplam </a:t>
            </a:r>
            <a:r>
              <a:rPr lang="tr-TR" sz="3200" b="1" dirty="0" smtClean="0"/>
              <a:t>66 kazanım </a:t>
            </a:r>
            <a:r>
              <a:rPr lang="tr-TR" sz="3200" dirty="0" smtClean="0"/>
              <a:t>bulunmaktaydı.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endParaRPr lang="tr-TR" sz="3200" dirty="0" smtClean="0"/>
          </a:p>
          <a:p>
            <a:pPr>
              <a:lnSpc>
                <a:spcPct val="150000"/>
              </a:lnSpc>
            </a:pPr>
            <a:r>
              <a:rPr lang="tr-TR" sz="3200" dirty="0" smtClean="0"/>
              <a:t>2017 yılı Siyer Dersi Öğretim Programında toplam </a:t>
            </a:r>
            <a:r>
              <a:rPr lang="tr-TR" sz="3200" b="1" dirty="0" smtClean="0"/>
              <a:t>32 kazanım</a:t>
            </a:r>
            <a:r>
              <a:rPr lang="tr-TR" sz="3200" dirty="0" smtClean="0"/>
              <a:t> bulunmaktadır.</a:t>
            </a:r>
            <a:r>
              <a:rPr lang="tr-TR" sz="3200" b="1" dirty="0" smtClean="0"/>
              <a:t> </a:t>
            </a:r>
          </a:p>
          <a:p>
            <a:pPr>
              <a:lnSpc>
                <a:spcPct val="150000"/>
              </a:lnSpc>
            </a:pPr>
            <a:endParaRPr lang="tr-TR" sz="3200" dirty="0" smtClean="0"/>
          </a:p>
          <a:p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 smtClean="0"/>
              <a:t> 	</a:t>
            </a:r>
          </a:p>
          <a:p>
            <a:pPr lvl="0">
              <a:lnSpc>
                <a:spcPct val="160000"/>
              </a:lnSpc>
            </a:pP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88640"/>
            <a:ext cx="8172400" cy="666936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2010 yılı Siyer Dersi Öğretim Programında toplam </a:t>
            </a:r>
            <a:r>
              <a:rPr lang="tr-TR" sz="3200" b="1" dirty="0" smtClean="0"/>
              <a:t>5 ünite </a:t>
            </a:r>
            <a:r>
              <a:rPr lang="tr-TR" sz="3200" dirty="0" smtClean="0"/>
              <a:t>bulunmaktaydı. </a:t>
            </a:r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/>
              <a:t>Yeni programda ünite sayısı azaltılmış;</a:t>
            </a:r>
            <a:endParaRPr lang="tr-TR" sz="3200" dirty="0" smtClean="0"/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b="1" dirty="0" smtClean="0"/>
              <a:t>2017 </a:t>
            </a:r>
            <a:r>
              <a:rPr lang="tr-TR" sz="3200" dirty="0" smtClean="0"/>
              <a:t>yılı Siyer Dersi Öğretim Programında ise toplam </a:t>
            </a:r>
            <a:r>
              <a:rPr lang="tr-TR" sz="3200" b="1" dirty="0" smtClean="0"/>
              <a:t>4 ünite </a:t>
            </a:r>
            <a:r>
              <a:rPr lang="tr-TR" sz="3200" dirty="0" smtClean="0"/>
              <a:t>bulunmaktadır. </a:t>
            </a:r>
          </a:p>
          <a:p>
            <a:pPr lvl="0">
              <a:lnSpc>
                <a:spcPct val="16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Diğer ünitelere dağıtılmak üzere 2010 yılı Siyer Dersi Öğretim Programında bulunan;                                   </a:t>
            </a:r>
            <a:r>
              <a:rPr lang="tr-TR" sz="3200" b="1" dirty="0" smtClean="0"/>
              <a:t>«Hz. Muhammed’in Örnek Kişiliği»                        ünitesi yeni programdan çıkartılmıştır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87624" y="1052736"/>
            <a:ext cx="6912768" cy="424847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10.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FIKIH DERSİ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58544"/>
          </a:xfrm>
        </p:spPr>
        <p:txBody>
          <a:bodyPr>
            <a:normAutofit/>
          </a:bodyPr>
          <a:lstStyle/>
          <a:p>
            <a:r>
              <a:rPr lang="tr-TR" dirty="0" smtClean="0"/>
              <a:t>Fıkıh ilminin </a:t>
            </a:r>
            <a:r>
              <a:rPr lang="tr-TR" dirty="0"/>
              <a:t>M</a:t>
            </a:r>
            <a:r>
              <a:rPr lang="tr-TR" dirty="0" smtClean="0"/>
              <a:t>üslüman’ın günlük yaşamındaki önemini fark etmesi;</a:t>
            </a:r>
          </a:p>
          <a:p>
            <a:endParaRPr lang="tr-TR" dirty="0" smtClean="0"/>
          </a:p>
          <a:p>
            <a:r>
              <a:rPr lang="tr-TR" dirty="0" smtClean="0"/>
              <a:t>Fıkıh ilminin tarihi süreç içerisindeki temel kaynaklarını açıklaması;</a:t>
            </a:r>
          </a:p>
          <a:p>
            <a:endParaRPr lang="tr-TR" dirty="0" smtClean="0"/>
          </a:p>
          <a:p>
            <a:r>
              <a:rPr lang="tr-TR" dirty="0" smtClean="0"/>
              <a:t>Fıkıh ilminin temel ilke ve konularını açıklaması;</a:t>
            </a:r>
          </a:p>
          <a:p>
            <a:endParaRPr lang="tr-TR" dirty="0" smtClean="0"/>
          </a:p>
          <a:p>
            <a:r>
              <a:rPr lang="tr-TR" dirty="0" smtClean="0"/>
              <a:t>İbadetlerin yapılışı ile ilgili hükümleri açıklaması ve ibadetleri uygulaması.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PROĞRAMIN GENEL AMAÇLARI-1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5343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196752"/>
            <a:ext cx="83529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PROĞRAMIN GENEL </a:t>
            </a:r>
            <a:r>
              <a:rPr lang="tr-TR" sz="3200" dirty="0" smtClean="0"/>
              <a:t>AMAÇLARI-2</a:t>
            </a:r>
          </a:p>
          <a:p>
            <a:endParaRPr lang="tr-TR" sz="2800" dirty="0" smtClean="0"/>
          </a:p>
          <a:p>
            <a:r>
              <a:rPr lang="tr-TR" sz="2800" dirty="0" smtClean="0"/>
              <a:t>Sosyal </a:t>
            </a:r>
            <a:r>
              <a:rPr lang="tr-TR" sz="2800" dirty="0"/>
              <a:t>hayatta kişiyi ilgilendiren meselelere duyarlı olması</a:t>
            </a:r>
            <a:r>
              <a:rPr lang="tr-TR" sz="2800" dirty="0" smtClean="0"/>
              <a:t>;</a:t>
            </a:r>
          </a:p>
          <a:p>
            <a:endParaRPr lang="tr-TR" sz="2800" dirty="0"/>
          </a:p>
          <a:p>
            <a:r>
              <a:rPr lang="tr-TR" sz="2800" dirty="0"/>
              <a:t>Sosyal hayatın değişmesine bağlı </a:t>
            </a:r>
            <a:r>
              <a:rPr lang="tr-TR" sz="2800" dirty="0" smtClean="0"/>
              <a:t>olarak ortaya </a:t>
            </a:r>
            <a:r>
              <a:rPr lang="tr-TR" sz="2800" dirty="0"/>
              <a:t>çıkan yeni durumları Kur’an’ı Kerim ve sünnetin rehberliğinde fıkhi mirasımızdan faydalanarak yorumlaması amaçlanmaktadır.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23473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55576" y="764704"/>
            <a:ext cx="828092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err="1" smtClean="0"/>
              <a:t>Proğramın</a:t>
            </a:r>
            <a:r>
              <a:rPr lang="tr-TR" sz="3600" dirty="0" smtClean="0"/>
              <a:t> temel yaklaşımı-1</a:t>
            </a:r>
          </a:p>
          <a:p>
            <a:endParaRPr lang="tr-TR" sz="2800" dirty="0" smtClean="0"/>
          </a:p>
          <a:p>
            <a:r>
              <a:rPr lang="tr-TR" sz="2000" dirty="0" smtClean="0"/>
              <a:t>‘</a:t>
            </a:r>
            <a:r>
              <a:rPr lang="tr-TR" sz="2400" dirty="0" smtClean="0"/>
              <a:t>’Fıkıh dersi öğretim </a:t>
            </a:r>
            <a:r>
              <a:rPr lang="tr-TR" sz="2400" dirty="0" err="1" smtClean="0"/>
              <a:t>proğramı</a:t>
            </a:r>
            <a:r>
              <a:rPr lang="tr-TR" sz="2400" dirty="0" smtClean="0"/>
              <a:t>’’ hazırlanırken öğrenci merkezli ve beceri temelli öğrenme yaklaşımı esas alınarak;</a:t>
            </a:r>
          </a:p>
          <a:p>
            <a:endParaRPr lang="tr-TR" sz="2400" dirty="0" smtClean="0"/>
          </a:p>
          <a:p>
            <a:r>
              <a:rPr lang="tr-TR" sz="2400" dirty="0" smtClean="0"/>
              <a:t>Kur’an’ı Kerim ve Sünnet doğrultusunda anlaşılmasının , dini doğru anlama ve yorumlamadaki önemi vurgulanmıştır.</a:t>
            </a:r>
          </a:p>
          <a:p>
            <a:endParaRPr lang="tr-TR" sz="2400" dirty="0" smtClean="0"/>
          </a:p>
          <a:p>
            <a:r>
              <a:rPr lang="tr-TR" sz="2400" dirty="0" smtClean="0"/>
              <a:t>Topluma din hizmeti sunabilecek bilgi düzeyine ve bu bilgileri aktarma bilincine sahip bireyler yetiştirme amacıyla hareket edilmiştir.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98399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/>
                </a:solidFill>
                <a:hlinkClick r:id="rId2" action="ppaction://hlinksldjump"/>
              </a:rPr>
              <a:t>9. SINIF </a:t>
            </a:r>
            <a:r>
              <a:rPr lang="tr-TR" dirty="0" smtClean="0">
                <a:solidFill>
                  <a:schemeClr val="accent3"/>
                </a:solidFill>
              </a:rPr>
              <a:t/>
            </a:r>
            <a:br>
              <a:rPr lang="tr-TR" dirty="0" smtClean="0">
                <a:solidFill>
                  <a:schemeClr val="accent3"/>
                </a:solidFill>
              </a:rPr>
            </a:br>
            <a:r>
              <a:rPr lang="tr-TR" dirty="0" smtClean="0">
                <a:solidFill>
                  <a:schemeClr val="accent3"/>
                </a:solidFill>
              </a:rPr>
              <a:t>TEMEL DİNİ BİLGİLER DERSİ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775647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PROĞRAMIN GENEL </a:t>
            </a:r>
            <a:r>
              <a:rPr lang="tr-TR" sz="3200" dirty="0" smtClean="0"/>
              <a:t>AMAÇLARI-2</a:t>
            </a:r>
          </a:p>
          <a:p>
            <a:endParaRPr lang="tr-TR" sz="2400" dirty="0" smtClean="0"/>
          </a:p>
          <a:p>
            <a:r>
              <a:rPr lang="tr-TR" sz="2800" dirty="0" smtClean="0"/>
              <a:t>Geleneğe saygının yanında onu Kur’an’ı Kerim ve Sünneti merkez alarak aklın verileri ışığında değerlendirmesi; böylece güncel meseleleri çözümlemesi yeteneği kazanması hedeflenmiştir.</a:t>
            </a:r>
          </a:p>
          <a:p>
            <a:endParaRPr lang="tr-TR" sz="2800" dirty="0" smtClean="0"/>
          </a:p>
          <a:p>
            <a:r>
              <a:rPr lang="tr-TR" sz="2800" dirty="0" smtClean="0"/>
              <a:t>Farklı mezheplere karşı müsamaha anlayışı öne çıkarılmıştır.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495974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99592" y="620688"/>
            <a:ext cx="8064896" cy="6237312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Fıkıh dersi; En çok değişen derstir.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Fıkıh </a:t>
            </a:r>
            <a:r>
              <a:rPr lang="tr-TR" sz="3200" dirty="0" err="1" smtClean="0"/>
              <a:t>Üsulü</a:t>
            </a:r>
            <a:r>
              <a:rPr lang="tr-TR" sz="3200" dirty="0" smtClean="0"/>
              <a:t> bilgisi çok önemlidir.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Caferilik ve </a:t>
            </a:r>
            <a:r>
              <a:rPr lang="tr-TR" sz="3200" dirty="0" err="1" smtClean="0"/>
              <a:t>Zeydilik</a:t>
            </a:r>
            <a:r>
              <a:rPr lang="tr-TR" sz="3200" dirty="0" smtClean="0"/>
              <a:t> alt başlık olarak yer alacak.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‘</a:t>
            </a:r>
            <a:r>
              <a:rPr lang="tr-TR" sz="3200" u="sng" dirty="0" smtClean="0"/>
              <a:t>’İBADAT’’ </a:t>
            </a:r>
            <a:r>
              <a:rPr lang="tr-TR" sz="3200" dirty="0" smtClean="0"/>
              <a:t>ünitesi oluşturuldu. 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ibadet konuları, fıkhi delilleriyle ilişkilendirilecek ve Şafii mezhebi dikkate alınacak.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Günümüz ekonomisini ilgilendiren bazı kavramlar yer alacak.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88640"/>
            <a:ext cx="8172400" cy="2088232"/>
          </a:xfrm>
        </p:spPr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Çizim ve şekiller hızlı ve kalıcı öğrenmeyi sağlar. Peygamber de çizik ve şekil yapardı. 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Özellikle fıkıh dersinde </a:t>
            </a:r>
            <a:r>
              <a:rPr lang="tr-TR" sz="3200" dirty="0"/>
              <a:t>ç</a:t>
            </a:r>
            <a:r>
              <a:rPr lang="tr-TR" sz="3200" dirty="0" smtClean="0"/>
              <a:t>izim ve şekillere önem verilmelidir.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endParaRPr lang="tr-TR" dirty="0" smtClean="0"/>
          </a:p>
        </p:txBody>
      </p:sp>
      <p:pic>
        <p:nvPicPr>
          <p:cNvPr id="1028" name="Picture 4" descr="C:\Users\casper\Desktop\20170509_1651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3116" y="2420889"/>
            <a:ext cx="8100391" cy="443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764704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Daha önce ‘’CİHAT’’ konusu yoktu. Bu konu ibadetler konusunda yer aldı.</a:t>
            </a:r>
          </a:p>
          <a:p>
            <a:endParaRPr lang="tr-TR" sz="3200" dirty="0" smtClean="0"/>
          </a:p>
          <a:p>
            <a:r>
              <a:rPr lang="tr-TR" sz="3200" dirty="0" smtClean="0"/>
              <a:t>İslam’a </a:t>
            </a:r>
            <a:r>
              <a:rPr lang="tr-TR" sz="3200" dirty="0"/>
              <a:t>göre savaşı meşru kılan sebepler yer aldı</a:t>
            </a:r>
            <a:r>
              <a:rPr lang="tr-TR" sz="3200" dirty="0" smtClean="0"/>
              <a:t>.</a:t>
            </a:r>
          </a:p>
          <a:p>
            <a:endParaRPr lang="tr-TR" sz="3200" dirty="0"/>
          </a:p>
          <a:p>
            <a:r>
              <a:rPr lang="tr-TR" sz="3200" dirty="0"/>
              <a:t>Ünite </a:t>
            </a:r>
            <a:r>
              <a:rPr lang="tr-TR" sz="3200" dirty="0" smtClean="0"/>
              <a:t>sonlarında; </a:t>
            </a:r>
          </a:p>
          <a:p>
            <a:r>
              <a:rPr lang="tr-TR" sz="3200" dirty="0" smtClean="0"/>
              <a:t>‘</a:t>
            </a:r>
            <a:r>
              <a:rPr lang="tr-TR" sz="3200" dirty="0"/>
              <a:t>’Fıkıh okuma </a:t>
            </a:r>
            <a:r>
              <a:rPr lang="tr-TR" sz="3200" dirty="0" err="1"/>
              <a:t>metinleri’’ne</a:t>
            </a:r>
            <a:r>
              <a:rPr lang="tr-TR" sz="3200" dirty="0"/>
              <a:t>  yer verildi</a:t>
            </a:r>
            <a:r>
              <a:rPr lang="tr-TR" sz="3200" dirty="0" smtClean="0"/>
              <a:t>.</a:t>
            </a:r>
          </a:p>
          <a:p>
            <a:endParaRPr lang="tr-TR" sz="3200" dirty="0"/>
          </a:p>
          <a:p>
            <a:r>
              <a:rPr lang="tr-TR" sz="3200" dirty="0"/>
              <a:t>İbadetlerin hikmet boyutu ile tekniği iç içe verildi.</a:t>
            </a:r>
          </a:p>
        </p:txBody>
      </p:sp>
    </p:spTree>
    <p:extLst>
      <p:ext uri="{BB962C8B-B14F-4D97-AF65-F5344CB8AC3E}">
        <p14:creationId xmlns:p14="http://schemas.microsoft.com/office/powerpoint/2010/main" xmlns="" val="27617816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404664"/>
            <a:ext cx="7272808" cy="5904656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2012’de yapılan öğretim programında 8 ünite bulunmaktadır.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2017’de yapılan öğretim programında da 5 ünite bulunmaktadır.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2012’de 60 olan kazanım sayısı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2017’de 41’e indirilerek azaltılmıştır.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188640"/>
            <a:ext cx="7704856" cy="6120680"/>
          </a:xfrm>
        </p:spPr>
        <p:txBody>
          <a:bodyPr>
            <a:no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i="1" dirty="0" smtClean="0"/>
              <a:t>«TEMİZLİK VE NAMAZ, ORUÇ  VE ZEKAT, HAC  VE KURBAN  </a:t>
            </a:r>
            <a:r>
              <a:rPr lang="tr-TR" sz="3200" b="1" dirty="0" smtClean="0"/>
              <a:t>» </a:t>
            </a:r>
            <a:r>
              <a:rPr lang="tr-TR" sz="3200" dirty="0" smtClean="0"/>
              <a:t>üniteleri tek bir ünite olarak;  «</a:t>
            </a:r>
            <a:r>
              <a:rPr lang="tr-TR" sz="3200" b="1" dirty="0" smtClean="0"/>
              <a:t>İBÂDÂT»</a:t>
            </a:r>
            <a:r>
              <a:rPr lang="tr-TR" sz="3200" dirty="0" smtClean="0"/>
              <a:t> ünitesi olarak değiştirilmiştir.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“İCTİHAT” ünitesi;  ile</a:t>
            </a:r>
            <a:br>
              <a:rPr lang="tr-TR" sz="3200" dirty="0" smtClean="0"/>
            </a:br>
            <a:r>
              <a:rPr lang="tr-TR" sz="3200" dirty="0" smtClean="0"/>
              <a:t>“</a:t>
            </a:r>
            <a:r>
              <a:rPr lang="tr-TR" sz="3200" b="1" u="sng" dirty="0" smtClean="0"/>
              <a:t>Fıkıh İlmi Doğuşu, Gelişmesi ve </a:t>
            </a:r>
            <a:r>
              <a:rPr lang="tr-TR" sz="3200" b="1" u="sng" dirty="0" err="1" smtClean="0"/>
              <a:t>İçtihât</a:t>
            </a:r>
            <a:r>
              <a:rPr lang="tr-TR" sz="3200" b="1" u="sng" dirty="0" smtClean="0"/>
              <a:t>” </a:t>
            </a:r>
            <a:r>
              <a:rPr lang="tr-TR" sz="3200" dirty="0" smtClean="0"/>
              <a:t>Ünitesi olarak birleştirilmiştir.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«Sosyal Hayat» ünitesi Yeni konular ilâve edilerek «</a:t>
            </a:r>
            <a:r>
              <a:rPr lang="tr-TR" sz="3200" b="1" u="sng" dirty="0" smtClean="0"/>
              <a:t>MUÂMELÂT ve UKÛBÂT» </a:t>
            </a:r>
            <a:r>
              <a:rPr lang="tr-TR" sz="3200" dirty="0" smtClean="0"/>
              <a:t>Ünitesi olarak isimlendirilmiştir.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52839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10.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HADİS DERSİ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4557" y="938667"/>
            <a:ext cx="876792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Öğrencilerin; Peygamberimizin </a:t>
            </a:r>
            <a:r>
              <a:rPr lang="tr-TR" sz="2400" dirty="0"/>
              <a:t>Kur’an-ı Kerim’deki konumunu kavraması</a:t>
            </a:r>
            <a:r>
              <a:rPr lang="tr-TR" sz="2400" dirty="0" smtClean="0"/>
              <a:t>,</a:t>
            </a:r>
          </a:p>
          <a:p>
            <a:endParaRPr lang="tr-TR" sz="2400" dirty="0" smtClean="0"/>
          </a:p>
          <a:p>
            <a:r>
              <a:rPr lang="tr-TR" sz="2400" dirty="0"/>
              <a:t>Hadis ilmi ile ilgili temel kavramları açıklaması</a:t>
            </a:r>
            <a:r>
              <a:rPr lang="tr-TR" sz="2400" dirty="0" smtClean="0"/>
              <a:t>,</a:t>
            </a:r>
          </a:p>
          <a:p>
            <a:endParaRPr lang="tr-TR" sz="2400" dirty="0" smtClean="0"/>
          </a:p>
          <a:p>
            <a:r>
              <a:rPr lang="tr-TR" sz="2400" dirty="0"/>
              <a:t>Hadis ilmini ve bu ilmin tarihî süreç içindeki gelişimini kavraması</a:t>
            </a:r>
            <a:r>
              <a:rPr lang="tr-TR" sz="2400" dirty="0" smtClean="0"/>
              <a:t>,</a:t>
            </a:r>
          </a:p>
          <a:p>
            <a:endParaRPr lang="tr-TR" sz="2400" dirty="0"/>
          </a:p>
          <a:p>
            <a:r>
              <a:rPr lang="tr-TR" sz="2400" dirty="0"/>
              <a:t>Hadisleri kaynağına, </a:t>
            </a:r>
            <a:r>
              <a:rPr lang="tr-TR" sz="2400" dirty="0" err="1"/>
              <a:t>râvi</a:t>
            </a:r>
            <a:r>
              <a:rPr lang="tr-TR" sz="2400" dirty="0"/>
              <a:t> sayısına ve sıhhat derecesine göre tasnif etmesi</a:t>
            </a:r>
            <a:r>
              <a:rPr lang="tr-TR" sz="2400" dirty="0" smtClean="0"/>
              <a:t>,</a:t>
            </a:r>
          </a:p>
          <a:p>
            <a:endParaRPr lang="tr-TR" sz="2400" dirty="0"/>
          </a:p>
          <a:p>
            <a:r>
              <a:rPr lang="tr-TR" sz="2400" dirty="0"/>
              <a:t>Dinin anlaşılmasında ve yorumlanmasında hadis ve sünnetin önemini kavraması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547664" y="328300"/>
            <a:ext cx="56108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Programın Genel Amaçları I</a:t>
            </a:r>
          </a:p>
        </p:txBody>
      </p:sp>
    </p:spTree>
    <p:extLst>
      <p:ext uri="{BB962C8B-B14F-4D97-AF65-F5344CB8AC3E}">
        <p14:creationId xmlns:p14="http://schemas.microsoft.com/office/powerpoint/2010/main" xmlns="" val="126517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5656" y="404664"/>
            <a:ext cx="6096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Programın Genel Amaçları - II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989439"/>
            <a:ext cx="878497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Peygamberimizin sünnetindeki biçim ve öz ilişkisini kavraması</a:t>
            </a:r>
            <a:r>
              <a:rPr lang="tr-TR" sz="2800" dirty="0" smtClean="0"/>
              <a:t>,</a:t>
            </a:r>
          </a:p>
          <a:p>
            <a:endParaRPr lang="tr-TR" sz="2800" dirty="0"/>
          </a:p>
          <a:p>
            <a:r>
              <a:rPr lang="tr-TR" sz="2800" dirty="0"/>
              <a:t>Güncel olayları hadisler ışığında yorumlaması</a:t>
            </a:r>
          </a:p>
          <a:p>
            <a:endParaRPr lang="tr-TR" sz="2800" dirty="0" smtClean="0"/>
          </a:p>
          <a:p>
            <a:r>
              <a:rPr lang="tr-TR" sz="2800" dirty="0"/>
              <a:t>Hadis metinlerini ve sünneti sağlıklı bir şekilde yorumlama yöntemi kazanması, </a:t>
            </a:r>
          </a:p>
          <a:p>
            <a:endParaRPr lang="tr-TR" sz="2800" dirty="0" smtClean="0"/>
          </a:p>
          <a:p>
            <a:r>
              <a:rPr lang="tr-TR" sz="2800" dirty="0"/>
              <a:t>Hadislerden ilke ve değerler çıkarması ve bunları hayatına yansıtması amaçlanmaktadır.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70528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877655"/>
            <a:ext cx="799288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«Hadis Dersi Öğretim </a:t>
            </a:r>
            <a:r>
              <a:rPr lang="tr-TR" sz="3200" dirty="0" err="1"/>
              <a:t>Programı»nın</a:t>
            </a:r>
            <a:r>
              <a:rPr lang="tr-TR" sz="3200" dirty="0"/>
              <a:t> vizyonu; </a:t>
            </a:r>
          </a:p>
          <a:p>
            <a:endParaRPr lang="tr-TR" dirty="0"/>
          </a:p>
          <a:p>
            <a:r>
              <a:rPr lang="tr-TR" sz="2400" dirty="0"/>
              <a:t>Hadis ve sünnetin kavramsal düzeyde </a:t>
            </a:r>
            <a:r>
              <a:rPr lang="tr-TR" sz="2400" dirty="0" smtClean="0"/>
              <a:t>tanımlanması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Tarihî süreç içerisindeki gelişiminin </a:t>
            </a:r>
            <a:r>
              <a:rPr lang="tr-TR" sz="2400" dirty="0" smtClean="0"/>
              <a:t>tanıtılması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Dinî kültür içindeki yerinin ve toplum hayatındaki </a:t>
            </a:r>
            <a:r>
              <a:rPr lang="tr-TR" sz="2400" dirty="0" smtClean="0"/>
              <a:t>öneminin </a:t>
            </a:r>
            <a:r>
              <a:rPr lang="tr-TR" sz="2400" dirty="0"/>
              <a:t>kavratılmasıdır.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0600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404664"/>
            <a:ext cx="8892480" cy="5616624"/>
          </a:xfrm>
        </p:spPr>
        <p:txBody>
          <a:bodyPr>
            <a:normAutofit lnSpcReduction="10000"/>
          </a:bodyPr>
          <a:lstStyle/>
          <a:p>
            <a:r>
              <a:rPr lang="tr-TR" sz="3200" dirty="0">
                <a:latin typeface="Arial Rounded MT Bold" pitchFamily="34" charset="0"/>
              </a:rPr>
              <a:t>Temel Dini Bilgiler Dersi Öğretim Programı ile öğrencilerin; </a:t>
            </a:r>
          </a:p>
          <a:p>
            <a:endParaRPr lang="tr-TR" dirty="0">
              <a:latin typeface="Arial Rounded MT Bold" pitchFamily="34" charset="0"/>
            </a:endParaRPr>
          </a:p>
          <a:p>
            <a:r>
              <a:rPr lang="tr-TR" sz="2400" dirty="0">
                <a:latin typeface="Arial Rounded MT Bold" pitchFamily="34" charset="0"/>
              </a:rPr>
              <a:t>İslam’ın iman esaslarını kavraması, </a:t>
            </a:r>
            <a:endParaRPr lang="tr-TR" sz="2400" dirty="0" smtClean="0">
              <a:latin typeface="Arial Rounded MT Bold" pitchFamily="34" charset="0"/>
            </a:endParaRPr>
          </a:p>
          <a:p>
            <a:endParaRPr lang="tr-TR" sz="2400" dirty="0">
              <a:latin typeface="Arial Rounded MT Bold" pitchFamily="34" charset="0"/>
            </a:endParaRPr>
          </a:p>
          <a:p>
            <a:r>
              <a:rPr lang="tr-TR" sz="2400" dirty="0">
                <a:latin typeface="Arial Rounded MT Bold" pitchFamily="34" charset="0"/>
              </a:rPr>
              <a:t>İslam’ın temel ibadetlerinin </a:t>
            </a:r>
            <a:r>
              <a:rPr lang="tr-TR" sz="2400" dirty="0" smtClean="0">
                <a:latin typeface="Arial Rounded MT Bold" pitchFamily="34" charset="0"/>
              </a:rPr>
              <a:t>yapılışlarını </a:t>
            </a:r>
            <a:r>
              <a:rPr lang="tr-TR" sz="2400" dirty="0">
                <a:latin typeface="Arial Rounded MT Bold" pitchFamily="34" charset="0"/>
              </a:rPr>
              <a:t>açıklaması, </a:t>
            </a:r>
            <a:endParaRPr lang="tr-TR" sz="2400" dirty="0" smtClean="0">
              <a:latin typeface="Arial Rounded MT Bold" pitchFamily="34" charset="0"/>
            </a:endParaRPr>
          </a:p>
          <a:p>
            <a:endParaRPr lang="tr-TR" sz="2400" dirty="0">
              <a:latin typeface="Arial Rounded MT Bold" pitchFamily="34" charset="0"/>
            </a:endParaRPr>
          </a:p>
          <a:p>
            <a:r>
              <a:rPr lang="tr-TR" sz="2400" dirty="0">
                <a:latin typeface="Arial Rounded MT Bold" pitchFamily="34" charset="0"/>
              </a:rPr>
              <a:t>İslam’ın temel ahlaki ilkelerini kavraması</a:t>
            </a:r>
            <a:r>
              <a:rPr lang="tr-TR" sz="2400" dirty="0" smtClean="0">
                <a:latin typeface="Arial Rounded MT Bold" pitchFamily="34" charset="0"/>
              </a:rPr>
              <a:t>,</a:t>
            </a:r>
          </a:p>
          <a:p>
            <a:endParaRPr lang="tr-TR" sz="2400" dirty="0">
              <a:latin typeface="Arial Rounded MT Bold" pitchFamily="34" charset="0"/>
            </a:endParaRPr>
          </a:p>
          <a:p>
            <a:r>
              <a:rPr lang="tr-TR" sz="2400" dirty="0">
                <a:latin typeface="Arial Rounded MT Bold" pitchFamily="34" charset="0"/>
              </a:rPr>
              <a:t>İslam ahlakının kaynağının Kur’an ve sünnet olduğunu fark etmesi</a:t>
            </a:r>
            <a:r>
              <a:rPr lang="tr-TR" sz="2400" dirty="0" smtClean="0">
                <a:latin typeface="Arial Rounded MT Bold" pitchFamily="34" charset="0"/>
              </a:rPr>
              <a:t>,</a:t>
            </a:r>
          </a:p>
          <a:p>
            <a:endParaRPr lang="tr-TR" sz="2400" dirty="0">
              <a:latin typeface="Arial Rounded MT Bold" pitchFamily="34" charset="0"/>
            </a:endParaRPr>
          </a:p>
          <a:p>
            <a:r>
              <a:rPr lang="tr-TR" sz="2400" dirty="0">
                <a:latin typeface="Arial Rounded MT Bold" pitchFamily="34" charset="0"/>
              </a:rPr>
              <a:t>Allah’a, Peygamberimize, Kur’an-ı Kerim’e ve insanlara karşı sorumluluklarını fark etmesi amaçlanmaktadır.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415103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4314" y="126572"/>
            <a:ext cx="87849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Programın Uygulanmasına İlişkin </a:t>
            </a:r>
            <a:endParaRPr lang="tr-TR" sz="3600" dirty="0" smtClean="0"/>
          </a:p>
          <a:p>
            <a:r>
              <a:rPr lang="tr-TR" sz="3600" dirty="0" smtClean="0"/>
              <a:t>İlke </a:t>
            </a:r>
            <a:r>
              <a:rPr lang="tr-TR" sz="3600" dirty="0"/>
              <a:t>ve Açıklamalar </a:t>
            </a:r>
            <a:r>
              <a:rPr lang="tr-TR" sz="3600" dirty="0" smtClean="0"/>
              <a:t>– I</a:t>
            </a:r>
          </a:p>
          <a:p>
            <a:endParaRPr lang="tr-TR" sz="2400" dirty="0" smtClean="0"/>
          </a:p>
          <a:p>
            <a:r>
              <a:rPr lang="tr-TR" sz="2800" dirty="0"/>
              <a:t>«Hadis Dersi Öğretim Programı», öğrencilerin hadis ve sünneti bütüncül bir bakış açısıyla görmeleri ve öğrenmeleri esasına dayanmaktadır. Konular işlenirken bu bakış açısı göz önünde bulundurulmalıdır. </a:t>
            </a:r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/>
              <a:t>Hadis dersinde öğrencilerin; Peygamberimizi tanımaları, hadis ve sünnetin dinî hayatımızdaki yerini kavramaları, hadis ve sünnet ile ilgili yanlış telakkilerden uzak durmaları hedeflenmelidir.</a:t>
            </a:r>
          </a:p>
          <a:p>
            <a:endParaRPr lang="tr-TR" sz="2400" dirty="0"/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1532345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43608" y="404664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Programın Uygulanmasına İlişkin İlke ve Açıklamalar - II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16686" y="1331705"/>
            <a:ext cx="910784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Hadis dersinde üniteler hazırlanırken anlatımlar, peygamber sevgisini ve ona bağlılıktaki samimiyeti yansıtmalıdır. Bu bağlamda Peygamberimize sevgi ve hürmet ifadelerinin farklı kullanımlarına da yer verilmelidir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Hadis metinlerinin işlenmesinde hadislerin anlamlarının ve verdiği mesajların kavranması esas olmakla birlikte, öğrenciler hadislerin orijinal metinlerini ve anlamlarını ezberlemeye teşvik edilmelidir. Ancak bu konuda zorlama olmamalıdır.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550821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188640"/>
            <a:ext cx="7956376" cy="666936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6 ünite yer alacak, her ünitede 7 hadis olacaktır.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Hadis ve Sünnetin bütüncül anlaşılması önemlidir.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Hadislerin verdiği mesajlar öncelikli olarak verilmelidir, ezber teşvik edilmeli fakat mesajın önüne geçecekse öğrenciler ezbere zorlanmamalıdır.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Önemine binaen hadis dersi ile ilgili kavramların açıklandığı ünite başa alındı.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Bazı üniteler yer değiştirdi.</a:t>
            </a:r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908720"/>
            <a:ext cx="7272808" cy="5400600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dirty="0" smtClean="0"/>
              <a:t>2010 yılı Hadis Dersi Öğretim Programında </a:t>
            </a:r>
            <a:r>
              <a:rPr lang="tr-TR" b="1" dirty="0" smtClean="0"/>
              <a:t>«Hadis İlmi ve Temel Kavramlar» ünitesi 1I.sırada </a:t>
            </a:r>
            <a:r>
              <a:rPr lang="tr-TR" dirty="0" smtClean="0"/>
              <a:t>yer almaktaydı.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dirty="0" smtClean="0"/>
              <a:t>2017 yılı Hadis Dersi Öğretim Programında ise bu</a:t>
            </a:r>
            <a:r>
              <a:rPr lang="tr-TR" b="1" dirty="0" smtClean="0"/>
              <a:t> ünite 1. sıraya alınmıştır. </a:t>
            </a: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dirty="0" smtClean="0"/>
              <a:t>2010 yılı Hadis Dersi Öğretim Programında yer alan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b="1" dirty="0" smtClean="0"/>
              <a:t>«</a:t>
            </a:r>
            <a:r>
              <a:rPr lang="tr-TR" b="1" u="sng" dirty="0" err="1" smtClean="0"/>
              <a:t>Kur’an’a</a:t>
            </a:r>
            <a:r>
              <a:rPr lang="tr-TR" b="1" u="sng" dirty="0" smtClean="0"/>
              <a:t> Göre Hz. Muhammed’in Konumu» </a:t>
            </a:r>
            <a:r>
              <a:rPr lang="tr-TR" dirty="0" smtClean="0"/>
              <a:t>ünitesinin adı, </a:t>
            </a:r>
            <a:r>
              <a:rPr lang="tr-TR" b="1" dirty="0" smtClean="0"/>
              <a:t>«</a:t>
            </a:r>
            <a:r>
              <a:rPr lang="tr-TR" b="1" u="sng" dirty="0" smtClean="0"/>
              <a:t>Sünnetin Konumu» </a:t>
            </a:r>
            <a:r>
              <a:rPr lang="tr-TR" dirty="0" smtClean="0"/>
              <a:t>olarak değiştirilmiştir.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404664"/>
            <a:ext cx="7776864" cy="5904656"/>
          </a:xfrm>
        </p:spPr>
        <p:txBody>
          <a:bodyPr>
            <a:no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/>
              <a:t>Yeni programda kazanım sayısı azaltılmıştır. </a:t>
            </a: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2010 yılı Hadis Dersi Öğretim Programında toplam </a:t>
            </a:r>
            <a:r>
              <a:rPr lang="tr-TR" sz="3200" b="1" dirty="0" smtClean="0"/>
              <a:t>38 kazanım </a:t>
            </a:r>
            <a:r>
              <a:rPr lang="tr-TR" sz="3200" dirty="0" smtClean="0"/>
              <a:t>bulunmaktaydı.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Ø"/>
            </a:pPr>
            <a:r>
              <a:rPr lang="tr-TR" sz="3200" dirty="0" smtClean="0"/>
              <a:t>2017 yılı Hadis Dersi Öğretim Programında </a:t>
            </a:r>
            <a:r>
              <a:rPr lang="tr-TR" sz="3200" b="1" dirty="0" smtClean="0"/>
              <a:t>32 kazanım </a:t>
            </a:r>
            <a:r>
              <a:rPr lang="tr-TR" sz="3200" dirty="0" smtClean="0"/>
              <a:t>bulunmaktadır.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11.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AKAİD DERSİ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836712"/>
            <a:ext cx="799288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/>
              <a:t>Akaid</a:t>
            </a:r>
            <a:r>
              <a:rPr lang="tr-TR" sz="3200" dirty="0"/>
              <a:t> Dersi Öğretim Programı</a:t>
            </a:r>
            <a:r>
              <a:rPr lang="tr-TR" sz="3200" dirty="0" smtClean="0"/>
              <a:t>”</a:t>
            </a:r>
          </a:p>
          <a:p>
            <a:r>
              <a:rPr lang="tr-TR" sz="3200" dirty="0" smtClean="0"/>
              <a:t> </a:t>
            </a:r>
            <a:endParaRPr lang="tr-TR" sz="3200" dirty="0"/>
          </a:p>
          <a:p>
            <a:r>
              <a:rPr lang="tr-TR" sz="2800" dirty="0"/>
              <a:t>Üniteler, </a:t>
            </a:r>
          </a:p>
          <a:p>
            <a:r>
              <a:rPr lang="tr-TR" sz="2800" dirty="0"/>
              <a:t>Konular, </a:t>
            </a:r>
          </a:p>
          <a:p>
            <a:r>
              <a:rPr lang="tr-TR" sz="2800" dirty="0"/>
              <a:t>Kazanımlar/Öğrenme Çıktıları, </a:t>
            </a:r>
          </a:p>
          <a:p>
            <a:r>
              <a:rPr lang="tr-TR" sz="2800" dirty="0"/>
              <a:t>Açıklamalar, </a:t>
            </a:r>
          </a:p>
          <a:p>
            <a:r>
              <a:rPr lang="tr-TR" sz="2800" dirty="0"/>
              <a:t>Beceri ve Kavramlar şeklinde yapılandırılmıştır.</a:t>
            </a:r>
          </a:p>
          <a:p>
            <a:r>
              <a:rPr lang="tr-TR" sz="2800" dirty="0"/>
              <a:t>Programda İslam dininin inanç, ibadet, ahlak ve muamelat alanında ait temel konular, üniteler şeklinde yapılandırılmıştır.</a:t>
            </a:r>
          </a:p>
        </p:txBody>
      </p:sp>
    </p:spTree>
    <p:extLst>
      <p:ext uri="{BB962C8B-B14F-4D97-AF65-F5344CB8AC3E}">
        <p14:creationId xmlns:p14="http://schemas.microsoft.com/office/powerpoint/2010/main" xmlns="" val="23975645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548680"/>
            <a:ext cx="7920880" cy="576064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2800" dirty="0" smtClean="0"/>
              <a:t>Kur’an ve Sünnet merkezli bir bakış geliştirilmelidir.</a:t>
            </a:r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endParaRPr lang="tr-TR" sz="2800" dirty="0" smtClean="0"/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2800" dirty="0" smtClean="0"/>
              <a:t>Kitapta Ayet ve Hadislerin Arapçaları yer alacaktır.</a:t>
            </a:r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endParaRPr lang="tr-TR" sz="2800" dirty="0" smtClean="0"/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2800" dirty="0" err="1" smtClean="0"/>
              <a:t>Akaid</a:t>
            </a:r>
            <a:r>
              <a:rPr lang="tr-TR" sz="2800" dirty="0" smtClean="0"/>
              <a:t> dersi kelam dersinden ayrıldı.</a:t>
            </a:r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endParaRPr lang="tr-TR" sz="2800" dirty="0" smtClean="0"/>
          </a:p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2800" dirty="0" smtClean="0"/>
              <a:t>Ders sunumlarında İslam akaidi alanında yapılan ilk çalışmalara yer verilmelidir.</a:t>
            </a:r>
          </a:p>
          <a:p>
            <a:endParaRPr lang="tr-TR" dirty="0" smtClean="0"/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71600" y="188640"/>
            <a:ext cx="8172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İlk kez ‘’Peygamber ve </a:t>
            </a:r>
            <a:r>
              <a:rPr lang="tr-TR" sz="2800" dirty="0" err="1"/>
              <a:t>tevhid</a:t>
            </a:r>
            <a:r>
              <a:rPr lang="tr-TR" sz="2800" dirty="0"/>
              <a:t> mücadelesi’’ konusu yer aldı. </a:t>
            </a:r>
            <a:endParaRPr lang="tr-TR" sz="2800" dirty="0" smtClean="0"/>
          </a:p>
          <a:p>
            <a:endParaRPr lang="tr-TR" sz="2800" dirty="0"/>
          </a:p>
          <a:p>
            <a:r>
              <a:rPr lang="tr-TR" sz="2800" dirty="0"/>
              <a:t>‘’</a:t>
            </a:r>
            <a:r>
              <a:rPr lang="tr-TR" sz="2800" dirty="0" err="1"/>
              <a:t>Elfaz</a:t>
            </a:r>
            <a:r>
              <a:rPr lang="tr-TR" sz="2800" dirty="0"/>
              <a:t>-ı küfür’’ ve ‘’</a:t>
            </a:r>
            <a:r>
              <a:rPr lang="tr-TR" sz="2800" dirty="0" err="1"/>
              <a:t>Efal</a:t>
            </a:r>
            <a:r>
              <a:rPr lang="tr-TR" sz="2800" dirty="0"/>
              <a:t>-i küfür’’ konuları işlenecek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 smtClean="0"/>
              <a:t>‘’Esma-i </a:t>
            </a:r>
            <a:r>
              <a:rPr lang="tr-TR" sz="2800" dirty="0" err="1"/>
              <a:t>hüsna</a:t>
            </a:r>
            <a:r>
              <a:rPr lang="tr-TR" sz="2800" dirty="0" smtClean="0"/>
              <a:t>’’</a:t>
            </a:r>
            <a:r>
              <a:rPr lang="tr-TR" sz="2800" dirty="0" err="1" smtClean="0"/>
              <a:t>nın</a:t>
            </a:r>
            <a:r>
              <a:rPr lang="tr-TR" sz="2800" dirty="0" smtClean="0"/>
              <a:t> </a:t>
            </a:r>
            <a:r>
              <a:rPr lang="tr-TR" sz="2800" dirty="0"/>
              <a:t>öğrencilerin hafızasında müstakil bir Allah tasavvuru ortaya çıkarması hedeflendi</a:t>
            </a:r>
            <a:r>
              <a:rPr lang="tr-TR" sz="2800" dirty="0" smtClean="0"/>
              <a:t>.</a:t>
            </a:r>
          </a:p>
          <a:p>
            <a:endParaRPr lang="tr-TR" sz="2800" dirty="0" smtClean="0"/>
          </a:p>
          <a:p>
            <a:r>
              <a:rPr lang="tr-TR" sz="2800" dirty="0"/>
              <a:t>2014’de yapılan öğretim programında </a:t>
            </a:r>
            <a:r>
              <a:rPr lang="tr-TR" sz="2800" dirty="0" err="1"/>
              <a:t>Akaid</a:t>
            </a:r>
            <a:r>
              <a:rPr lang="tr-TR" sz="2800" dirty="0"/>
              <a:t> dersi Kelam dersi ile birlikte idi. </a:t>
            </a:r>
            <a:endParaRPr lang="tr-TR" sz="2800" dirty="0" smtClean="0"/>
          </a:p>
          <a:p>
            <a:endParaRPr lang="tr-TR" sz="2800" dirty="0"/>
          </a:p>
          <a:p>
            <a:r>
              <a:rPr lang="tr-TR" sz="2800" dirty="0"/>
              <a:t>2017’de yapılan öğretim programında </a:t>
            </a:r>
            <a:r>
              <a:rPr lang="tr-TR" sz="2800" dirty="0" err="1"/>
              <a:t>Akaid</a:t>
            </a:r>
            <a:r>
              <a:rPr lang="tr-TR" sz="2800" dirty="0"/>
              <a:t> dersi müstakil bir ders oldu. </a:t>
            </a:r>
          </a:p>
          <a:p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7949292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116632"/>
            <a:ext cx="7956376" cy="6552728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2012’de 58 olan kazanım sayısı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2017’de 38’e indirilerek program sadeleştirilmiştir.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2014’deki programda yer alan Kelam dersi konuları  programdan çıkarılmıştır.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endParaRPr lang="tr-TR" sz="3200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sz="3200" dirty="0" smtClean="0"/>
              <a:t>Programda inanç ile ilgili güncel konulara yer verilmiştir. </a:t>
            </a:r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476672"/>
            <a:ext cx="8028384" cy="63813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tr-TR" sz="2800" b="1" dirty="0" smtClean="0"/>
              <a:t>Ders kitabında daha önce </a:t>
            </a:r>
            <a:r>
              <a:rPr lang="tr-TR" sz="2800" b="1" dirty="0"/>
              <a:t>var </a:t>
            </a:r>
            <a:r>
              <a:rPr lang="tr-TR" sz="2800" b="1" dirty="0" smtClean="0"/>
              <a:t>olan, Kabile </a:t>
            </a:r>
            <a:r>
              <a:rPr lang="tr-TR" sz="2800" b="1" dirty="0"/>
              <a:t>dinlerini anlatan 1. </a:t>
            </a:r>
            <a:r>
              <a:rPr lang="tr-TR" sz="2800" b="1" dirty="0" smtClean="0"/>
              <a:t>Ünite, tamamen çıkarıldı</a:t>
            </a:r>
            <a:r>
              <a:rPr lang="tr-TR" sz="2800" b="1" dirty="0"/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tr-TR" sz="2800" dirty="0"/>
              <a:t>10. Sınıf dersi olan </a:t>
            </a:r>
            <a:r>
              <a:rPr lang="tr-TR" sz="2800" dirty="0" err="1"/>
              <a:t>fıkıh’tan</a:t>
            </a:r>
            <a:r>
              <a:rPr lang="tr-TR" sz="2800" dirty="0"/>
              <a:t> </a:t>
            </a:r>
            <a:r>
              <a:rPr lang="tr-TR" sz="2800" dirty="0" smtClean="0"/>
              <a:t>‘’namaz’’ </a:t>
            </a:r>
            <a:r>
              <a:rPr lang="tr-TR" sz="2800" dirty="0"/>
              <a:t>konusu alınıp </a:t>
            </a:r>
            <a:r>
              <a:rPr lang="tr-TR" sz="2800" dirty="0" smtClean="0"/>
              <a:t>‘’Temel </a:t>
            </a:r>
            <a:r>
              <a:rPr lang="tr-TR" sz="2800" dirty="0"/>
              <a:t>Dini </a:t>
            </a:r>
            <a:r>
              <a:rPr lang="tr-TR" sz="2800" dirty="0" smtClean="0"/>
              <a:t>Bilgiler’’ </a:t>
            </a:r>
            <a:r>
              <a:rPr lang="tr-TR" sz="2800" dirty="0"/>
              <a:t>dersine ilave edildi.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tr-TR" sz="2800" b="1" dirty="0"/>
              <a:t>İleriki sınıflarda okutulacak konularda bir alt yapı oluşturması için İnanç dünyası, İbadet,  </a:t>
            </a:r>
            <a:r>
              <a:rPr lang="tr-TR" sz="2800" b="1" dirty="0" err="1"/>
              <a:t>Adab</a:t>
            </a:r>
            <a:r>
              <a:rPr lang="tr-TR" sz="2800" b="1" dirty="0"/>
              <a:t>-ı Muaşeret,  İslam ahlakı, </a:t>
            </a:r>
            <a:r>
              <a:rPr lang="tr-TR" sz="2800" b="1" dirty="0" smtClean="0"/>
              <a:t> Ahlaklı davranış</a:t>
            </a:r>
            <a:r>
              <a:rPr lang="tr-TR" sz="2800" b="1" dirty="0"/>
              <a:t> </a:t>
            </a:r>
            <a:r>
              <a:rPr lang="tr-TR" sz="2800" b="1" dirty="0" smtClean="0"/>
              <a:t>ve </a:t>
            </a:r>
            <a:r>
              <a:rPr lang="tr-TR" sz="2800" b="1" dirty="0" err="1"/>
              <a:t>Adab</a:t>
            </a:r>
            <a:r>
              <a:rPr lang="tr-TR" sz="2800" b="1" dirty="0"/>
              <a:t> </a:t>
            </a:r>
            <a:r>
              <a:rPr lang="tr-TR" sz="2800" b="1" dirty="0" smtClean="0"/>
              <a:t>konuları </a:t>
            </a:r>
            <a:r>
              <a:rPr lang="tr-TR" sz="2800" b="1" dirty="0"/>
              <a:t>temel olarak verilecek.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tr-TR" sz="2800" dirty="0"/>
              <a:t>Kavramlar </a:t>
            </a:r>
            <a:r>
              <a:rPr lang="tr-TR" sz="2800" dirty="0" smtClean="0"/>
              <a:t>anlaşılıncaya kadar iyicene </a:t>
            </a:r>
            <a:r>
              <a:rPr lang="tr-TR" sz="2800" dirty="0"/>
              <a:t>açıklanacak. </a:t>
            </a:r>
          </a:p>
          <a:p>
            <a:pPr>
              <a:lnSpc>
                <a:spcPct val="15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332656"/>
            <a:ext cx="7848872" cy="6264696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2017 öğretim programında imanın şartlarını oluşturan konuların her biri II. üniteden itibaren farklı üniteler hâlinde detaylı olarak işlenmiştir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AKAİD İLMİ ünitesi işlenilirken </a:t>
            </a:r>
            <a:r>
              <a:rPr lang="en-US" dirty="0" smtClean="0"/>
              <a:t>İslam </a:t>
            </a:r>
            <a:r>
              <a:rPr lang="en-US" dirty="0" err="1" smtClean="0"/>
              <a:t>akaidi</a:t>
            </a:r>
            <a:r>
              <a:rPr lang="en-US" dirty="0" smtClean="0"/>
              <a:t> </a:t>
            </a:r>
            <a:r>
              <a:rPr lang="en-US" dirty="0" err="1" smtClean="0"/>
              <a:t>alanında</a:t>
            </a:r>
            <a:r>
              <a:rPr lang="en-US" dirty="0" smtClean="0"/>
              <a:t> </a:t>
            </a:r>
            <a:r>
              <a:rPr lang="en-US" dirty="0" err="1" smtClean="0"/>
              <a:t>yapılan</a:t>
            </a:r>
            <a:r>
              <a:rPr lang="en-US" dirty="0" smtClean="0"/>
              <a:t> ilk </a:t>
            </a:r>
            <a:r>
              <a:rPr lang="en-US" dirty="0" err="1" smtClean="0"/>
              <a:t>çalışmalara</a:t>
            </a:r>
            <a:r>
              <a:rPr lang="en-US" dirty="0" smtClean="0"/>
              <a:t> da </a:t>
            </a:r>
            <a:r>
              <a:rPr lang="en-US" dirty="0" err="1" smtClean="0"/>
              <a:t>değinilmiştir</a:t>
            </a:r>
            <a:r>
              <a:rPr lang="en-US" dirty="0" smtClean="0"/>
              <a:t>. </a:t>
            </a: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AKAİD İLMİ ünitesinde İslam Akaidini farklı kılan özellikler çıkarılarak  konular sadeleştirilmiştir.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İMAN ünitesi İMAN VE MAHİYETİ şeklinde değiştirilerek öğrencilerin sorgulama ve düşünme becerilerinin geliştirilmesi hedeflenmiştir.</a:t>
            </a:r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548680"/>
            <a:ext cx="7272808" cy="5760640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MELEKLERE İMAN ünitesi işlenilirken gözle görülmeyen varlıklar hakkındaki batıl inançlara da değinilmiştir.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‘’</a:t>
            </a:r>
            <a:r>
              <a:rPr lang="en-US" dirty="0" smtClean="0"/>
              <a:t>KADER VE KAZAYA İMAN</a:t>
            </a:r>
            <a:r>
              <a:rPr lang="tr-TR" dirty="0" smtClean="0"/>
              <a:t>’’</a:t>
            </a:r>
            <a:r>
              <a:rPr lang="en-US" dirty="0" smtClean="0"/>
              <a:t> </a:t>
            </a:r>
            <a:r>
              <a:rPr lang="en-US" dirty="0" err="1" smtClean="0"/>
              <a:t>ünitesi</a:t>
            </a:r>
            <a:r>
              <a:rPr lang="en-US" dirty="0" smtClean="0"/>
              <a:t> </a:t>
            </a:r>
            <a:r>
              <a:rPr lang="en-US" dirty="0" err="1" smtClean="0"/>
              <a:t>işlenirken</a:t>
            </a:r>
            <a:r>
              <a:rPr lang="en-US" dirty="0" smtClean="0"/>
              <a:t> en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kavramlar</a:t>
            </a:r>
            <a:r>
              <a:rPr lang="en-US" dirty="0" smtClean="0"/>
              <a:t> </a:t>
            </a:r>
            <a:r>
              <a:rPr lang="en-US" dirty="0" err="1" smtClean="0"/>
              <a:t>esas</a:t>
            </a:r>
            <a:r>
              <a:rPr lang="en-US" dirty="0" smtClean="0"/>
              <a:t> </a:t>
            </a:r>
            <a:r>
              <a:rPr lang="en-US" dirty="0" err="1" smtClean="0"/>
              <a:t>alınarak</a:t>
            </a:r>
            <a:r>
              <a:rPr lang="en-US" dirty="0" smtClean="0"/>
              <a:t> </a:t>
            </a:r>
            <a:r>
              <a:rPr lang="en-US" dirty="0" err="1" smtClean="0"/>
              <a:t>konular</a:t>
            </a:r>
            <a:r>
              <a:rPr lang="en-US" dirty="0" smtClean="0"/>
              <a:t> </a:t>
            </a:r>
            <a:r>
              <a:rPr lang="en-US" dirty="0" err="1" smtClean="0"/>
              <a:t>seyreltilmiştir</a:t>
            </a:r>
            <a:r>
              <a:rPr lang="en-US" dirty="0" smtClean="0"/>
              <a:t> </a:t>
            </a:r>
            <a:endParaRPr lang="tr-TR" dirty="0" smtClean="0"/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tr-TR" dirty="0" smtClean="0"/>
              <a:t>MELEKLERE İMAN ünitesi işlenilirken gözle görülmeyen varlıklar hakkındaki batıl inançlara da değinilmiştir.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en-US" dirty="0" smtClean="0"/>
              <a:t>PEYGAMBERLERE VE KİTAPLARA İMAN </a:t>
            </a:r>
            <a:r>
              <a:rPr lang="en-US" dirty="0" err="1" smtClean="0"/>
              <a:t>ünitesi</a:t>
            </a:r>
            <a:r>
              <a:rPr lang="en-US" dirty="0" smtClean="0"/>
              <a:t> </a:t>
            </a:r>
            <a:r>
              <a:rPr lang="en-US" dirty="0" err="1" smtClean="0"/>
              <a:t>işlenirken</a:t>
            </a:r>
            <a:r>
              <a:rPr lang="en-US" dirty="0" smtClean="0"/>
              <a:t> </a:t>
            </a:r>
            <a:r>
              <a:rPr lang="en-US" dirty="0" err="1" smtClean="0"/>
              <a:t>konulara</a:t>
            </a:r>
            <a:r>
              <a:rPr lang="en-US" dirty="0" smtClean="0"/>
              <a:t> “</a:t>
            </a:r>
            <a:r>
              <a:rPr lang="en-US" dirty="0" err="1" smtClean="0"/>
              <a:t>Peygamberler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Tevhid</a:t>
            </a:r>
            <a:r>
              <a:rPr lang="en-US" dirty="0" smtClean="0"/>
              <a:t> </a:t>
            </a:r>
            <a:r>
              <a:rPr lang="en-US" dirty="0" err="1" smtClean="0"/>
              <a:t>Mücadelesi</a:t>
            </a:r>
            <a:r>
              <a:rPr lang="tr-TR" dirty="0" smtClean="0"/>
              <a:t>" </a:t>
            </a:r>
            <a:r>
              <a:rPr lang="en-US" dirty="0" err="1" smtClean="0"/>
              <a:t>konusu</a:t>
            </a:r>
            <a:r>
              <a:rPr lang="en-US" dirty="0" smtClean="0"/>
              <a:t> </a:t>
            </a:r>
            <a:r>
              <a:rPr lang="en-US" dirty="0" err="1" smtClean="0"/>
              <a:t>eklenmiştir</a:t>
            </a:r>
            <a:r>
              <a:rPr lang="en-US" dirty="0" smtClean="0"/>
              <a:t>. </a:t>
            </a:r>
            <a:endParaRPr lang="tr-TR" dirty="0" smtClean="0"/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11.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TEFSİR DERSİ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59632" y="332656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Programın Genel Amaçları 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1268760"/>
            <a:ext cx="885698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Kur’an-ı Kerim’in okunması, anlaşılması ve kendisiyle amel edilmesi gereken bir kitap olduğunu kavraması</a:t>
            </a:r>
            <a:r>
              <a:rPr lang="tr-TR" sz="2800" dirty="0" smtClean="0"/>
              <a:t>,</a:t>
            </a:r>
          </a:p>
          <a:p>
            <a:endParaRPr lang="tr-TR" sz="2800" dirty="0"/>
          </a:p>
          <a:p>
            <a:r>
              <a:rPr lang="tr-TR" sz="2800" dirty="0"/>
              <a:t>Kur’an-ı Kerim’in indiği tarihî ve sosyolojik zemini </a:t>
            </a:r>
            <a:r>
              <a:rPr lang="tr-TR" sz="2800" dirty="0" smtClean="0"/>
              <a:t>tanıması</a:t>
            </a:r>
          </a:p>
          <a:p>
            <a:endParaRPr lang="tr-TR" sz="2800" dirty="0"/>
          </a:p>
          <a:p>
            <a:r>
              <a:rPr lang="tr-TR" sz="2800" dirty="0"/>
              <a:t>Kur’an-ı Kerim’in ana konularını </a:t>
            </a:r>
            <a:r>
              <a:rPr lang="tr-TR" sz="2800" dirty="0" smtClean="0"/>
              <a:t>açıklaması</a:t>
            </a:r>
          </a:p>
          <a:p>
            <a:endParaRPr lang="tr-TR" sz="2800" dirty="0"/>
          </a:p>
          <a:p>
            <a:r>
              <a:rPr lang="tr-TR" sz="2800" dirty="0"/>
              <a:t>Tefsirin, Kur’an-ı Kerim’i açıklayan ve yorumlayan bir disiplin olduğunu kavraması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196679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47664" y="548680"/>
            <a:ext cx="6096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Programın Genel Amaçları - II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3528" y="1133455"/>
            <a:ext cx="871296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Tefsir kaynaklarından yararlanma yöntemini kavraması</a:t>
            </a:r>
            <a:r>
              <a:rPr lang="tr-TR" sz="2800" dirty="0" smtClean="0"/>
              <a:t>,</a:t>
            </a:r>
          </a:p>
          <a:p>
            <a:endParaRPr lang="tr-TR" sz="2800" dirty="0"/>
          </a:p>
          <a:p>
            <a:r>
              <a:rPr lang="tr-TR" sz="2800" dirty="0"/>
              <a:t>Tefsir ilmi ile diğer temel İslami ve beşerî bilimler arasında ilişki </a:t>
            </a:r>
            <a:r>
              <a:rPr lang="tr-TR" sz="2800" dirty="0" smtClean="0"/>
              <a:t>kurması</a:t>
            </a:r>
          </a:p>
          <a:p>
            <a:endParaRPr lang="tr-TR" sz="2800" dirty="0"/>
          </a:p>
          <a:p>
            <a:r>
              <a:rPr lang="tr-TR" sz="2800" dirty="0"/>
              <a:t>Tefsirin, Kur’an-ı Kerim’i açıklayan ve yorumlayan bir disiplin olduğunu </a:t>
            </a:r>
            <a:r>
              <a:rPr lang="tr-TR" sz="2800" dirty="0" smtClean="0"/>
              <a:t>kavraması</a:t>
            </a:r>
          </a:p>
          <a:p>
            <a:endParaRPr lang="tr-TR" sz="2800" dirty="0"/>
          </a:p>
          <a:p>
            <a:r>
              <a:rPr lang="tr-TR" sz="2800" dirty="0"/>
              <a:t>Kur’an-ı Kerim’in ilke ve değerleriyle hayatına yön vermesi amaçlanmaktadır.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186499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55576" y="188639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Programın Uygulanmasına İlişkin İlke ve Açıklamalar -1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1412776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Tefsir dersinde konu ve </a:t>
            </a:r>
            <a:r>
              <a:rPr lang="tr-TR" sz="2400" dirty="0" smtClean="0"/>
              <a:t>kazanımlar; öğrencilerin </a:t>
            </a:r>
            <a:r>
              <a:rPr lang="tr-TR" sz="2400" dirty="0"/>
              <a:t>Kur’an’ı bütüncül olarak kavramalarına ve Kur’an merkezli bir bakış </a:t>
            </a:r>
            <a:r>
              <a:rPr lang="tr-TR" sz="2400" dirty="0" smtClean="0"/>
              <a:t>açısı geliştirmelerine </a:t>
            </a:r>
            <a:r>
              <a:rPr lang="tr-TR" sz="2400" dirty="0"/>
              <a:t>yönelik etkinliklerle desteklenmelidir</a:t>
            </a:r>
            <a:r>
              <a:rPr lang="tr-TR" sz="2400" dirty="0" smtClean="0"/>
              <a:t>.</a:t>
            </a:r>
          </a:p>
          <a:p>
            <a:endParaRPr lang="tr-TR" sz="2400" dirty="0" smtClean="0"/>
          </a:p>
          <a:p>
            <a:r>
              <a:rPr lang="tr-TR" sz="2400" dirty="0"/>
              <a:t>Tefsir dersinde Kur’an-ı Kerim’in ana konularının daha </a:t>
            </a:r>
            <a:r>
              <a:rPr lang="tr-TR" sz="2400" dirty="0" smtClean="0"/>
              <a:t>iyi kavranabilmesi </a:t>
            </a:r>
            <a:r>
              <a:rPr lang="tr-TR" sz="2400" dirty="0"/>
              <a:t>için Peygamberimizin sünneti, sahabenin Kur’an’ı anlama biçimi, vahyin indiği dönemin tarihî şartları, Arap filolojisinin özellikleri ile beşerî bilimlerin ortaya koyduğu verilerden faydalanılmalıdır. </a:t>
            </a:r>
            <a:endParaRPr lang="tr-TR" sz="2400" dirty="0" smtClean="0"/>
          </a:p>
          <a:p>
            <a:endParaRPr lang="tr-TR" sz="2400" dirty="0" smtClean="0"/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868945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379577"/>
            <a:ext cx="896448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Tefsir dersinde, öğrencilerin Kur’an-ı Kerim’den kendi düzeylerine göre ilke ve değerler çıkarmalarına yönelik etkinlikler yapılmasına ve bu etkinliklerde tefsir </a:t>
            </a:r>
            <a:r>
              <a:rPr lang="tr-TR" sz="2800" dirty="0" smtClean="0"/>
              <a:t>geleneğinin</a:t>
            </a:r>
          </a:p>
          <a:p>
            <a:r>
              <a:rPr lang="tr-TR" sz="2800" dirty="0" smtClean="0"/>
              <a:t> </a:t>
            </a:r>
          </a:p>
          <a:p>
            <a:r>
              <a:rPr lang="tr-TR" sz="2800" dirty="0" smtClean="0"/>
              <a:t>(</a:t>
            </a:r>
            <a:r>
              <a:rPr lang="tr-TR" sz="2800" dirty="0" err="1"/>
              <a:t>Taberî</a:t>
            </a:r>
            <a:r>
              <a:rPr lang="tr-TR" sz="2800" dirty="0"/>
              <a:t>, </a:t>
            </a:r>
            <a:r>
              <a:rPr lang="tr-TR" sz="2800" dirty="0" err="1"/>
              <a:t>İbni</a:t>
            </a:r>
            <a:r>
              <a:rPr lang="tr-TR" sz="2800" dirty="0"/>
              <a:t> Kesir, </a:t>
            </a:r>
            <a:r>
              <a:rPr lang="tr-TR" sz="2800" dirty="0" err="1"/>
              <a:t>Zemahşerî</a:t>
            </a:r>
            <a:r>
              <a:rPr lang="tr-TR" sz="2800" dirty="0"/>
              <a:t>, </a:t>
            </a:r>
            <a:r>
              <a:rPr lang="tr-TR" sz="2800" dirty="0" err="1"/>
              <a:t>Razî</a:t>
            </a:r>
            <a:r>
              <a:rPr lang="tr-TR" sz="2800" dirty="0"/>
              <a:t>, </a:t>
            </a:r>
            <a:r>
              <a:rPr lang="tr-TR" sz="2800" dirty="0" err="1"/>
              <a:t>Kurtubî</a:t>
            </a:r>
            <a:r>
              <a:rPr lang="tr-TR" sz="2800" dirty="0"/>
              <a:t>, </a:t>
            </a:r>
            <a:r>
              <a:rPr lang="tr-TR" sz="2800" dirty="0" err="1"/>
              <a:t>Âlûsi</a:t>
            </a:r>
            <a:r>
              <a:rPr lang="tr-TR" sz="2800" dirty="0"/>
              <a:t>, </a:t>
            </a:r>
            <a:r>
              <a:rPr lang="tr-TR" sz="2800" dirty="0" err="1"/>
              <a:t>Celaleyn</a:t>
            </a:r>
            <a:r>
              <a:rPr lang="tr-TR" sz="2800" dirty="0"/>
              <a:t>, Fi </a:t>
            </a:r>
            <a:r>
              <a:rPr lang="tr-TR" sz="2800" dirty="0" err="1"/>
              <a:t>Zilali’l</a:t>
            </a:r>
            <a:r>
              <a:rPr lang="tr-TR" sz="2800" dirty="0"/>
              <a:t>-Kur’an, </a:t>
            </a:r>
            <a:r>
              <a:rPr lang="tr-TR" sz="2800" dirty="0" err="1"/>
              <a:t>Safvetü’t-Tefasir</a:t>
            </a:r>
            <a:r>
              <a:rPr lang="tr-TR" sz="2800" dirty="0"/>
              <a:t> gibi</a:t>
            </a:r>
            <a:r>
              <a:rPr lang="tr-TR" sz="2800" dirty="0" smtClean="0"/>
              <a:t>)</a:t>
            </a:r>
          </a:p>
          <a:p>
            <a:r>
              <a:rPr lang="tr-TR" sz="2800" dirty="0" smtClean="0"/>
              <a:t> </a:t>
            </a:r>
          </a:p>
          <a:p>
            <a:r>
              <a:rPr lang="tr-TR" sz="2800" dirty="0" smtClean="0"/>
              <a:t>birikimlerinden </a:t>
            </a:r>
            <a:r>
              <a:rPr lang="tr-TR" sz="2800" dirty="0"/>
              <a:t>yararlanılmasına özen gösterilmeli ve temel tefsir kaynakları öğrencilere tanıtılmalıdır</a:t>
            </a:r>
            <a:r>
              <a:rPr lang="tr-TR" sz="2800" dirty="0" smtClean="0"/>
              <a:t>.</a:t>
            </a:r>
          </a:p>
          <a:p>
            <a:endParaRPr lang="tr-TR" sz="2400" dirty="0" smtClean="0"/>
          </a:p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79512" y="332656"/>
            <a:ext cx="83529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Programın Uygulanmasına İlişkin İlke ve Açıklamalar </a:t>
            </a:r>
            <a:r>
              <a:rPr lang="tr-TR" sz="3200" b="1" dirty="0" smtClean="0"/>
              <a:t>-2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30695384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332656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/>
              <a:t>Programın Uygulanmasına İlişkin İlke ve Açıklamalar </a:t>
            </a:r>
            <a:r>
              <a:rPr lang="tr-TR" sz="3600" b="1" dirty="0" smtClean="0"/>
              <a:t>-3</a:t>
            </a:r>
          </a:p>
          <a:p>
            <a:endParaRPr lang="tr-TR" dirty="0"/>
          </a:p>
          <a:p>
            <a:r>
              <a:rPr lang="tr-TR" sz="2800" dirty="0" smtClean="0"/>
              <a:t>Tefsir </a:t>
            </a:r>
            <a:r>
              <a:rPr lang="tr-TR" sz="2800" dirty="0"/>
              <a:t>dersinde konu ve kazanımlar; </a:t>
            </a:r>
            <a:br>
              <a:rPr lang="tr-TR" sz="2800" dirty="0"/>
            </a:br>
            <a:r>
              <a:rPr lang="tr-TR" sz="2800" dirty="0"/>
              <a:t>öğrencilerin Kur’an’ı bütüncül olarak kavramalarına ve Kur’an merkezli bir bakış açısı geliştirmelerine yönelik etkinliklerle desteklenmelidir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Tefsir metinlerine yönelik etkinliklerde önce öğretmenin gözetiminde ayet/surelerin mealleri, sonra da yorumları yapılmalıdır.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64060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548680"/>
            <a:ext cx="7128792" cy="5832648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/>
              <a:t>Kazanımı artan tek derstir</a:t>
            </a:r>
            <a:r>
              <a:rPr lang="tr-TR" sz="3200" dirty="0" smtClean="0"/>
              <a:t>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Tefsirden Tefekküre diye bölümler oluşturuldu.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Ayetler çerçevesinde </a:t>
            </a:r>
            <a:r>
              <a:rPr lang="tr-TR" sz="3200" dirty="0" err="1" smtClean="0"/>
              <a:t>Kur’an’ın</a:t>
            </a:r>
            <a:r>
              <a:rPr lang="tr-TR" sz="3200" dirty="0" smtClean="0"/>
              <a:t> ana konuları oluşturuldu.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Tefsir dersinde konu ve kazanımlar;  öğrencilerin Kur’an’ı </a:t>
            </a:r>
            <a:r>
              <a:rPr lang="tr-TR" sz="3200" i="1" dirty="0" smtClean="0"/>
              <a:t>bütüncül </a:t>
            </a:r>
            <a:r>
              <a:rPr lang="tr-TR" sz="3200" dirty="0" smtClean="0"/>
              <a:t>olarak kavramalarına ve ‘’</a:t>
            </a:r>
            <a:r>
              <a:rPr lang="tr-TR" sz="3200" i="1" u="sng" dirty="0" smtClean="0"/>
              <a:t>Kur’an merkezli bir bakış açısı’’ </a:t>
            </a:r>
            <a:r>
              <a:rPr lang="tr-TR" sz="3200" dirty="0" smtClean="0"/>
              <a:t>geliştirmelerine yönelik etkinliklerle desteklenmelidir.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1268760"/>
            <a:ext cx="7128792" cy="5184576"/>
          </a:xfrm>
        </p:spPr>
        <p:txBody>
          <a:bodyPr>
            <a:norm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Beceri temelli olarak yapılandırılmıştır.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Kazanım sayısı 28’den 32’ye çıkmıştır.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5 ünite olarak yapılandırılmıştır.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4. ünite 2. ünitenin içerisinde yer alabilecek mahiyette olduğu için birleştirilmiştir.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Usul ile ilgili bazı ayrıntı olabilecek konular çıkarılmıştır.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404664"/>
            <a:ext cx="7200800" cy="6120680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tr-TR" sz="3800" b="1" dirty="0"/>
              <a:t>2011’de yapılan Temel Dini Bilgiler Dersi öğretim programında VII ünite bulunmaktadır. 2017’de yapılan programda ise V ünite </a:t>
            </a:r>
            <a:r>
              <a:rPr lang="tr-TR" sz="3800" b="1" dirty="0" smtClean="0"/>
              <a:t>bulunmaktadır.  Toplamda İki ünite azalmış oldu. </a:t>
            </a:r>
            <a:endParaRPr lang="tr-TR" sz="3800" b="1" dirty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tr-TR" sz="3800" dirty="0"/>
              <a:t>2011’deki öğretim programında kazanım sayısı 76 iken, 2017’de yapılan programda kazanım sayısı 47’ye indirilerek </a:t>
            </a:r>
            <a:r>
              <a:rPr lang="tr-TR" sz="3800" dirty="0" smtClean="0"/>
              <a:t>azaltıldı.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endParaRPr lang="tr-TR" dirty="0"/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476672"/>
            <a:ext cx="7200800" cy="5112568"/>
          </a:xfrm>
        </p:spPr>
        <p:txBody>
          <a:bodyPr>
            <a:no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Ayet ve sure tefsirleri daha önce son ünitede yer alıyordu.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Şimdi ayet ve sureler ünite sonlarına yerleştirilmiştir.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Tefsir metinlerine yönelik etkinliklerde </a:t>
            </a:r>
            <a:r>
              <a:rPr lang="tr-TR" sz="3200" i="1" dirty="0" smtClean="0"/>
              <a:t>önce öğretmenin gözetiminde ayet/surelerin mealleri, sonra yorumları </a:t>
            </a:r>
            <a:r>
              <a:rPr lang="tr-TR" sz="3200" dirty="0" smtClean="0"/>
              <a:t>yapılmalıdır.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tr-TR" sz="3200" dirty="0" smtClean="0"/>
              <a:t>Ayet ve surelerin insan hayatın şekillendirmeye yönelik olduğu vurgulanmalıdır.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11.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HİTABET DERSİ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404664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err="1" smtClean="0"/>
              <a:t>Proğramın</a:t>
            </a:r>
            <a:r>
              <a:rPr lang="tr-TR" sz="4000" b="1" dirty="0" smtClean="0"/>
              <a:t> Genel Amaçları-1</a:t>
            </a:r>
          </a:p>
          <a:p>
            <a:endParaRPr lang="tr-TR" sz="3200" dirty="0" smtClean="0"/>
          </a:p>
          <a:p>
            <a:r>
              <a:rPr lang="tr-TR" sz="2800" dirty="0" smtClean="0"/>
              <a:t>Hitabet Dersi Öğretim  </a:t>
            </a:r>
            <a:r>
              <a:rPr lang="tr-TR" sz="2800" dirty="0" err="1" smtClean="0"/>
              <a:t>Proğramı</a:t>
            </a:r>
            <a:r>
              <a:rPr lang="tr-TR" sz="2800" dirty="0" smtClean="0"/>
              <a:t>’’ ile öğrencilerin </a:t>
            </a:r>
          </a:p>
          <a:p>
            <a:endParaRPr lang="tr-TR" sz="2800" dirty="0"/>
          </a:p>
          <a:p>
            <a:r>
              <a:rPr lang="tr-TR" sz="2800" dirty="0" smtClean="0"/>
              <a:t>Hitabet ve Mesleki uygulamaların din hizmetindeki önemi kavraması</a:t>
            </a:r>
          </a:p>
          <a:p>
            <a:endParaRPr lang="tr-TR" sz="2800" dirty="0"/>
          </a:p>
          <a:p>
            <a:r>
              <a:rPr lang="tr-TR" sz="2800" dirty="0" smtClean="0"/>
              <a:t>Toplumla iletişim kurma becerisi kazanması</a:t>
            </a:r>
          </a:p>
          <a:p>
            <a:endParaRPr lang="tr-TR" sz="2800" dirty="0"/>
          </a:p>
          <a:p>
            <a:r>
              <a:rPr lang="tr-TR" sz="2800" dirty="0" smtClean="0"/>
              <a:t>Din hizmeti uygulamalarının aşamalarını bilmesi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1847654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31640" y="476672"/>
            <a:ext cx="71465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dirty="0" err="1"/>
              <a:t>Proğramın</a:t>
            </a:r>
            <a:r>
              <a:rPr lang="tr-TR" sz="4000" b="1" dirty="0"/>
              <a:t> Genel Amaçları </a:t>
            </a:r>
            <a:r>
              <a:rPr lang="tr-TR" sz="4000" b="1" dirty="0" smtClean="0"/>
              <a:t>2</a:t>
            </a:r>
            <a:endParaRPr lang="tr-TR" sz="4000" b="1" dirty="0"/>
          </a:p>
        </p:txBody>
      </p:sp>
      <p:sp>
        <p:nvSpPr>
          <p:cNvPr id="3" name="Dikdörtgen 2"/>
          <p:cNvSpPr/>
          <p:nvPr/>
        </p:nvSpPr>
        <p:spPr>
          <a:xfrm>
            <a:off x="971600" y="1340768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Farklı mekan ve ortamlarda din hizmeti uygulamalarını </a:t>
            </a:r>
            <a:r>
              <a:rPr lang="tr-TR" sz="3200" dirty="0" err="1" smtClean="0"/>
              <a:t>üsulüne</a:t>
            </a:r>
            <a:r>
              <a:rPr lang="tr-TR" sz="3200" dirty="0" smtClean="0"/>
              <a:t> uygun olarak gerçekleştirmesi</a:t>
            </a:r>
          </a:p>
          <a:p>
            <a:endParaRPr lang="tr-TR" sz="3200" dirty="0"/>
          </a:p>
          <a:p>
            <a:r>
              <a:rPr lang="tr-TR" sz="3200" dirty="0" smtClean="0"/>
              <a:t>İmam-Hatiplik, Müezzinlik, Vaizlik/</a:t>
            </a:r>
            <a:r>
              <a:rPr lang="tr-TR" sz="3200" dirty="0" err="1" smtClean="0"/>
              <a:t>Vaizelik</a:t>
            </a:r>
            <a:r>
              <a:rPr lang="tr-TR" sz="3200" dirty="0" smtClean="0"/>
              <a:t> ve Kur’an öğreticiliği uygulama becerisi kazanması</a:t>
            </a:r>
          </a:p>
          <a:p>
            <a:endParaRPr lang="tr-TR" sz="3200" dirty="0"/>
          </a:p>
          <a:p>
            <a:r>
              <a:rPr lang="tr-TR" sz="3200" dirty="0" smtClean="0"/>
              <a:t>Din hizmeti uygulamalarını yapmaya istekli olması amaçlanmaktadır. 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6857234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332656"/>
            <a:ext cx="7848872" cy="6264696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Hitabet dersinde ‘’Uygulama’’ çok önemlidir.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/>
              <a:t>Öğrenciler kürsü veya minbere çıkarılmalıdır</a:t>
            </a:r>
            <a:r>
              <a:rPr lang="tr-TR" sz="3200" dirty="0" smtClean="0"/>
              <a:t>. Ayrıca mihraba geçirilmelidir.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İbadet mekanlarının tanıtılması önemlidir.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Kızlar hutbe dualarını ezberlemeyecek.  İsteyen ezberleyecek.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Cenaze konusu son üniteye alındı.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548680"/>
            <a:ext cx="7128792" cy="5760640"/>
          </a:xfrm>
        </p:spPr>
        <p:txBody>
          <a:bodyPr>
            <a:normAutofit/>
          </a:bodyPr>
          <a:lstStyle/>
          <a:p>
            <a:pPr lvl="0">
              <a:lnSpc>
                <a:spcPct val="160000"/>
              </a:lnSpc>
            </a:pPr>
            <a:endParaRPr lang="tr-TR" dirty="0" smtClean="0"/>
          </a:p>
          <a:p>
            <a:pPr lvl="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2012’de yapılan öğretim programında 7 ünite </a:t>
            </a:r>
            <a:r>
              <a:rPr lang="tr-TR" sz="3200" dirty="0" err="1" smtClean="0"/>
              <a:t>bulunmaktayd.ı</a:t>
            </a:r>
            <a:r>
              <a:rPr lang="tr-TR" sz="3200" dirty="0" smtClean="0"/>
              <a:t> </a:t>
            </a:r>
          </a:p>
          <a:p>
            <a:pPr lvl="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2017’de yapılan öğretim programında 6 ünite bulunmaktadır. </a:t>
            </a:r>
          </a:p>
          <a:p>
            <a:pPr lvl="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2012’de 44 olan kazanım sayısı </a:t>
            </a:r>
          </a:p>
          <a:p>
            <a:pPr lvl="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tr-TR" sz="3200" dirty="0" smtClean="0"/>
              <a:t>2017’de </a:t>
            </a:r>
            <a:r>
              <a:rPr lang="tr-TR" sz="3200" b="1" dirty="0" smtClean="0"/>
              <a:t>37</a:t>
            </a:r>
            <a:r>
              <a:rPr lang="tr-TR" sz="3200" dirty="0" smtClean="0"/>
              <a:t>’ye indirilerek azaltılmıştır.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12.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KELAM DERSİ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188640"/>
            <a:ext cx="849694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/>
              <a:t>Kelam Dersi Öğretim </a:t>
            </a:r>
            <a:r>
              <a:rPr lang="tr-TR" sz="4000" b="1" dirty="0" err="1" smtClean="0"/>
              <a:t>Proğramı</a:t>
            </a:r>
            <a:r>
              <a:rPr lang="tr-TR" sz="4000" b="1" dirty="0" smtClean="0"/>
              <a:t> ile Öğrencilerin; 1</a:t>
            </a:r>
          </a:p>
          <a:p>
            <a:r>
              <a:rPr lang="tr-TR" sz="3200" dirty="0" smtClean="0"/>
              <a:t>Kelam ilminin amacını, konusunu ve yöntemini kavraması,</a:t>
            </a:r>
          </a:p>
          <a:p>
            <a:endParaRPr lang="tr-TR" sz="3200" dirty="0" smtClean="0"/>
          </a:p>
          <a:p>
            <a:r>
              <a:rPr lang="tr-TR" sz="3200" dirty="0" smtClean="0"/>
              <a:t>İslam dininin temel inanç konularını ve vahyin ilkeleri ışığında aklın yardımıyla kavraması,</a:t>
            </a:r>
          </a:p>
          <a:p>
            <a:endParaRPr lang="tr-TR" sz="3200" dirty="0" smtClean="0"/>
          </a:p>
          <a:p>
            <a:r>
              <a:rPr lang="tr-TR" sz="3200" dirty="0" smtClean="0"/>
              <a:t>İnanç alanında geçmişteki ile günümüzdeki yorum farklılıklarının ortaya çıkmasının nedenlerini açıklaması,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233066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871296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b="1" dirty="0"/>
              <a:t>Kelam Dersi Öğretim Proğramı ile Öğrencilerin; </a:t>
            </a:r>
            <a:r>
              <a:rPr lang="tr-TR" sz="3600" b="1" dirty="0" smtClean="0"/>
              <a:t>2</a:t>
            </a:r>
          </a:p>
          <a:p>
            <a:endParaRPr lang="tr-TR" sz="3600" b="1" dirty="0" smtClean="0"/>
          </a:p>
          <a:p>
            <a:r>
              <a:rPr lang="tr-TR" sz="2800" dirty="0" smtClean="0"/>
              <a:t>İslam düşüncesinde ortaya çıkan belli başlı </a:t>
            </a:r>
            <a:r>
              <a:rPr lang="tr-TR" sz="2800" dirty="0" err="1" smtClean="0"/>
              <a:t>itikadi</a:t>
            </a:r>
            <a:r>
              <a:rPr lang="tr-TR" sz="2800" dirty="0" smtClean="0"/>
              <a:t> ve siyasi yorumlar ile günümüzdeki yansımalarını tanıması,</a:t>
            </a:r>
          </a:p>
          <a:p>
            <a:endParaRPr lang="tr-TR" sz="2800" dirty="0" smtClean="0"/>
          </a:p>
          <a:p>
            <a:r>
              <a:rPr lang="tr-TR" sz="2800" dirty="0" smtClean="0"/>
              <a:t>İslam düşüncesinde farklı ekollerin iman, varlık ve bilgi sorunlarına yaklaşımını açıklaması,</a:t>
            </a:r>
          </a:p>
          <a:p>
            <a:endParaRPr lang="tr-TR" sz="2800" dirty="0" smtClean="0"/>
          </a:p>
          <a:p>
            <a:r>
              <a:rPr lang="tr-TR" sz="2800" dirty="0" smtClean="0"/>
              <a:t>Çağımızın inançla ilgili güncel meselelerini </a:t>
            </a:r>
            <a:r>
              <a:rPr lang="tr-TR" sz="2800" dirty="0" err="1" smtClean="0"/>
              <a:t>tevhid</a:t>
            </a:r>
            <a:r>
              <a:rPr lang="tr-TR" sz="2800" dirty="0" smtClean="0"/>
              <a:t> ilkesine göre değerlendirmesi amaçlanmaktadır.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xmlns="" val="14745847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620688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b="1" dirty="0"/>
              <a:t>Kelam Dersi Öğretim </a:t>
            </a:r>
            <a:r>
              <a:rPr lang="pt-BR" sz="4000" b="1" dirty="0" smtClean="0"/>
              <a:t>Proğramı</a:t>
            </a:r>
            <a:r>
              <a:rPr lang="tr-TR" sz="4000" b="1" dirty="0" smtClean="0"/>
              <a:t>’</a:t>
            </a:r>
            <a:r>
              <a:rPr lang="tr-TR" sz="4000" b="1" dirty="0" err="1" smtClean="0"/>
              <a:t>nın</a:t>
            </a:r>
            <a:r>
              <a:rPr lang="tr-TR" sz="4000" b="1" dirty="0" smtClean="0"/>
              <a:t> vizyonu;</a:t>
            </a:r>
          </a:p>
          <a:p>
            <a:endParaRPr lang="tr-TR" sz="4000" b="1" dirty="0" smtClean="0"/>
          </a:p>
          <a:p>
            <a:r>
              <a:rPr lang="tr-TR" sz="3200" dirty="0" smtClean="0"/>
              <a:t>İnanç esaslarını ve temel ilkelerini naslardan hareketle temellendirmeyi, bunları akli yöntemlerle açıklamayı ve karşı fikirleri eleştirip cevaplama becerileri kazandırmayı hedeflemektedir.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xmlns="" val="1219618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1600" y="620688"/>
            <a:ext cx="8172400" cy="5808712"/>
          </a:xfrm>
        </p:spPr>
        <p:txBody>
          <a:bodyPr/>
          <a:lstStyle/>
          <a:p>
            <a:r>
              <a:rPr lang="tr-TR" sz="3600" dirty="0"/>
              <a:t>2011’de yapılan Temel Dini Bilgiler Dersi öğretim programında yer alan </a:t>
            </a:r>
            <a:endParaRPr lang="tr-TR" sz="3600" dirty="0" smtClean="0"/>
          </a:p>
          <a:p>
            <a:r>
              <a:rPr lang="tr-TR" sz="3600" dirty="0" smtClean="0"/>
              <a:t>«</a:t>
            </a:r>
            <a:r>
              <a:rPr lang="tr-TR" sz="3600" dirty="0"/>
              <a:t>Din Kavramı ve İslam Dini», </a:t>
            </a:r>
            <a:endParaRPr lang="tr-TR" sz="3600" dirty="0" smtClean="0"/>
          </a:p>
          <a:p>
            <a:r>
              <a:rPr lang="tr-TR" sz="3600" dirty="0" smtClean="0"/>
              <a:t>«</a:t>
            </a:r>
            <a:r>
              <a:rPr lang="tr-TR" sz="3600" dirty="0"/>
              <a:t>Vahiy Süreci ve Kur’an», </a:t>
            </a:r>
            <a:endParaRPr lang="tr-TR" sz="3600" dirty="0" smtClean="0"/>
          </a:p>
          <a:p>
            <a:r>
              <a:rPr lang="tr-TR" sz="3600" dirty="0" smtClean="0"/>
              <a:t>«</a:t>
            </a:r>
            <a:r>
              <a:rPr lang="tr-TR" sz="3600" dirty="0"/>
              <a:t>Peygamberlik ve Son Peygamber Hz. Muhammed», </a:t>
            </a:r>
            <a:endParaRPr lang="tr-TR" sz="3600" dirty="0" smtClean="0"/>
          </a:p>
          <a:p>
            <a:r>
              <a:rPr lang="tr-TR" sz="3600" dirty="0" smtClean="0"/>
              <a:t>«</a:t>
            </a:r>
            <a:r>
              <a:rPr lang="tr-TR" sz="3600" dirty="0"/>
              <a:t>İslam, Hayat ve Bilim» </a:t>
            </a:r>
            <a:endParaRPr lang="tr-TR" sz="3600" dirty="0" smtClean="0"/>
          </a:p>
          <a:p>
            <a:r>
              <a:rPr lang="tr-TR" sz="3600" dirty="0" smtClean="0"/>
              <a:t>üniteleri </a:t>
            </a:r>
            <a:r>
              <a:rPr lang="tr-TR" sz="3600" dirty="0"/>
              <a:t>yeni programda çıkarılmıştır.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636708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260648"/>
            <a:ext cx="7848872" cy="5976664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Akıl ve </a:t>
            </a:r>
            <a:r>
              <a:rPr lang="tr-TR" sz="3200" dirty="0" err="1"/>
              <a:t>V</a:t>
            </a:r>
            <a:r>
              <a:rPr lang="tr-TR" sz="3200" dirty="0" err="1" smtClean="0"/>
              <a:t>ahy</a:t>
            </a:r>
            <a:r>
              <a:rPr lang="tr-TR" sz="3200" dirty="0" smtClean="0"/>
              <a:t> ilişkisi yeni bir konudur.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2014’de yapılan Kelam Dersi öğretim programında 5 ünite bulunmaktadır. 2017’de yapılan programda ise 4 ünite bulunmaktadır.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2014’de yapılan programda Kelam  Dersi haftada 1 saattir. 2017’de yapılan programda ise 2 saate çıkarılmıştır.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sz="3200" dirty="0" smtClean="0"/>
              <a:t>2014’deki öğretim programında kazanım sayısı 26 iken, 2017’de yapılan programda kazanım sayısı 21’e indirilerek azaltılmıştır.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404664"/>
            <a:ext cx="79563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Kelam konuları Kur’an’ı Kerim, Sahih hadisler ve akli veriler çerçevesinde işlenmelidir</a:t>
            </a:r>
            <a:r>
              <a:rPr lang="tr-TR" sz="2400" dirty="0" smtClean="0"/>
              <a:t>.</a:t>
            </a:r>
          </a:p>
          <a:p>
            <a:endParaRPr lang="tr-TR" sz="2400" dirty="0" smtClean="0"/>
          </a:p>
          <a:p>
            <a:r>
              <a:rPr lang="tr-TR" sz="2400" dirty="0"/>
              <a:t>Konular öğrencilerin </a:t>
            </a:r>
            <a:r>
              <a:rPr lang="tr-TR" sz="2400" dirty="0" smtClean="0"/>
              <a:t>İslam’ın </a:t>
            </a:r>
            <a:r>
              <a:rPr lang="tr-TR" sz="2400" dirty="0"/>
              <a:t>inanç esaslarını bir bütün olarak içselleştirmelerine ve </a:t>
            </a:r>
            <a:r>
              <a:rPr lang="tr-TR" sz="2400" dirty="0" err="1"/>
              <a:t>tevhid</a:t>
            </a:r>
            <a:r>
              <a:rPr lang="tr-TR" sz="2400" dirty="0"/>
              <a:t> merkezli bir bakış açısı geliştirmelerine yönelik etkinliklerle desteklenmelidir</a:t>
            </a:r>
            <a:r>
              <a:rPr lang="tr-TR" sz="2400" dirty="0" smtClean="0"/>
              <a:t>.</a:t>
            </a:r>
          </a:p>
          <a:p>
            <a:endParaRPr lang="tr-TR" sz="2400" dirty="0" smtClean="0"/>
          </a:p>
          <a:p>
            <a:r>
              <a:rPr lang="tr-TR" sz="2400" dirty="0" smtClean="0"/>
              <a:t>İnançla ilgili konuların daha iyi kavranabilmesi için </a:t>
            </a:r>
            <a:r>
              <a:rPr lang="tr-TR" sz="2400" dirty="0" err="1" smtClean="0"/>
              <a:t>akaid</a:t>
            </a:r>
            <a:r>
              <a:rPr lang="tr-TR" sz="2400" dirty="0" smtClean="0"/>
              <a:t>, felsefe, </a:t>
            </a:r>
            <a:r>
              <a:rPr lang="tr-TR" sz="2400" dirty="0" err="1" smtClean="0"/>
              <a:t>sosyoloi</a:t>
            </a:r>
            <a:r>
              <a:rPr lang="tr-TR" sz="2400" dirty="0" smtClean="0"/>
              <a:t> ve </a:t>
            </a:r>
            <a:r>
              <a:rPr lang="tr-TR" sz="2400" dirty="0" err="1" smtClean="0"/>
              <a:t>psikoloi</a:t>
            </a:r>
            <a:r>
              <a:rPr lang="tr-TR" sz="2400" dirty="0" smtClean="0"/>
              <a:t> alanlarında bilgi sahibi olmanın önemi vurgulanmalıdır.</a:t>
            </a:r>
          </a:p>
          <a:p>
            <a:endParaRPr lang="tr-TR" sz="2400" dirty="0" smtClean="0"/>
          </a:p>
          <a:p>
            <a:r>
              <a:rPr lang="tr-TR" sz="2400" dirty="0" smtClean="0"/>
              <a:t>Hadis metinlerinin işlenmesinde hadislerin anlamlarının ve verdiği </a:t>
            </a:r>
            <a:r>
              <a:rPr lang="tr-TR" sz="2400" dirty="0" err="1" smtClean="0"/>
              <a:t>mesaların</a:t>
            </a:r>
            <a:r>
              <a:rPr lang="tr-TR" sz="2400" dirty="0" smtClean="0"/>
              <a:t> kavranması esas olmakla birlikte, öğrenciler hadislerin orijinal metinlerini ve anlamlarını ezberlemeye teşvik edilmelidir ancak bu konuda zorlama olmamalıdır.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405260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7056784" cy="5040560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dirty="0" smtClean="0"/>
              <a:t>2014’de yapılan Kelam Dersi öğretim programında «Kelam İlmi», «Kelam İlminde Temel Sorunlar», «Dinin Anlaşılmasında Farklı Yorumlar», «Yeni </a:t>
            </a:r>
            <a:r>
              <a:rPr lang="tr-TR" dirty="0" err="1" smtClean="0"/>
              <a:t>İlm</a:t>
            </a:r>
            <a:r>
              <a:rPr lang="tr-TR" dirty="0" smtClean="0"/>
              <a:t>-i Kelam ve İnanç Problemleri» ve «Din ve İnanç Özgürlüğü» adındaki üniteler bulunmaktaydı. 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ü"/>
            </a:pPr>
            <a:r>
              <a:rPr lang="tr-TR" b="1" dirty="0" smtClean="0"/>
              <a:t>2017’de</a:t>
            </a:r>
            <a:r>
              <a:rPr lang="tr-TR" dirty="0" smtClean="0"/>
              <a:t> yapılan programda ise «Kelam İlmi», «Kelam İlminde Temel Meseleler» «Dinin Anlaşılmasında Farklı Yorumlar» ve «Kelam İlmi ve Güncel Meseleler» Üniteleri bulunmaktadır. </a:t>
            </a:r>
          </a:p>
          <a:p>
            <a:pPr lvl="0">
              <a:lnSpc>
                <a:spcPct val="160000"/>
              </a:lnSpc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744416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" action="ppaction://hlinkshowjump?jump=firstslide"/>
              </a:rPr>
              <a:t>12. 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DİNLER TARİHİ DERSİ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75636"/>
            <a:ext cx="889248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Programın Genel Amaçları </a:t>
            </a:r>
            <a:r>
              <a:rPr lang="tr-TR" sz="4000" b="1" dirty="0" smtClean="0"/>
              <a:t>– I</a:t>
            </a:r>
          </a:p>
          <a:p>
            <a:endParaRPr lang="tr-TR" sz="3200" dirty="0"/>
          </a:p>
          <a:p>
            <a:r>
              <a:rPr lang="tr-TR" sz="2800" dirty="0" smtClean="0"/>
              <a:t>Dinler tarihi dersinin önemi, yöntemi </a:t>
            </a:r>
          </a:p>
          <a:p>
            <a:r>
              <a:rPr lang="tr-TR" sz="2800" dirty="0" smtClean="0"/>
              <a:t>ve amacını kavraması,</a:t>
            </a:r>
          </a:p>
          <a:p>
            <a:endParaRPr lang="tr-TR" sz="2800" dirty="0" smtClean="0"/>
          </a:p>
          <a:p>
            <a:r>
              <a:rPr lang="tr-TR" sz="2800" dirty="0" smtClean="0"/>
              <a:t>Din kavramı ve dinler hakkında bilgi sahibi olması,</a:t>
            </a:r>
          </a:p>
          <a:p>
            <a:endParaRPr lang="tr-TR" sz="2800" dirty="0" smtClean="0"/>
          </a:p>
          <a:p>
            <a:r>
              <a:rPr lang="tr-TR" sz="2800" dirty="0" smtClean="0"/>
              <a:t>İslam’ın diğer dinler arasındaki yeri ve önemini kavraması,</a:t>
            </a:r>
          </a:p>
          <a:p>
            <a:endParaRPr lang="tr-TR" sz="2800" dirty="0" smtClean="0"/>
          </a:p>
          <a:p>
            <a:r>
              <a:rPr lang="tr-TR" sz="2800" dirty="0" smtClean="0"/>
              <a:t>Dinler ortaya çıktığı ve yayıldığı coğrafi bölgelere göre tasnif etmesi.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0053411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67544" y="476672"/>
            <a:ext cx="8496944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/>
              <a:t>Programın Genel Amaçları </a:t>
            </a:r>
            <a:r>
              <a:rPr lang="tr-TR" sz="3600" b="1" dirty="0" smtClean="0"/>
              <a:t>– II</a:t>
            </a:r>
          </a:p>
          <a:p>
            <a:endParaRPr lang="tr-TR" sz="2800" b="1" dirty="0" smtClean="0"/>
          </a:p>
          <a:p>
            <a:r>
              <a:rPr lang="tr-TR" sz="2800" dirty="0" smtClean="0"/>
              <a:t>Dinleri temel özelliklerine göre (İnanç, ibadet, ahlaki öğretiler, Semboller </a:t>
            </a:r>
            <a:r>
              <a:rPr lang="tr-TR" sz="2800" dirty="0" err="1" smtClean="0"/>
              <a:t>v.b</a:t>
            </a:r>
            <a:r>
              <a:rPr lang="tr-TR" sz="2800" dirty="0" smtClean="0"/>
              <a:t>.) tanıması</a:t>
            </a:r>
          </a:p>
          <a:p>
            <a:endParaRPr lang="tr-TR" sz="2800" dirty="0" smtClean="0"/>
          </a:p>
          <a:p>
            <a:r>
              <a:rPr lang="tr-TR" sz="2800" dirty="0" smtClean="0"/>
              <a:t>Türkiye’deki dinleri ve dini gurupları tanıması,</a:t>
            </a:r>
          </a:p>
          <a:p>
            <a:endParaRPr lang="tr-TR" sz="2800" dirty="0"/>
          </a:p>
          <a:p>
            <a:r>
              <a:rPr lang="tr-TR" sz="2800" dirty="0" smtClean="0"/>
              <a:t>Farklı din mensuplarıyla sağlıklı iletişim kurma ve birlikte yaşama becerisi kazanması</a:t>
            </a:r>
          </a:p>
          <a:p>
            <a:endParaRPr lang="tr-TR" sz="2800" dirty="0" smtClean="0"/>
          </a:p>
          <a:p>
            <a:r>
              <a:rPr lang="tr-TR" sz="2800" dirty="0" smtClean="0"/>
              <a:t>İstismarcı dini akım ve anlayışları tanıması amaçlanmaktadır.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271701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5656" y="404664"/>
            <a:ext cx="6231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Programın Temel Yaklaşımı - 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67544" y="1124744"/>
            <a:ext cx="8352928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“</a:t>
            </a:r>
            <a:r>
              <a:rPr lang="tr-TR" sz="2000" dirty="0"/>
              <a:t>Dinler Tarihi Dersi Öğretim Programı” hazırlanırken beceri temelli öğrenme yaklaşımı esas alınmıştır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Her öğrenci, özgün bir birey olarak kabul </a:t>
            </a:r>
            <a:r>
              <a:rPr lang="tr-TR" sz="2000" dirty="0" smtClean="0"/>
              <a:t>edilmiştir</a:t>
            </a:r>
          </a:p>
          <a:p>
            <a:endParaRPr lang="tr-TR" sz="2000" dirty="0"/>
          </a:p>
          <a:p>
            <a:r>
              <a:rPr lang="tr-TR" sz="2000" dirty="0"/>
              <a:t>Kur’an-ı Kerim ile sünneti doğru anlamanın, dini doğru anlama ve yorumlamadaki önemi vurgulanmıştır</a:t>
            </a:r>
            <a:r>
              <a:rPr lang="tr-TR" sz="2000" dirty="0" smtClean="0"/>
              <a:t>.</a:t>
            </a:r>
          </a:p>
          <a:p>
            <a:endParaRPr lang="tr-TR" sz="2000" dirty="0" smtClean="0"/>
          </a:p>
          <a:p>
            <a:r>
              <a:rPr lang="tr-TR" sz="2000" dirty="0"/>
              <a:t>Dinî kavramları doğru anlama, değer oluşturma ve beceri geliştirme ön planda tutulmuştur.</a:t>
            </a:r>
          </a:p>
          <a:p>
            <a:endParaRPr lang="tr-TR" sz="2000" dirty="0"/>
          </a:p>
          <a:p>
            <a:r>
              <a:rPr lang="tr-TR" sz="2000" dirty="0"/>
              <a:t>Topluma din hizmeti sunabilecek bilgi düzeyine ve bu bilgileri aktarma bilincine sahip bireyler yetiştirme amacıyla hareket edilmiştir.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43608" y="3429000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167619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91680" y="332656"/>
            <a:ext cx="6349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Programın Temel Yaklaşımı - II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755576" y="1052736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Öğrenci başarısını artırmak için öğrenme-öğretme yöntemlerinde çeşitliliğin gereğine vurgu yapılmıştır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Öğrencilerin düşünme, soru sorma, fikir üretme, görüş alışverişinde bulunma ve gerektiğinde iş birliği yapabilmeye özendirilmesi hedeflenmiştir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Öğrencilerin, geleneğe saygı duymanın yanında; onu Kur’an-ı Kerim ve sünneti merkeze alarak aklın verileri ışığında değerlendirmesi; böylece güncel meseleleri çözümleme yeteneği kazanması hedeflenmiştir</a:t>
            </a:r>
            <a:r>
              <a:rPr lang="tr-TR" sz="2000" dirty="0" smtClean="0"/>
              <a:t>.</a:t>
            </a:r>
          </a:p>
          <a:p>
            <a:endParaRPr lang="tr-TR" sz="2000" dirty="0" smtClean="0"/>
          </a:p>
          <a:p>
            <a:r>
              <a:rPr lang="tr-TR" sz="2000" dirty="0"/>
              <a:t>Kalıcı öğrenmenin gerçekleşmesi için öğrencilerin, öğrenme sürecindeki etkinliklere katılımlarının sağlanması amaçlanmıştır.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457719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836712"/>
            <a:ext cx="7776864" cy="4968552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Haftada 2 saat olarak işlenecek.</a:t>
            </a:r>
          </a:p>
          <a:p>
            <a:pPr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Bu dersin adı daha önce ‘’KARŞILAŞTIRMALI DİNLER TARİHİ ‘’ idi.</a:t>
            </a:r>
          </a:p>
          <a:p>
            <a:pPr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Misyonerlik faaliyetleri tanıtılacak.</a:t>
            </a:r>
          </a:p>
          <a:p>
            <a:pPr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Bu derste işlenen dinler Müslümanlar ile ilişkili olan dinlerin tanıtımı yapılacak.</a:t>
            </a:r>
          </a:p>
          <a:p>
            <a:pPr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Bu derste ‘</a:t>
            </a:r>
            <a:r>
              <a:rPr lang="tr-TR" sz="3200" u="sng" dirty="0" smtClean="0"/>
              <a:t>’Diyalog ve dini çoğulculuk’’ </a:t>
            </a:r>
            <a:r>
              <a:rPr lang="tr-TR" sz="3200" dirty="0" smtClean="0"/>
              <a:t>konuları çıkarıldı.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980728"/>
            <a:ext cx="7056784" cy="4896544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2010 yılı Dinler Tarihi Dersi Öğretim Programında toplam </a:t>
            </a:r>
            <a:r>
              <a:rPr lang="tr-TR" sz="3200" b="1" dirty="0" smtClean="0"/>
              <a:t>85 kazanım </a:t>
            </a:r>
            <a:r>
              <a:rPr lang="tr-TR" sz="3200" dirty="0" smtClean="0"/>
              <a:t>bulunmaktaydı.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Yeni programda </a:t>
            </a:r>
            <a:r>
              <a:rPr lang="tr-TR" sz="3200" b="1" dirty="0" smtClean="0"/>
              <a:t>kazanım sayısı azaltılmıştır</a:t>
            </a:r>
            <a:r>
              <a:rPr lang="tr-TR" sz="3200" dirty="0" smtClean="0"/>
              <a:t>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2017 yılı Dinler Tarihi  Dersi Öğretim Programında toplam </a:t>
            </a:r>
            <a:r>
              <a:rPr lang="tr-TR" sz="3200" b="1" dirty="0" smtClean="0"/>
              <a:t>38 kazanım</a:t>
            </a:r>
            <a:r>
              <a:rPr lang="tr-TR" sz="3200" dirty="0" smtClean="0"/>
              <a:t> bulunmaktadır.</a:t>
            </a:r>
            <a:r>
              <a:rPr lang="tr-TR" sz="3200" b="1" dirty="0" smtClean="0"/>
              <a:t> </a:t>
            </a:r>
            <a:endParaRPr lang="tr-T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548680"/>
            <a:ext cx="7920880" cy="5760640"/>
          </a:xfrm>
        </p:spPr>
        <p:txBody>
          <a:bodyPr>
            <a:normAutofit/>
          </a:bodyPr>
          <a:lstStyle/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b="1" dirty="0"/>
              <a:t>2011’de yapılan öğretim programındaki </a:t>
            </a:r>
            <a:endParaRPr lang="tr-TR" b="1" dirty="0" smtClean="0"/>
          </a:p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b="1" u="sng" dirty="0" smtClean="0"/>
              <a:t>«</a:t>
            </a:r>
            <a:r>
              <a:rPr lang="tr-TR" b="1" u="sng" dirty="0"/>
              <a:t>İslam’da İman Esasları</a:t>
            </a:r>
            <a:r>
              <a:rPr lang="tr-TR" b="1" dirty="0"/>
              <a:t>» </a:t>
            </a:r>
            <a:endParaRPr lang="tr-TR" b="1" dirty="0" smtClean="0"/>
          </a:p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b="1" dirty="0" smtClean="0"/>
              <a:t>ünite </a:t>
            </a:r>
            <a:r>
              <a:rPr lang="tr-TR" b="1" dirty="0"/>
              <a:t>başlığı 2017’deki programda </a:t>
            </a:r>
            <a:endParaRPr lang="tr-TR" b="1" dirty="0" smtClean="0"/>
          </a:p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b="1" u="sng" dirty="0" smtClean="0"/>
              <a:t>«</a:t>
            </a:r>
            <a:r>
              <a:rPr lang="tr-TR" b="1" u="sng" dirty="0"/>
              <a:t>İnanç Dünyamız» </a:t>
            </a:r>
            <a:endParaRPr lang="tr-TR" b="1" u="sng" dirty="0" smtClean="0"/>
          </a:p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b="1" dirty="0" smtClean="0"/>
              <a:t>olarak </a:t>
            </a:r>
            <a:r>
              <a:rPr lang="tr-TR" b="1" dirty="0"/>
              <a:t>değiştirilmiştir. </a:t>
            </a:r>
          </a:p>
          <a:p>
            <a:pPr lvl="0">
              <a:lnSpc>
                <a:spcPct val="160000"/>
              </a:lnSpc>
              <a:buFont typeface="Wingdings" pitchFamily="2" charset="2"/>
              <a:buChar char="§"/>
            </a:pPr>
            <a:r>
              <a:rPr lang="tr-TR" dirty="0"/>
              <a:t>2011’deki öğretim programındaki «</a:t>
            </a:r>
            <a:r>
              <a:rPr lang="tr-TR" u="sng" dirty="0"/>
              <a:t>İslam’da İbadet</a:t>
            </a:r>
            <a:r>
              <a:rPr lang="tr-TR" dirty="0"/>
              <a:t>» ünite başlığı «</a:t>
            </a:r>
            <a:r>
              <a:rPr lang="tr-TR" u="sng" dirty="0"/>
              <a:t>İbadet Hayatımız» </a:t>
            </a:r>
            <a:r>
              <a:rPr lang="tr-TR" dirty="0"/>
              <a:t>olarak değiştirilmiştir.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1700808"/>
            <a:ext cx="7488832" cy="4608512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/>
              <a:t>Yeni programda ünite sayısı azaltılmıştır.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2010 yılı Dinler Tarihi  Dersi Öğretim Programında toplam </a:t>
            </a:r>
            <a:r>
              <a:rPr lang="tr-TR" sz="3200" b="1" dirty="0" smtClean="0"/>
              <a:t>8 ünite </a:t>
            </a:r>
            <a:r>
              <a:rPr lang="tr-TR" sz="3200" dirty="0" smtClean="0"/>
              <a:t>bulunmaktaydı. 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v"/>
            </a:pPr>
            <a:r>
              <a:rPr lang="tr-TR" sz="3200" dirty="0" smtClean="0"/>
              <a:t>2017 yılı Dinler Tarihi  Dersi Öğretim Programında ise toplam </a:t>
            </a:r>
            <a:r>
              <a:rPr lang="tr-TR" sz="3200" b="1" dirty="0" smtClean="0"/>
              <a:t>5 ünite </a:t>
            </a:r>
            <a:r>
              <a:rPr lang="tr-TR" sz="3200" dirty="0" smtClean="0"/>
              <a:t>bulunmaktadır.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03648" y="836712"/>
            <a:ext cx="7416824" cy="5472608"/>
          </a:xfrm>
        </p:spPr>
        <p:txBody>
          <a:bodyPr>
            <a:normAutofit/>
          </a:bodyPr>
          <a:lstStyle/>
          <a:p>
            <a:pPr lvl="0">
              <a:spcBef>
                <a:spcPts val="2400"/>
              </a:spcBef>
              <a:buFont typeface="Wingdings" pitchFamily="2" charset="2"/>
              <a:buChar char="v"/>
            </a:pPr>
            <a:r>
              <a:rPr lang="tr-TR" sz="3200" dirty="0" smtClean="0"/>
              <a:t>Dinlerin</a:t>
            </a:r>
            <a:r>
              <a:rPr lang="en-US" sz="3200" dirty="0" smtClean="0"/>
              <a:t> </a:t>
            </a:r>
            <a:r>
              <a:rPr lang="en-US" sz="3200" dirty="0" err="1" smtClean="0"/>
              <a:t>inanç</a:t>
            </a:r>
            <a:r>
              <a:rPr lang="en-US" sz="3200" dirty="0" smtClean="0"/>
              <a:t>, </a:t>
            </a:r>
            <a:r>
              <a:rPr lang="en-US" sz="3200" dirty="0" err="1" smtClean="0"/>
              <a:t>ibadet</a:t>
            </a:r>
            <a:r>
              <a:rPr lang="en-US" sz="3200" dirty="0" smtClean="0"/>
              <a:t> </a:t>
            </a:r>
            <a:r>
              <a:rPr lang="en-US" sz="3200" dirty="0" err="1" smtClean="0"/>
              <a:t>ve</a:t>
            </a:r>
            <a:r>
              <a:rPr lang="en-US" sz="3200" dirty="0" smtClean="0"/>
              <a:t> </a:t>
            </a:r>
            <a:r>
              <a:rPr lang="en-US" sz="3200" dirty="0" err="1" smtClean="0"/>
              <a:t>ahlaki</a:t>
            </a:r>
            <a:r>
              <a:rPr lang="en-US" sz="3200" dirty="0" smtClean="0"/>
              <a:t> </a:t>
            </a:r>
            <a:r>
              <a:rPr lang="en-US" sz="3200" dirty="0" err="1" smtClean="0"/>
              <a:t>yönlerini</a:t>
            </a:r>
            <a:r>
              <a:rPr lang="en-US" sz="3200" dirty="0" smtClean="0"/>
              <a:t> </a:t>
            </a:r>
            <a:r>
              <a:rPr lang="tr-TR" sz="3200" dirty="0" smtClean="0"/>
              <a:t>bu dersin </a:t>
            </a:r>
            <a:r>
              <a:rPr lang="en-US" sz="3200" dirty="0" err="1" smtClean="0"/>
              <a:t>metodu</a:t>
            </a:r>
            <a:r>
              <a:rPr lang="en-US" sz="3200" dirty="0" smtClean="0"/>
              <a:t> </a:t>
            </a:r>
            <a:r>
              <a:rPr lang="en-US" sz="3200" dirty="0" err="1" smtClean="0"/>
              <a:t>ve</a:t>
            </a:r>
            <a:r>
              <a:rPr lang="en-US" sz="3200" dirty="0" smtClean="0"/>
              <a:t> </a:t>
            </a:r>
            <a:r>
              <a:rPr lang="en-US" sz="3200" dirty="0" err="1" smtClean="0"/>
              <a:t>amacı</a:t>
            </a:r>
            <a:r>
              <a:rPr lang="en-US" sz="3200" dirty="0" smtClean="0"/>
              <a:t> </a:t>
            </a:r>
            <a:r>
              <a:rPr lang="en-US" sz="3200" dirty="0" err="1" smtClean="0"/>
              <a:t>gereği</a:t>
            </a:r>
            <a:r>
              <a:rPr lang="en-US" sz="3200" dirty="0" smtClean="0"/>
              <a:t> </a:t>
            </a:r>
            <a:r>
              <a:rPr lang="en-US" sz="3200" dirty="0" err="1" smtClean="0"/>
              <a:t>objektif</a:t>
            </a:r>
            <a:r>
              <a:rPr lang="en-US" sz="3200" dirty="0" smtClean="0"/>
              <a:t> </a:t>
            </a:r>
            <a:r>
              <a:rPr lang="en-US" sz="3200" dirty="0" err="1" smtClean="0"/>
              <a:t>olarak</a:t>
            </a:r>
            <a:r>
              <a:rPr lang="en-US" sz="3200" dirty="0" smtClean="0"/>
              <a:t> </a:t>
            </a:r>
            <a:r>
              <a:rPr lang="en-US" sz="3200" dirty="0" err="1" smtClean="0"/>
              <a:t>ele</a:t>
            </a:r>
            <a:r>
              <a:rPr lang="en-US" sz="3200" dirty="0" smtClean="0"/>
              <a:t> a</a:t>
            </a:r>
            <a:r>
              <a:rPr lang="tr-TR" sz="3200" dirty="0" err="1" smtClean="0"/>
              <a:t>lınacak</a:t>
            </a:r>
            <a:r>
              <a:rPr lang="tr-TR" sz="3200" dirty="0" smtClean="0"/>
              <a:t>.</a:t>
            </a:r>
          </a:p>
          <a:p>
            <a:pPr lvl="0">
              <a:spcBef>
                <a:spcPts val="2400"/>
              </a:spcBef>
              <a:buFont typeface="Wingdings" pitchFamily="2" charset="2"/>
              <a:buChar char="v"/>
            </a:pPr>
            <a:r>
              <a:rPr lang="tr-TR" sz="3200" dirty="0" smtClean="0"/>
              <a:t>D</a:t>
            </a:r>
            <a:r>
              <a:rPr lang="en-US" sz="3200" dirty="0" err="1" smtClean="0"/>
              <a:t>inî</a:t>
            </a:r>
            <a:r>
              <a:rPr lang="en-US" sz="3200" dirty="0" smtClean="0"/>
              <a:t> </a:t>
            </a:r>
            <a:r>
              <a:rPr lang="en-US" sz="3200" dirty="0" err="1" smtClean="0"/>
              <a:t>fenomenleri</a:t>
            </a:r>
            <a:r>
              <a:rPr lang="en-US" sz="3200" dirty="0" smtClean="0"/>
              <a:t> </a:t>
            </a:r>
            <a:r>
              <a:rPr lang="en-US" sz="3200" dirty="0" err="1" smtClean="0"/>
              <a:t>deskriptif</a:t>
            </a:r>
            <a:r>
              <a:rPr lang="en-US" sz="3200" dirty="0" smtClean="0"/>
              <a:t> (</a:t>
            </a:r>
            <a:r>
              <a:rPr lang="en-US" sz="3200" dirty="0" err="1" smtClean="0"/>
              <a:t>betimleyici</a:t>
            </a:r>
            <a:r>
              <a:rPr lang="en-US" sz="3200" dirty="0" smtClean="0"/>
              <a:t>) </a:t>
            </a:r>
            <a:r>
              <a:rPr lang="en-US" sz="3200" dirty="0" err="1" smtClean="0"/>
              <a:t>yöntemle</a:t>
            </a:r>
            <a:r>
              <a:rPr lang="en-US" sz="3200" dirty="0" smtClean="0"/>
              <a:t> </a:t>
            </a:r>
            <a:r>
              <a:rPr lang="en-US" sz="3200" dirty="0" err="1" smtClean="0"/>
              <a:t>tanıt</a:t>
            </a:r>
            <a:r>
              <a:rPr lang="tr-TR" sz="3200" dirty="0" err="1" smtClean="0"/>
              <a:t>ılacaktır</a:t>
            </a:r>
            <a:r>
              <a:rPr lang="tr-TR" sz="3200" dirty="0" smtClean="0"/>
              <a:t>. </a:t>
            </a:r>
          </a:p>
          <a:p>
            <a:pPr lvl="0">
              <a:spcBef>
                <a:spcPts val="2400"/>
              </a:spcBef>
              <a:buFont typeface="Wingdings" pitchFamily="2" charset="2"/>
              <a:buChar char="v"/>
            </a:pPr>
            <a:r>
              <a:rPr lang="en-US" sz="3200" dirty="0" err="1" smtClean="0"/>
              <a:t>Dinler</a:t>
            </a:r>
            <a:r>
              <a:rPr lang="en-US" sz="3200" dirty="0" smtClean="0"/>
              <a:t> </a:t>
            </a:r>
            <a:r>
              <a:rPr lang="en-US" sz="3200" dirty="0" err="1" smtClean="0"/>
              <a:t>Tarihi</a:t>
            </a:r>
            <a:r>
              <a:rPr lang="en-US" sz="3200" dirty="0" smtClean="0"/>
              <a:t> </a:t>
            </a:r>
            <a:r>
              <a:rPr lang="en-US" sz="3200" dirty="0" err="1" smtClean="0"/>
              <a:t>dersinde</a:t>
            </a:r>
            <a:r>
              <a:rPr lang="en-US" sz="3200" dirty="0" smtClean="0"/>
              <a:t> </a:t>
            </a:r>
            <a:r>
              <a:rPr lang="en-US" sz="3200" b="1" dirty="0" err="1" smtClean="0"/>
              <a:t>dinler</a:t>
            </a:r>
            <a:r>
              <a:rPr lang="tr-TR" sz="3200" b="1" dirty="0" smtClean="0"/>
              <a:t>; </a:t>
            </a:r>
            <a:r>
              <a:rPr lang="en-US" sz="3200" b="1" dirty="0" err="1" smtClean="0"/>
              <a:t>kendi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metinleri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esas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alınarak</a:t>
            </a:r>
            <a:r>
              <a:rPr lang="en-US" sz="3200" b="1" dirty="0" smtClean="0"/>
              <a:t> </a:t>
            </a:r>
            <a:r>
              <a:rPr lang="en-US" sz="3200" dirty="0" err="1" smtClean="0"/>
              <a:t>işlenmelidir</a:t>
            </a:r>
            <a:r>
              <a:rPr lang="en-US" sz="3200" dirty="0" smtClean="0"/>
              <a:t>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568952" cy="6264696"/>
          </a:xfrm>
        </p:spPr>
        <p:txBody>
          <a:bodyPr>
            <a:normAutofit/>
          </a:bodyPr>
          <a:lstStyle/>
          <a:p>
            <a:pPr lvl="0" algn="ctr">
              <a:lnSpc>
                <a:spcPct val="160000"/>
              </a:lnSpc>
            </a:pPr>
            <a:r>
              <a:rPr lang="tr-TR" sz="7200" dirty="0" smtClean="0">
                <a:solidFill>
                  <a:srgbClr val="C00000"/>
                </a:solidFill>
                <a:latin typeface="Bodoni MT Condensed" pitchFamily="18" charset="0"/>
              </a:rPr>
              <a:t>Mutlu Son</a:t>
            </a:r>
          </a:p>
          <a:p>
            <a:pPr lvl="0" algn="ctr">
              <a:lnSpc>
                <a:spcPct val="160000"/>
              </a:lnSpc>
            </a:pPr>
            <a:r>
              <a:rPr lang="tr-TR" sz="7200" dirty="0" smtClean="0">
                <a:solidFill>
                  <a:srgbClr val="C00000"/>
                </a:solidFill>
                <a:latin typeface="Bodoni MT Condensed" pitchFamily="18" charset="0"/>
              </a:rPr>
              <a:t>Teşekkür </a:t>
            </a:r>
            <a:r>
              <a:rPr lang="tr-TR" sz="7200" dirty="0" err="1" smtClean="0">
                <a:solidFill>
                  <a:srgbClr val="C00000"/>
                </a:solidFill>
                <a:latin typeface="Bodoni MT Condensed" pitchFamily="18" charset="0"/>
              </a:rPr>
              <a:t>Ederİz</a:t>
            </a:r>
            <a:endParaRPr lang="tr-TR" sz="7200" dirty="0">
              <a:solidFill>
                <a:srgbClr val="C00000"/>
              </a:solidFill>
              <a:latin typeface="Bodoni MT Condensed" pitchFamily="18" charset="0"/>
            </a:endParaRPr>
          </a:p>
          <a:p>
            <a:pPr lvl="0" algn="ctr">
              <a:lnSpc>
                <a:spcPct val="160000"/>
              </a:lnSpc>
            </a:pPr>
            <a:r>
              <a:rPr lang="tr-TR" sz="7200" dirty="0" err="1" smtClean="0">
                <a:solidFill>
                  <a:srgbClr val="C00000"/>
                </a:solidFill>
                <a:latin typeface="Bodoni MT Condensed" pitchFamily="18" charset="0"/>
              </a:rPr>
              <a:t>Nİhat</a:t>
            </a:r>
            <a:r>
              <a:rPr lang="tr-TR" sz="7200" dirty="0" smtClean="0">
                <a:solidFill>
                  <a:srgbClr val="C00000"/>
                </a:solidFill>
                <a:latin typeface="Bodoni MT Condensed" pitchFamily="18" charset="0"/>
              </a:rPr>
              <a:t> GÜÇ </a:t>
            </a:r>
          </a:p>
          <a:p>
            <a:pPr lvl="0" algn="ctr">
              <a:lnSpc>
                <a:spcPct val="160000"/>
              </a:lnSpc>
            </a:pPr>
            <a:endParaRPr lang="tr-TR" sz="7200" dirty="0">
              <a:solidFill>
                <a:srgbClr val="C00000"/>
              </a:solidFill>
              <a:latin typeface="Bodoni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63252" y="112474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2011’de yapılan öğretim programındaki «İslam ve Ahlak» ünite başlığı 2017’deki programda «Ana Hatlarıyla İslam Ahlakı» olarak değiştirilmiştir. </a:t>
            </a:r>
          </a:p>
          <a:p>
            <a:endParaRPr lang="tr-TR" sz="3600" dirty="0"/>
          </a:p>
          <a:p>
            <a:r>
              <a:rPr lang="tr-TR" sz="3600" dirty="0"/>
              <a:t>2017’deki öğretim programına önceki programda olmayan «</a:t>
            </a:r>
            <a:r>
              <a:rPr lang="tr-TR" sz="3600" dirty="0" err="1"/>
              <a:t>Adab</a:t>
            </a:r>
            <a:r>
              <a:rPr lang="tr-TR" sz="3600" dirty="0"/>
              <a:t>-ı Muaşeret» ünitesi eklenmiştir. </a:t>
            </a:r>
          </a:p>
        </p:txBody>
      </p:sp>
    </p:spTree>
    <p:extLst>
      <p:ext uri="{BB962C8B-B14F-4D97-AF65-F5344CB8AC3E}">
        <p14:creationId xmlns:p14="http://schemas.microsoft.com/office/powerpoint/2010/main" xmlns="" val="3815225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1340768"/>
            <a:ext cx="7342584" cy="36004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10.SINIF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SİYER DERSİ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2811</Words>
  <PresentationFormat>Ekran Gösterisi (4:3)</PresentationFormat>
  <Paragraphs>392</Paragraphs>
  <Slides>72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Slayt Başlıkları</vt:lpstr>
      </vt:variant>
      <vt:variant>
        <vt:i4>72</vt:i4>
      </vt:variant>
    </vt:vector>
  </HeadingPairs>
  <TitlesOfParts>
    <vt:vector size="77" baseType="lpstr">
      <vt:lpstr>Kalabalık</vt:lpstr>
      <vt:lpstr>Gündönümü</vt:lpstr>
      <vt:lpstr>1_Gündönümü</vt:lpstr>
      <vt:lpstr>Kent</vt:lpstr>
      <vt:lpstr>Cumba</vt:lpstr>
      <vt:lpstr>Slayt 1</vt:lpstr>
      <vt:lpstr>9. SINIF  TEMEL DİNİ BİLGİLER DERSİ </vt:lpstr>
      <vt:lpstr>Slayt 3</vt:lpstr>
      <vt:lpstr>Slayt 4</vt:lpstr>
      <vt:lpstr>Slayt 5</vt:lpstr>
      <vt:lpstr>Slayt 6</vt:lpstr>
      <vt:lpstr>Slayt 7</vt:lpstr>
      <vt:lpstr>Slayt 8</vt:lpstr>
      <vt:lpstr>10.SINIF  SİYER DERSİ </vt:lpstr>
      <vt:lpstr>Slayt 10</vt:lpstr>
      <vt:lpstr>Slayt 11</vt:lpstr>
      <vt:lpstr>Slayt 12</vt:lpstr>
      <vt:lpstr>Slayt 13</vt:lpstr>
      <vt:lpstr>Slayt 14</vt:lpstr>
      <vt:lpstr>Slayt 15</vt:lpstr>
      <vt:lpstr>  10. SINIF  FIKIH DERSİ  </vt:lpstr>
      <vt:lpstr>PROĞRAMIN GENEL AMAÇLARI-1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10. SINIF  HADİS DERSİ 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11. SINIF  AKAİD DERSİ </vt:lpstr>
      <vt:lpstr>Slayt 36</vt:lpstr>
      <vt:lpstr>Slayt 37</vt:lpstr>
      <vt:lpstr>Slayt 38</vt:lpstr>
      <vt:lpstr>Slayt 39</vt:lpstr>
      <vt:lpstr>Slayt 40</vt:lpstr>
      <vt:lpstr>Slayt 41</vt:lpstr>
      <vt:lpstr>11. SINIF  TEFSİR DERSİ 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11. SINIF  HİTABET DERSİ  </vt:lpstr>
      <vt:lpstr>Slayt 52</vt:lpstr>
      <vt:lpstr>Slayt 53</vt:lpstr>
      <vt:lpstr>Slayt 54</vt:lpstr>
      <vt:lpstr>Slayt 55</vt:lpstr>
      <vt:lpstr>12. SINIF  KELAM DERSİ  </vt:lpstr>
      <vt:lpstr>Slayt 57</vt:lpstr>
      <vt:lpstr>Slayt 58</vt:lpstr>
      <vt:lpstr>Slayt 59</vt:lpstr>
      <vt:lpstr>Slayt 60</vt:lpstr>
      <vt:lpstr>Slayt 61</vt:lpstr>
      <vt:lpstr>Slayt 62</vt:lpstr>
      <vt:lpstr>12. SINIF  DİNLER TARİHİ DERSİ  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2017-06-13T08:33:08Z</dcterms:created>
  <dcterms:modified xsi:type="dcterms:W3CDTF">2019-06-20T14:54:26Z</dcterms:modified>
  <cp:category>https://www.sorubak.com</cp:category>
</cp:coreProperties>
</file>