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83"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6" r:id="rId22"/>
    <p:sldId id="281" r:id="rId23"/>
    <p:sldId id="277" r:id="rId24"/>
    <p:sldId id="278" r:id="rId25"/>
    <p:sldId id="279" r:id="rId26"/>
    <p:sldId id="280" r:id="rId27"/>
    <p:sldId id="282" r:id="rId2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156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196FAE-A116-49BE-8023-F789896C47AF}" type="datetimeFigureOut">
              <a:rPr lang="tr-TR" smtClean="0"/>
              <a:pPr/>
              <a:t>23/08/2019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BE3EE2-3B87-4260-9FAF-A13171873BB8}" type="slidenum">
              <a:rPr lang="tr-TR" smtClean="0"/>
              <a:pPr/>
              <a:t>‹#›</a:t>
            </a:fld>
            <a:endParaRPr lang="tr-TR"/>
          </a:p>
        </p:txBody>
      </p:sp>
    </p:spTree>
    <p:extLst>
      <p:ext uri="{BB962C8B-B14F-4D97-AF65-F5344CB8AC3E}">
        <p14:creationId xmlns:p14="http://schemas.microsoft.com/office/powerpoint/2010/main" xmlns="" val="2971718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kern="1200" smtClean="0">
                <a:solidFill>
                  <a:schemeClr val="tx1"/>
                </a:solidFill>
                <a:latin typeface="+mn-lt"/>
                <a:ea typeface="+mn-ea"/>
                <a:cs typeface="+mn-cs"/>
              </a:rPr>
              <a:t>https://www.sorubak.com</a:t>
            </a:r>
            <a:endParaRPr lang="tr-TR" dirty="0"/>
          </a:p>
        </p:txBody>
      </p:sp>
      <p:sp>
        <p:nvSpPr>
          <p:cNvPr id="4" name="Slayt Numarası Yer Tutucusu 3"/>
          <p:cNvSpPr>
            <a:spLocks noGrp="1"/>
          </p:cNvSpPr>
          <p:nvPr>
            <p:ph type="sldNum" sz="quarter" idx="10"/>
          </p:nvPr>
        </p:nvSpPr>
        <p:spPr/>
        <p:txBody>
          <a:bodyPr/>
          <a:lstStyle/>
          <a:p>
            <a:fld id="{75BE3EE2-3B87-4260-9FAF-A13171873BB8}" type="slidenum">
              <a:rPr lang="tr-TR" smtClean="0"/>
              <a:pPr/>
              <a:t>27</a:t>
            </a:fld>
            <a:endParaRPr lang="tr-TR"/>
          </a:p>
        </p:txBody>
      </p:sp>
    </p:spTree>
    <p:extLst>
      <p:ext uri="{BB962C8B-B14F-4D97-AF65-F5344CB8AC3E}">
        <p14:creationId xmlns:p14="http://schemas.microsoft.com/office/powerpoint/2010/main" xmlns="" val="4231615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Başlık 28"/>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Alt Başlık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Veri Yer Tutucusu 15"/>
          <p:cNvSpPr>
            <a:spLocks noGrp="1"/>
          </p:cNvSpPr>
          <p:nvPr>
            <p:ph type="dt" sz="half" idx="10"/>
          </p:nvPr>
        </p:nvSpPr>
        <p:spPr/>
        <p:txBody>
          <a:bodyPr/>
          <a:lstStyle/>
          <a:p>
            <a:fld id="{D0A566B7-2CED-4049-A222-70F92BD928B3}" type="datetimeFigureOut">
              <a:rPr lang="tr-TR" smtClean="0"/>
              <a:pPr/>
              <a:t>23/08/2019</a:t>
            </a:fld>
            <a:endParaRPr lang="tr-TR"/>
          </a:p>
        </p:txBody>
      </p:sp>
      <p:sp>
        <p:nvSpPr>
          <p:cNvPr id="2" name="Altbilgi Yer Tutucusu 1"/>
          <p:cNvSpPr>
            <a:spLocks noGrp="1"/>
          </p:cNvSpPr>
          <p:nvPr>
            <p:ph type="ftr" sz="quarter" idx="11"/>
          </p:nvPr>
        </p:nvSpPr>
        <p:spPr/>
        <p:txBody>
          <a:bodyPr/>
          <a:lstStyle/>
          <a:p>
            <a:endParaRPr lang="tr-TR"/>
          </a:p>
        </p:txBody>
      </p:sp>
      <p:sp>
        <p:nvSpPr>
          <p:cNvPr id="15" name="Slayt Numarası Yer Tutucusu 14"/>
          <p:cNvSpPr>
            <a:spLocks noGrp="1"/>
          </p:cNvSpPr>
          <p:nvPr>
            <p:ph type="sldNum" sz="quarter" idx="12"/>
          </p:nvPr>
        </p:nvSpPr>
        <p:spPr>
          <a:xfrm>
            <a:off x="8229600" y="6473952"/>
            <a:ext cx="758952" cy="246888"/>
          </a:xfrm>
        </p:spPr>
        <p:txBody>
          <a:bodyPr/>
          <a:lstStyle/>
          <a:p>
            <a:fld id="{B2248C18-2E40-449A-97A4-8CDE639562CB}"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D0A566B7-2CED-4049-A222-70F92BD928B3}" type="datetimeFigureOut">
              <a:rPr lang="tr-TR" smtClean="0"/>
              <a:pPr/>
              <a:t>23/08/2019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2248C18-2E40-449A-97A4-8CDE639562C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D0A566B7-2CED-4049-A222-70F92BD928B3}" type="datetimeFigureOut">
              <a:rPr lang="tr-TR" smtClean="0"/>
              <a:pPr/>
              <a:t>23/08/2019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2248C18-2E40-449A-97A4-8CDE639562C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Başlık 21"/>
          <p:cNvSpPr>
            <a:spLocks noGrp="1"/>
          </p:cNvSpPr>
          <p:nvPr>
            <p:ph type="title"/>
          </p:nvPr>
        </p:nvSpPr>
        <p:spPr/>
        <p:txBody>
          <a:bodyPr/>
          <a:lstStyle/>
          <a:p>
            <a:r>
              <a:rPr kumimoji="0" lang="tr-TR" smtClean="0"/>
              <a:t>Asıl başlık stili için tıklatın</a:t>
            </a:r>
            <a:endParaRPr kumimoji="0" lang="en-US"/>
          </a:p>
        </p:txBody>
      </p:sp>
      <p:sp>
        <p:nvSpPr>
          <p:cNvPr id="27" name="İçerik Yer Tutucusu 26"/>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D0A566B7-2CED-4049-A222-70F92BD928B3}" type="datetimeFigureOut">
              <a:rPr lang="tr-TR" smtClean="0"/>
              <a:pPr/>
              <a:t>23/08/2019</a:t>
            </a:fld>
            <a:endParaRPr lang="tr-TR"/>
          </a:p>
        </p:txBody>
      </p:sp>
      <p:sp>
        <p:nvSpPr>
          <p:cNvPr id="19" name="Altbilgi Yer Tutucusu 18"/>
          <p:cNvSpPr>
            <a:spLocks noGrp="1"/>
          </p:cNvSpPr>
          <p:nvPr>
            <p:ph type="ftr" sz="quarter" idx="11"/>
          </p:nvPr>
        </p:nvSpPr>
        <p:spPr>
          <a:xfrm>
            <a:off x="3581400" y="76200"/>
            <a:ext cx="2895600" cy="288925"/>
          </a:xfrm>
        </p:spPr>
        <p:txBody>
          <a:bodyPr/>
          <a:lstStyle/>
          <a:p>
            <a:endParaRPr lang="tr-TR"/>
          </a:p>
        </p:txBody>
      </p:sp>
      <p:sp>
        <p:nvSpPr>
          <p:cNvPr id="16" name="Slayt Numarası Yer Tutucusu 15"/>
          <p:cNvSpPr>
            <a:spLocks noGrp="1"/>
          </p:cNvSpPr>
          <p:nvPr>
            <p:ph type="sldNum" sz="quarter" idx="12"/>
          </p:nvPr>
        </p:nvSpPr>
        <p:spPr>
          <a:xfrm>
            <a:off x="8229600" y="6473952"/>
            <a:ext cx="758952" cy="246888"/>
          </a:xfrm>
        </p:spPr>
        <p:txBody>
          <a:bodyPr/>
          <a:lstStyle/>
          <a:p>
            <a:fld id="{B2248C18-2E40-449A-97A4-8CDE639562C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etin Yer Tutucusu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Veri Yer Tutucusu 18"/>
          <p:cNvSpPr>
            <a:spLocks noGrp="1"/>
          </p:cNvSpPr>
          <p:nvPr>
            <p:ph type="dt" sz="half" idx="10"/>
          </p:nvPr>
        </p:nvSpPr>
        <p:spPr/>
        <p:txBody>
          <a:bodyPr/>
          <a:lstStyle/>
          <a:p>
            <a:fld id="{D0A566B7-2CED-4049-A222-70F92BD928B3}" type="datetimeFigureOut">
              <a:rPr lang="tr-TR" smtClean="0"/>
              <a:pPr/>
              <a:t>23/08/2019</a:t>
            </a:fld>
            <a:endParaRPr lang="tr-TR"/>
          </a:p>
        </p:txBody>
      </p:sp>
      <p:sp>
        <p:nvSpPr>
          <p:cNvPr id="11" name="Altbilgi Yer Tutucusu 10"/>
          <p:cNvSpPr>
            <a:spLocks noGrp="1"/>
          </p:cNvSpPr>
          <p:nvPr>
            <p:ph type="ftr" sz="quarter" idx="11"/>
          </p:nvPr>
        </p:nvSpPr>
        <p:spPr/>
        <p:txBody>
          <a:bodyPr/>
          <a:lstStyle/>
          <a:p>
            <a:endParaRPr lang="tr-TR"/>
          </a:p>
        </p:txBody>
      </p:sp>
      <p:sp>
        <p:nvSpPr>
          <p:cNvPr id="16" name="Slayt Numarası Yer Tutucusu 15"/>
          <p:cNvSpPr>
            <a:spLocks noGrp="1"/>
          </p:cNvSpPr>
          <p:nvPr>
            <p:ph type="sldNum" sz="quarter" idx="12"/>
          </p:nvPr>
        </p:nvSpPr>
        <p:spPr/>
        <p:txBody>
          <a:bodyPr/>
          <a:lstStyle/>
          <a:p>
            <a:fld id="{B2248C18-2E40-449A-97A4-8CDE639562CB}" type="slidenum">
              <a:rPr lang="tr-TR" smtClean="0"/>
              <a:pPr/>
              <a:t>‹#›</a:t>
            </a:fld>
            <a:endParaRPr lang="tr-TR"/>
          </a:p>
        </p:txBody>
      </p:sp>
      <p:sp>
        <p:nvSpPr>
          <p:cNvPr id="8" name="Başlık 7"/>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Başlık 1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İçerik Yer Tutucus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0"/>
          </p:nvPr>
        </p:nvSpPr>
        <p:spPr/>
        <p:txBody>
          <a:bodyPr/>
          <a:lstStyle/>
          <a:p>
            <a:fld id="{D0A566B7-2CED-4049-A222-70F92BD928B3}" type="datetimeFigureOut">
              <a:rPr lang="tr-TR" smtClean="0"/>
              <a:pPr/>
              <a:t>23/08/2019</a:t>
            </a:fld>
            <a:endParaRPr lang="tr-TR"/>
          </a:p>
        </p:txBody>
      </p:sp>
      <p:sp>
        <p:nvSpPr>
          <p:cNvPr id="10" name="Altbilgi Yer Tutucusu 9"/>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B2248C18-2E40-449A-97A4-8CDE639562C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Başlık 28"/>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Metin Yer Tutucusu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İçerik Yer Tutucus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İçerik Yer Tutucus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0"/>
          </p:nvPr>
        </p:nvSpPr>
        <p:spPr/>
        <p:txBody>
          <a:bodyPr/>
          <a:lstStyle/>
          <a:p>
            <a:fld id="{D0A566B7-2CED-4049-A222-70F92BD928B3}" type="datetimeFigureOut">
              <a:rPr lang="tr-TR" smtClean="0"/>
              <a:pPr/>
              <a:t>23/08/2019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229600" y="6477000"/>
            <a:ext cx="762000" cy="246888"/>
          </a:xfrm>
        </p:spPr>
        <p:txBody>
          <a:bodyPr/>
          <a:lstStyle/>
          <a:p>
            <a:fld id="{B2248C18-2E40-449A-97A4-8CDE639562CB}" type="slidenum">
              <a:rPr lang="tr-TR" smtClean="0"/>
              <a:pPr/>
              <a:t>‹#›</a:t>
            </a:fld>
            <a:endParaRPr lang="tr-TR"/>
          </a:p>
        </p:txBody>
      </p:sp>
      <p:sp>
        <p:nvSpPr>
          <p:cNvPr id="11" name="Düz Bağlayıcı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Başlık 2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D0A566B7-2CED-4049-A222-70F92BD928B3}" type="datetimeFigureOut">
              <a:rPr lang="tr-TR" smtClean="0"/>
              <a:pPr/>
              <a:t>23/08/2019</a:t>
            </a:fld>
            <a:endParaRPr lang="tr-TR"/>
          </a:p>
        </p:txBody>
      </p:sp>
      <p:sp>
        <p:nvSpPr>
          <p:cNvPr id="21" name="Altbilgi Yer Tutucusu 20"/>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2248C18-2E40-449A-97A4-8CDE639562C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D0A566B7-2CED-4049-A222-70F92BD928B3}" type="datetimeFigureOut">
              <a:rPr lang="tr-TR" smtClean="0"/>
              <a:pPr/>
              <a:t>23/08/2019</a:t>
            </a:fld>
            <a:endParaRPr lang="tr-TR"/>
          </a:p>
        </p:txBody>
      </p:sp>
      <p:sp>
        <p:nvSpPr>
          <p:cNvPr id="24" name="Altbilgi Yer Tutucusu 23"/>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2248C18-2E40-449A-97A4-8CDE639562C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Düz Bağlayıcı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Başlık 11"/>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İçerik Yer Tutucus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D0A566B7-2CED-4049-A222-70F92BD928B3}" type="datetimeFigureOut">
              <a:rPr lang="tr-TR" smtClean="0"/>
              <a:pPr/>
              <a:t>23/08/2019</a:t>
            </a:fld>
            <a:endParaRPr lang="tr-TR"/>
          </a:p>
        </p:txBody>
      </p:sp>
      <p:sp>
        <p:nvSpPr>
          <p:cNvPr id="29" name="Altbilgi Yer Tutucusu 28"/>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2248C18-2E40-449A-97A4-8CDE639562C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Resim Yer Tutucusu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Veri Yer Tutucusu 6"/>
          <p:cNvSpPr>
            <a:spLocks noGrp="1"/>
          </p:cNvSpPr>
          <p:nvPr>
            <p:ph type="dt" sz="half" idx="10"/>
          </p:nvPr>
        </p:nvSpPr>
        <p:spPr/>
        <p:txBody>
          <a:bodyPr/>
          <a:lstStyle/>
          <a:p>
            <a:fld id="{D0A566B7-2CED-4049-A222-70F92BD928B3}" type="datetimeFigureOut">
              <a:rPr lang="tr-TR" smtClean="0"/>
              <a:pPr/>
              <a:t>23/08/2019</a:t>
            </a:fld>
            <a:endParaRPr lang="tr-TR"/>
          </a:p>
        </p:txBody>
      </p:sp>
      <p:sp>
        <p:nvSpPr>
          <p:cNvPr id="5" name="Altbilgi Yer Tutucusu 4"/>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B2248C18-2E40-449A-97A4-8CDE639562CB}" type="slidenum">
              <a:rPr lang="tr-TR" smtClean="0"/>
              <a:pPr/>
              <a:t>‹#›</a:t>
            </a:fld>
            <a:endParaRPr lang="tr-TR"/>
          </a:p>
        </p:txBody>
      </p:sp>
      <p:sp>
        <p:nvSpPr>
          <p:cNvPr id="17" name="Başlık 16"/>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Metin Yer Tutucusu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Veri Yer Tutucusu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0A566B7-2CED-4049-A222-70F92BD928B3}" type="datetimeFigureOut">
              <a:rPr lang="tr-TR" smtClean="0"/>
              <a:pPr/>
              <a:t>23/08/2019</a:t>
            </a:fld>
            <a:endParaRPr lang="tr-TR"/>
          </a:p>
        </p:txBody>
      </p:sp>
      <p:sp>
        <p:nvSpPr>
          <p:cNvPr id="28" name="Altbilgi Yer Tutucusu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Slayt Numarası Yer Tutucus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2248C18-2E40-449A-97A4-8CDE639562CB}" type="slidenum">
              <a:rPr lang="tr-TR" smtClean="0"/>
              <a:pPr/>
              <a:t>‹#›</a:t>
            </a:fld>
            <a:endParaRPr lang="tr-TR"/>
          </a:p>
        </p:txBody>
      </p:sp>
      <p:sp>
        <p:nvSpPr>
          <p:cNvPr id="10" name="Başlık Yer Tutucusu 9"/>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Düz Bağlayıcı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üz Bağlayıcı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760" y="14904"/>
            <a:ext cx="9165712" cy="2694016"/>
          </a:xfrm>
        </p:spPr>
        <p:txBody>
          <a:bodyPr>
            <a:noAutofit/>
          </a:bodyPr>
          <a:lstStyle/>
          <a:p>
            <a:pPr algn="ctr"/>
            <a:r>
              <a:rPr lang="tr-TR" sz="4000" dirty="0" smtClean="0">
                <a:latin typeface="ALFABET98" panose="00000400000000000000" pitchFamily="2" charset="0"/>
              </a:rPr>
              <a:t>2019-2020 EĞİTİM ÖĞRETİM YILI</a:t>
            </a:r>
            <a:br>
              <a:rPr lang="tr-TR" sz="4000" dirty="0" smtClean="0">
                <a:latin typeface="ALFABET98" panose="00000400000000000000" pitchFamily="2" charset="0"/>
              </a:rPr>
            </a:br>
            <a:r>
              <a:rPr lang="tr-TR" sz="4000" dirty="0" smtClean="0">
                <a:latin typeface="ALFABET98" panose="00000400000000000000" pitchFamily="2" charset="0"/>
              </a:rPr>
              <a:t>SINAV OKULLARI ANAMUR ŞUBESİ SENE BAŞI SEMİNER ÇALIŞMALARI</a:t>
            </a:r>
            <a:endParaRPr lang="tr-TR" sz="4000" dirty="0">
              <a:latin typeface="ALFABET98" panose="00000400000000000000" pitchFamily="2" charset="0"/>
            </a:endParaRPr>
          </a:p>
        </p:txBody>
      </p:sp>
      <p:sp>
        <p:nvSpPr>
          <p:cNvPr id="3" name="İçerik Yer Tutucusu 2"/>
          <p:cNvSpPr>
            <a:spLocks noGrp="1"/>
          </p:cNvSpPr>
          <p:nvPr>
            <p:ph idx="1"/>
          </p:nvPr>
        </p:nvSpPr>
        <p:spPr>
          <a:xfrm>
            <a:off x="0" y="1844824"/>
            <a:ext cx="9108504" cy="5013176"/>
          </a:xfrm>
        </p:spPr>
        <p:txBody>
          <a:bodyPr>
            <a:normAutofit/>
          </a:bodyPr>
          <a:lstStyle/>
          <a:p>
            <a:pPr marL="0" indent="0">
              <a:buNone/>
            </a:pPr>
            <a:endParaRPr lang="tr-TR" sz="5400" dirty="0" smtClean="0">
              <a:solidFill>
                <a:srgbClr val="FF0000"/>
              </a:solidFill>
              <a:latin typeface="ALFABET98" panose="00000400000000000000" pitchFamily="2" charset="0"/>
            </a:endParaRPr>
          </a:p>
          <a:p>
            <a:pPr marL="0" indent="0" algn="ctr">
              <a:buNone/>
            </a:pPr>
            <a:r>
              <a:rPr lang="tr-TR" sz="5400" dirty="0" smtClean="0">
                <a:solidFill>
                  <a:srgbClr val="FF0000"/>
                </a:solidFill>
                <a:latin typeface="ALFABET98" panose="00000400000000000000" pitchFamily="2" charset="0"/>
              </a:rPr>
              <a:t>ÇAĞIMIZIN SORUNLARI </a:t>
            </a:r>
          </a:p>
          <a:p>
            <a:pPr marL="0" indent="0" algn="ctr">
              <a:buNone/>
            </a:pPr>
            <a:r>
              <a:rPr lang="tr-TR" sz="5400" dirty="0" smtClean="0">
                <a:solidFill>
                  <a:srgbClr val="FF0000"/>
                </a:solidFill>
                <a:latin typeface="ALFABET98" panose="00000400000000000000" pitchFamily="2" charset="0"/>
              </a:rPr>
              <a:t>VE </a:t>
            </a:r>
          </a:p>
          <a:p>
            <a:pPr marL="0" indent="0" algn="ctr">
              <a:buNone/>
            </a:pPr>
            <a:r>
              <a:rPr lang="tr-TR" sz="5400" dirty="0" smtClean="0">
                <a:solidFill>
                  <a:srgbClr val="FF0000"/>
                </a:solidFill>
                <a:latin typeface="ALFABET98" panose="00000400000000000000" pitchFamily="2" charset="0"/>
              </a:rPr>
              <a:t>MODERN EĞİTİMİN DUYARSIZLIĞI</a:t>
            </a:r>
            <a:endParaRPr lang="tr-TR" sz="5400" dirty="0">
              <a:solidFill>
                <a:srgbClr val="FF0000"/>
              </a:solidFill>
              <a:latin typeface="ALFABET98" panose="00000400000000000000" pitchFamily="2" charset="0"/>
            </a:endParaRPr>
          </a:p>
        </p:txBody>
      </p:sp>
    </p:spTree>
    <p:extLst>
      <p:ext uri="{BB962C8B-B14F-4D97-AF65-F5344CB8AC3E}">
        <p14:creationId xmlns:p14="http://schemas.microsoft.com/office/powerpoint/2010/main" xmlns="" val="3989165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p:txBody>
          <a:bodyPr/>
          <a:lstStyle/>
          <a:p>
            <a:endParaRPr lang="tr-TR"/>
          </a:p>
        </p:txBody>
      </p:sp>
      <p:pic>
        <p:nvPicPr>
          <p:cNvPr id="8194" name="Picture 2" descr="C:\Users\DELL\Desktop\2019-2020 SINAV OKULU 1.SINIF\seminer\S665CVS28S9D672MD2464KE8G67RCT78_1481722935.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9144000" cy="689554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96862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20593"/>
            <a:ext cx="9144000" cy="600096"/>
          </a:xfrm>
        </p:spPr>
        <p:txBody>
          <a:bodyPr>
            <a:noAutofit/>
          </a:bodyPr>
          <a:lstStyle/>
          <a:p>
            <a:pPr algn="ctr"/>
            <a:r>
              <a:rPr lang="tr-TR" sz="4000" dirty="0" smtClean="0">
                <a:latin typeface="ALFABET98" panose="00000400000000000000" pitchFamily="2" charset="0"/>
              </a:rPr>
              <a:t>Şimdiki </a:t>
            </a:r>
            <a:r>
              <a:rPr lang="tr-TR" sz="4000" dirty="0">
                <a:latin typeface="ALFABET98" panose="00000400000000000000" pitchFamily="2" charset="0"/>
              </a:rPr>
              <a:t>Aşklar</a:t>
            </a:r>
          </a:p>
        </p:txBody>
      </p:sp>
      <p:sp>
        <p:nvSpPr>
          <p:cNvPr id="3" name="Alt Başlık 2"/>
          <p:cNvSpPr>
            <a:spLocks noGrp="1"/>
          </p:cNvSpPr>
          <p:nvPr>
            <p:ph type="subTitle" idx="1"/>
          </p:nvPr>
        </p:nvSpPr>
        <p:spPr/>
        <p:txBody>
          <a:bodyPr/>
          <a:lstStyle/>
          <a:p>
            <a:endParaRPr lang="tr-TR"/>
          </a:p>
        </p:txBody>
      </p:sp>
      <p:pic>
        <p:nvPicPr>
          <p:cNvPr id="9218" name="Picture 2" descr="C:\Users\DELL\Desktop\2019-2020 SINAV OKULU 1.SINIF\seminer\6B25Y6P4MF6ZC4298E4465MFNEJGCH9J_1481722935.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512" y="620689"/>
            <a:ext cx="9217024" cy="620361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361184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1"/>
            <a:ext cx="9144000" cy="748320"/>
          </a:xfrm>
        </p:spPr>
        <p:txBody>
          <a:bodyPr>
            <a:noAutofit/>
          </a:bodyPr>
          <a:lstStyle/>
          <a:p>
            <a:pPr algn="ctr"/>
            <a:r>
              <a:rPr lang="tr-TR" sz="4400" dirty="0">
                <a:latin typeface="ALFABET98" panose="00000400000000000000" pitchFamily="2" charset="0"/>
              </a:rPr>
              <a:t>Hayatlar</a:t>
            </a:r>
            <a:br>
              <a:rPr lang="tr-TR" sz="4400" dirty="0">
                <a:latin typeface="ALFABET98" panose="00000400000000000000" pitchFamily="2" charset="0"/>
              </a:rPr>
            </a:br>
            <a:endParaRPr lang="tr-TR" sz="4400" dirty="0">
              <a:latin typeface="ALFABET98" panose="00000400000000000000" pitchFamily="2" charset="0"/>
            </a:endParaRPr>
          </a:p>
        </p:txBody>
      </p:sp>
      <p:sp>
        <p:nvSpPr>
          <p:cNvPr id="3" name="Alt Başlık 2"/>
          <p:cNvSpPr>
            <a:spLocks noGrp="1"/>
          </p:cNvSpPr>
          <p:nvPr>
            <p:ph type="subTitle" idx="1"/>
          </p:nvPr>
        </p:nvSpPr>
        <p:spPr/>
        <p:txBody>
          <a:bodyPr/>
          <a:lstStyle/>
          <a:p>
            <a:endParaRPr lang="tr-TR" dirty="0"/>
          </a:p>
        </p:txBody>
      </p:sp>
      <p:pic>
        <p:nvPicPr>
          <p:cNvPr id="10242" name="Picture 2" descr="C:\Users\DELL\Desktop\2019-2020 SINAV OKULU 1.SINIF\seminer\CGTF337DY9KKMRUCC3VJA6TBHZ834Q2U_1481722936.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320" y="748320"/>
            <a:ext cx="9180512" cy="6096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939951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0"/>
            <a:ext cx="9144000" cy="692695"/>
          </a:xfrm>
        </p:spPr>
        <p:txBody>
          <a:bodyPr>
            <a:noAutofit/>
          </a:bodyPr>
          <a:lstStyle/>
          <a:p>
            <a:pPr algn="ctr"/>
            <a:r>
              <a:rPr lang="tr-TR" sz="4000" b="1" i="1" dirty="0" err="1" smtClean="0">
                <a:solidFill>
                  <a:srgbClr val="FF0000"/>
                </a:solidFill>
              </a:rPr>
              <a:t>İnt</a:t>
            </a:r>
            <a:r>
              <a:rPr lang="tr-TR" sz="4000" b="1" i="1" dirty="0" err="1">
                <a:solidFill>
                  <a:srgbClr val="FF0000"/>
                </a:solidFill>
              </a:rPr>
              <a:t>İ</a:t>
            </a:r>
            <a:r>
              <a:rPr lang="tr-TR" sz="4000" b="1" i="1" dirty="0" err="1" smtClean="0">
                <a:solidFill>
                  <a:srgbClr val="FF0000"/>
                </a:solidFill>
              </a:rPr>
              <a:t>har</a:t>
            </a:r>
            <a:r>
              <a:rPr lang="tr-TR" sz="4000" b="1" i="1" dirty="0">
                <a:solidFill>
                  <a:srgbClr val="FF0000"/>
                </a:solidFill>
              </a:rPr>
              <a:t/>
            </a:r>
            <a:br>
              <a:rPr lang="tr-TR" sz="4000" b="1" i="1" dirty="0">
                <a:solidFill>
                  <a:srgbClr val="FF0000"/>
                </a:solidFill>
              </a:rPr>
            </a:br>
            <a:endParaRPr lang="tr-TR" sz="4000" i="1" dirty="0">
              <a:solidFill>
                <a:srgbClr val="FF0000"/>
              </a:solidFill>
            </a:endParaRPr>
          </a:p>
        </p:txBody>
      </p:sp>
      <p:sp>
        <p:nvSpPr>
          <p:cNvPr id="3" name="Alt Başlık 2"/>
          <p:cNvSpPr>
            <a:spLocks noGrp="1"/>
          </p:cNvSpPr>
          <p:nvPr>
            <p:ph type="subTitle" idx="1"/>
          </p:nvPr>
        </p:nvSpPr>
        <p:spPr/>
        <p:txBody>
          <a:bodyPr/>
          <a:lstStyle/>
          <a:p>
            <a:endParaRPr lang="tr-TR"/>
          </a:p>
        </p:txBody>
      </p:sp>
      <p:pic>
        <p:nvPicPr>
          <p:cNvPr id="11266" name="Picture 2" descr="C:\Users\DELL\Desktop\2019-2020 SINAV OKULU 1.SINIF\seminer\GA8CR9EUUD3V84JEURQX42853B6EZK79_1481722936.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548680"/>
            <a:ext cx="9144000" cy="628140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323492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0"/>
            <a:ext cx="9144000" cy="1082551"/>
          </a:xfrm>
        </p:spPr>
        <p:txBody>
          <a:bodyPr>
            <a:noAutofit/>
          </a:bodyPr>
          <a:lstStyle/>
          <a:p>
            <a:pPr algn="ctr"/>
            <a:r>
              <a:rPr lang="tr-TR" sz="4000" b="1" dirty="0">
                <a:latin typeface="ALFABET98" panose="00000400000000000000" pitchFamily="2" charset="0"/>
              </a:rPr>
              <a:t>Boyun Eğmek</a:t>
            </a:r>
            <a:br>
              <a:rPr lang="tr-TR" sz="4000" b="1" dirty="0">
                <a:latin typeface="ALFABET98" panose="00000400000000000000" pitchFamily="2" charset="0"/>
              </a:rPr>
            </a:br>
            <a:endParaRPr lang="tr-TR" sz="4000" dirty="0">
              <a:latin typeface="ALFABET98" panose="00000400000000000000" pitchFamily="2" charset="0"/>
            </a:endParaRPr>
          </a:p>
        </p:txBody>
      </p:sp>
      <p:sp>
        <p:nvSpPr>
          <p:cNvPr id="3" name="Alt Başlık 2"/>
          <p:cNvSpPr>
            <a:spLocks noGrp="1"/>
          </p:cNvSpPr>
          <p:nvPr>
            <p:ph type="subTitle" idx="1"/>
          </p:nvPr>
        </p:nvSpPr>
        <p:spPr/>
        <p:txBody>
          <a:bodyPr/>
          <a:lstStyle/>
          <a:p>
            <a:endParaRPr lang="tr-TR"/>
          </a:p>
        </p:txBody>
      </p:sp>
      <p:pic>
        <p:nvPicPr>
          <p:cNvPr id="12290" name="Picture 2" descr="C:\Users\DELL\Desktop\2019-2020 SINAV OKULU 1.SINIF\seminer\SYQV82E7BT2S6A865R42344GBH65S99W_1481722936.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548679"/>
            <a:ext cx="9180512" cy="627543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170017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4528" y="-21672"/>
            <a:ext cx="9144000" cy="816120"/>
          </a:xfrm>
        </p:spPr>
        <p:txBody>
          <a:bodyPr>
            <a:noAutofit/>
          </a:bodyPr>
          <a:lstStyle/>
          <a:p>
            <a:pPr algn="ctr"/>
            <a:r>
              <a:rPr lang="tr-TR" sz="4400" dirty="0" err="1" smtClean="0">
                <a:latin typeface="ALFABET98" panose="00000400000000000000" pitchFamily="2" charset="0"/>
              </a:rPr>
              <a:t>Geç</a:t>
            </a:r>
            <a:r>
              <a:rPr lang="tr-TR" sz="4400" b="1" dirty="0" err="1"/>
              <a:t>İ</a:t>
            </a:r>
            <a:r>
              <a:rPr lang="tr-TR" sz="4400" dirty="0" err="1" smtClean="0">
                <a:latin typeface="ALFABET98" panose="00000400000000000000" pitchFamily="2" charset="0"/>
              </a:rPr>
              <a:t>t</a:t>
            </a:r>
            <a:r>
              <a:rPr lang="tr-TR" sz="4400" dirty="0">
                <a:latin typeface="ALFABET98" panose="00000400000000000000" pitchFamily="2" charset="0"/>
              </a:rPr>
              <a:t/>
            </a:r>
            <a:br>
              <a:rPr lang="tr-TR" sz="4400" dirty="0">
                <a:latin typeface="ALFABET98" panose="00000400000000000000" pitchFamily="2" charset="0"/>
              </a:rPr>
            </a:br>
            <a:endParaRPr lang="tr-TR" sz="4400" dirty="0">
              <a:latin typeface="ALFABET98" panose="00000400000000000000" pitchFamily="2" charset="0"/>
            </a:endParaRPr>
          </a:p>
        </p:txBody>
      </p:sp>
      <p:sp>
        <p:nvSpPr>
          <p:cNvPr id="3" name="Alt Başlık 2"/>
          <p:cNvSpPr>
            <a:spLocks noGrp="1"/>
          </p:cNvSpPr>
          <p:nvPr>
            <p:ph type="subTitle" idx="1"/>
          </p:nvPr>
        </p:nvSpPr>
        <p:spPr/>
        <p:txBody>
          <a:bodyPr/>
          <a:lstStyle/>
          <a:p>
            <a:endParaRPr lang="tr-TR"/>
          </a:p>
        </p:txBody>
      </p:sp>
      <p:pic>
        <p:nvPicPr>
          <p:cNvPr id="13314" name="Picture 2" descr="C:\Users\DELL\Desktop\2019-2020 SINAV OKULU 1.SINIF\seminer\6M3ZJDWX6DPGDAEB83XBD2A9J4KHESW3_1481722936.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20688"/>
            <a:ext cx="9144000" cy="62229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815809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0"/>
            <a:ext cx="9144000" cy="1470025"/>
          </a:xfrm>
        </p:spPr>
        <p:txBody>
          <a:bodyPr>
            <a:normAutofit/>
          </a:bodyPr>
          <a:lstStyle/>
          <a:p>
            <a:pPr algn="ctr"/>
            <a:r>
              <a:rPr lang="tr-TR" b="1" dirty="0" err="1" smtClean="0"/>
              <a:t>ÇocuklarI</a:t>
            </a:r>
            <a:r>
              <a:rPr lang="tr-TR" b="1" dirty="0" smtClean="0"/>
              <a:t> </a:t>
            </a:r>
            <a:r>
              <a:rPr lang="tr-TR" b="1" dirty="0" err="1" smtClean="0"/>
              <a:t>Televİzyon</a:t>
            </a:r>
            <a:r>
              <a:rPr lang="tr-TR" b="1" dirty="0" smtClean="0"/>
              <a:t> </a:t>
            </a:r>
            <a:r>
              <a:rPr lang="tr-TR" b="1" dirty="0"/>
              <a:t>İ</a:t>
            </a:r>
            <a:r>
              <a:rPr lang="tr-TR" b="1" dirty="0" smtClean="0"/>
              <a:t>le </a:t>
            </a:r>
            <a:r>
              <a:rPr lang="tr-TR" b="1" dirty="0"/>
              <a:t>Susturmak</a:t>
            </a:r>
            <a:br>
              <a:rPr lang="tr-TR" b="1" dirty="0"/>
            </a:br>
            <a:endParaRPr lang="tr-TR" dirty="0"/>
          </a:p>
        </p:txBody>
      </p:sp>
      <p:sp>
        <p:nvSpPr>
          <p:cNvPr id="3" name="Alt Başlık 2"/>
          <p:cNvSpPr>
            <a:spLocks noGrp="1"/>
          </p:cNvSpPr>
          <p:nvPr>
            <p:ph type="subTitle" idx="1"/>
          </p:nvPr>
        </p:nvSpPr>
        <p:spPr/>
        <p:txBody>
          <a:bodyPr/>
          <a:lstStyle/>
          <a:p>
            <a:endParaRPr lang="tr-TR"/>
          </a:p>
        </p:txBody>
      </p:sp>
      <p:pic>
        <p:nvPicPr>
          <p:cNvPr id="14338" name="Picture 2" descr="C:\Users\DELL\Desktop\2019-2020 SINAV OKULU 1.SINIF\seminer\889W34D8SGKGHU7HES7ZJRJ59AG7928K_1481722936.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20688"/>
            <a:ext cx="9144000" cy="623731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998925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1"/>
            <a:ext cx="9144000" cy="764704"/>
          </a:xfrm>
        </p:spPr>
        <p:txBody>
          <a:bodyPr>
            <a:noAutofit/>
          </a:bodyPr>
          <a:lstStyle/>
          <a:p>
            <a:pPr algn="ctr"/>
            <a:r>
              <a:rPr lang="tr-TR" sz="5400" b="1" dirty="0">
                <a:solidFill>
                  <a:srgbClr val="0070C0"/>
                </a:solidFill>
                <a:latin typeface="ALFABET98" panose="00000400000000000000" pitchFamily="2" charset="0"/>
              </a:rPr>
              <a:t>Dostluk</a:t>
            </a:r>
            <a:br>
              <a:rPr lang="tr-TR" sz="5400" b="1" dirty="0">
                <a:solidFill>
                  <a:srgbClr val="0070C0"/>
                </a:solidFill>
                <a:latin typeface="ALFABET98" panose="00000400000000000000" pitchFamily="2" charset="0"/>
              </a:rPr>
            </a:br>
            <a:endParaRPr lang="tr-TR" sz="5400" dirty="0">
              <a:solidFill>
                <a:srgbClr val="0070C0"/>
              </a:solidFill>
              <a:latin typeface="ALFABET98" panose="00000400000000000000" pitchFamily="2" charset="0"/>
            </a:endParaRPr>
          </a:p>
        </p:txBody>
      </p:sp>
      <p:sp>
        <p:nvSpPr>
          <p:cNvPr id="3" name="Alt Başlık 2"/>
          <p:cNvSpPr>
            <a:spLocks noGrp="1"/>
          </p:cNvSpPr>
          <p:nvPr>
            <p:ph type="subTitle" idx="1"/>
          </p:nvPr>
        </p:nvSpPr>
        <p:spPr/>
        <p:txBody>
          <a:bodyPr/>
          <a:lstStyle/>
          <a:p>
            <a:endParaRPr lang="tr-TR"/>
          </a:p>
        </p:txBody>
      </p:sp>
      <p:pic>
        <p:nvPicPr>
          <p:cNvPr id="15362" name="Picture 2" descr="C:\Users\DELL\Desktop\2019-2020 SINAV OKULU 1.SINIF\seminer\HM7D8AC46CY4GH2P2DEG68RF2ZRH65JD_1481722936.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64704"/>
            <a:ext cx="9144000" cy="61294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619416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0"/>
            <a:ext cx="9144000" cy="1470025"/>
          </a:xfrm>
        </p:spPr>
        <p:txBody>
          <a:bodyPr/>
          <a:lstStyle/>
          <a:p>
            <a:pPr algn="ctr"/>
            <a:r>
              <a:rPr lang="tr-TR" b="1" dirty="0" err="1" smtClean="0">
                <a:latin typeface="ALFABET98" panose="00000400000000000000" pitchFamily="2" charset="0"/>
              </a:rPr>
              <a:t>AynI</a:t>
            </a:r>
            <a:r>
              <a:rPr lang="tr-TR" b="1" dirty="0" smtClean="0">
                <a:latin typeface="ALFABET98" panose="00000400000000000000" pitchFamily="2" charset="0"/>
              </a:rPr>
              <a:t> </a:t>
            </a:r>
            <a:r>
              <a:rPr lang="tr-TR" b="1" dirty="0">
                <a:latin typeface="ALFABET98" panose="00000400000000000000" pitchFamily="2" charset="0"/>
              </a:rPr>
              <a:t>Toprakta </a:t>
            </a:r>
            <a:r>
              <a:rPr lang="tr-TR" b="1" dirty="0" err="1" smtClean="0">
                <a:latin typeface="ALFABET98" panose="00000400000000000000" pitchFamily="2" charset="0"/>
              </a:rPr>
              <a:t>Adalets</a:t>
            </a:r>
            <a:r>
              <a:rPr lang="tr-TR" b="1" dirty="0" err="1" smtClean="0"/>
              <a:t>İ</a:t>
            </a:r>
            <a:r>
              <a:rPr lang="tr-TR" b="1" dirty="0" err="1" smtClean="0">
                <a:latin typeface="ALFABET98" panose="00000400000000000000" pitchFamily="2" charset="0"/>
              </a:rPr>
              <a:t>zl</a:t>
            </a:r>
            <a:r>
              <a:rPr lang="tr-TR" b="1" dirty="0" err="1"/>
              <a:t>İ</a:t>
            </a:r>
            <a:r>
              <a:rPr lang="tr-TR" b="1" dirty="0" err="1" smtClean="0">
                <a:latin typeface="ALFABET98" panose="00000400000000000000" pitchFamily="2" charset="0"/>
              </a:rPr>
              <a:t>k</a:t>
            </a:r>
            <a:r>
              <a:rPr lang="tr-TR" b="1" dirty="0">
                <a:latin typeface="ALFABET98" panose="00000400000000000000" pitchFamily="2" charset="0"/>
              </a:rPr>
              <a:t/>
            </a:r>
            <a:br>
              <a:rPr lang="tr-TR" b="1" dirty="0">
                <a:latin typeface="ALFABET98" panose="00000400000000000000" pitchFamily="2" charset="0"/>
              </a:rPr>
            </a:br>
            <a:endParaRPr lang="tr-TR" dirty="0">
              <a:latin typeface="ALFABET98" panose="00000400000000000000" pitchFamily="2" charset="0"/>
            </a:endParaRPr>
          </a:p>
        </p:txBody>
      </p:sp>
      <p:sp>
        <p:nvSpPr>
          <p:cNvPr id="3" name="Alt Başlık 2"/>
          <p:cNvSpPr>
            <a:spLocks noGrp="1"/>
          </p:cNvSpPr>
          <p:nvPr>
            <p:ph type="subTitle" idx="1"/>
          </p:nvPr>
        </p:nvSpPr>
        <p:spPr/>
        <p:txBody>
          <a:bodyPr/>
          <a:lstStyle/>
          <a:p>
            <a:endParaRPr lang="tr-TR"/>
          </a:p>
        </p:txBody>
      </p:sp>
      <p:pic>
        <p:nvPicPr>
          <p:cNvPr id="16386" name="Picture 2" descr="C:\Users\DELL\Desktop\2019-2020 SINAV OKULU 1.SINIF\seminer\J5U5TEHQ4SA5DAX9A8FU8C9568D85REQ_1481722936.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92696"/>
            <a:ext cx="9155042" cy="61653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381498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3736" y="0"/>
            <a:ext cx="9130264" cy="1470025"/>
          </a:xfrm>
        </p:spPr>
        <p:txBody>
          <a:bodyPr>
            <a:noAutofit/>
          </a:bodyPr>
          <a:lstStyle/>
          <a:p>
            <a:pPr algn="ctr"/>
            <a:r>
              <a:rPr lang="tr-TR" sz="6000" b="1" dirty="0">
                <a:latin typeface="ALFABET98" panose="00000400000000000000" pitchFamily="2" charset="0"/>
              </a:rPr>
              <a:t>Çabalamak</a:t>
            </a:r>
            <a:br>
              <a:rPr lang="tr-TR" sz="6000" b="1" dirty="0">
                <a:latin typeface="ALFABET98" panose="00000400000000000000" pitchFamily="2" charset="0"/>
              </a:rPr>
            </a:br>
            <a:endParaRPr lang="tr-TR" sz="6000" dirty="0">
              <a:latin typeface="ALFABET98" panose="00000400000000000000" pitchFamily="2" charset="0"/>
            </a:endParaRPr>
          </a:p>
        </p:txBody>
      </p:sp>
      <p:sp>
        <p:nvSpPr>
          <p:cNvPr id="3" name="Alt Başlık 2"/>
          <p:cNvSpPr>
            <a:spLocks noGrp="1"/>
          </p:cNvSpPr>
          <p:nvPr>
            <p:ph type="subTitle" idx="1"/>
          </p:nvPr>
        </p:nvSpPr>
        <p:spPr/>
        <p:txBody>
          <a:bodyPr/>
          <a:lstStyle/>
          <a:p>
            <a:endParaRPr lang="tr-TR"/>
          </a:p>
        </p:txBody>
      </p:sp>
      <p:pic>
        <p:nvPicPr>
          <p:cNvPr id="17410" name="Picture 2" descr="C:\Users\DELL\Desktop\2019-2020 SINAV OKULU 1.SINIF\seminer\2Z2EA3TVGCH597HU2QMM3Q5MAHDY5BR2_1481722937.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836711"/>
            <a:ext cx="9144000" cy="605519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044420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13761"/>
            <a:ext cx="9144000" cy="822952"/>
          </a:xfrm>
        </p:spPr>
        <p:txBody>
          <a:bodyPr/>
          <a:lstStyle/>
          <a:p>
            <a:pPr algn="ctr"/>
            <a:r>
              <a:rPr lang="tr-TR" dirty="0" err="1" smtClean="0">
                <a:latin typeface="ALFABET98" panose="00000400000000000000" pitchFamily="2" charset="0"/>
              </a:rPr>
              <a:t>ÇağImIzIn</a:t>
            </a:r>
            <a:r>
              <a:rPr lang="tr-TR" dirty="0" smtClean="0">
                <a:latin typeface="ALFABET98" panose="00000400000000000000" pitchFamily="2" charset="0"/>
              </a:rPr>
              <a:t> </a:t>
            </a:r>
            <a:r>
              <a:rPr lang="tr-TR" dirty="0" err="1" smtClean="0">
                <a:latin typeface="ALFABET98" panose="00000400000000000000" pitchFamily="2" charset="0"/>
              </a:rPr>
              <a:t>SorunlarI</a:t>
            </a:r>
            <a:endParaRPr lang="tr-TR" dirty="0">
              <a:latin typeface="ALFABET98" panose="00000400000000000000" pitchFamily="2" charset="0"/>
            </a:endParaRPr>
          </a:p>
        </p:txBody>
      </p:sp>
      <p:sp>
        <p:nvSpPr>
          <p:cNvPr id="3" name="Alt Başlık 2"/>
          <p:cNvSpPr>
            <a:spLocks noGrp="1"/>
          </p:cNvSpPr>
          <p:nvPr>
            <p:ph type="subTitle" idx="1"/>
          </p:nvPr>
        </p:nvSpPr>
        <p:spPr>
          <a:xfrm>
            <a:off x="0" y="692696"/>
            <a:ext cx="9144000" cy="6120680"/>
          </a:xfrm>
        </p:spPr>
        <p:txBody>
          <a:bodyPr>
            <a:normAutofit fontScale="92500" lnSpcReduction="10000"/>
          </a:bodyPr>
          <a:lstStyle/>
          <a:p>
            <a:pPr algn="just"/>
            <a:r>
              <a:rPr lang="tr-TR" dirty="0" smtClean="0">
                <a:solidFill>
                  <a:schemeClr val="tx1"/>
                </a:solidFill>
                <a:latin typeface="1Alfabelen1 Normal" panose="00000400000000000000" pitchFamily="2" charset="0"/>
              </a:rPr>
              <a:t>	Günümüzün önemli dünya sorunları arasında; </a:t>
            </a:r>
            <a:r>
              <a:rPr lang="tr-TR" i="1" dirty="0" smtClean="0">
                <a:solidFill>
                  <a:srgbClr val="FF0000"/>
                </a:solidFill>
                <a:latin typeface="1Alfabelen1 Normal" panose="00000400000000000000" pitchFamily="2" charset="0"/>
              </a:rPr>
              <a:t>hızlı nüfus artışı, mülteci sorunu, terör olayları, açlık ve yoksulluk, doğal afetler ve çevre sorunları, uluslararası sular sorunu, eğitim sorunu, kadın sorunları, engellilerin sorunları, küresel enerji sorunu, sağlık sorunları, temel insan hakları sorunu, medya ve iletişim sorunları, tarım kaynaklı sorunlar, inançsal farklılıklardan kaynaklanan sorunlar, işsizlik sorunu </a:t>
            </a:r>
            <a:r>
              <a:rPr lang="tr-TR" dirty="0" smtClean="0">
                <a:solidFill>
                  <a:schemeClr val="tx1"/>
                </a:solidFill>
                <a:latin typeface="1Alfabelen1 Normal" panose="00000400000000000000" pitchFamily="2" charset="0"/>
              </a:rPr>
              <a:t>vb. yer almaktadır. </a:t>
            </a:r>
          </a:p>
          <a:p>
            <a:pPr algn="just"/>
            <a:r>
              <a:rPr lang="tr-TR" dirty="0">
                <a:solidFill>
                  <a:schemeClr val="tx1"/>
                </a:solidFill>
                <a:latin typeface="1Alfabelen1 Normal" panose="00000400000000000000" pitchFamily="2" charset="0"/>
              </a:rPr>
              <a:t>	</a:t>
            </a:r>
            <a:r>
              <a:rPr lang="tr-TR" dirty="0" smtClean="0">
                <a:solidFill>
                  <a:schemeClr val="tx1"/>
                </a:solidFill>
                <a:latin typeface="1Alfabelen1 Normal" panose="00000400000000000000" pitchFamily="2" charset="0"/>
              </a:rPr>
              <a:t>Bugün ulusal ve uluslararası düzeyde mevcut dünya sorunlarının çözülebilmesi için birinci aşama toplumun, bireylerin ve o toplumdaki karar üreticilerinin sorunları tanıması gereklidir. Dünya sorunlarının çözümünde ikinci önemli nokta ise bilinçten yoksunluktur. Yani günümüz dünya sorunlarına yalnızca bilgi düzeyinde yaklaşmak yeterli değildir. Büyük kitleleri ilgilendiren bu önemli sorunların çözülmesi için </a:t>
            </a:r>
            <a:r>
              <a:rPr lang="tr-TR" i="1" dirty="0" smtClean="0">
                <a:solidFill>
                  <a:srgbClr val="00B050"/>
                </a:solidFill>
                <a:latin typeface="1Alfabelen1 Normal" panose="00000400000000000000" pitchFamily="2" charset="0"/>
              </a:rPr>
              <a:t>bir dünya vatandaşı olarak hareket etmek, ortak kararlar almak ve uluslararası işbirliği yapmak </a:t>
            </a:r>
            <a:r>
              <a:rPr lang="tr-TR" dirty="0" smtClean="0">
                <a:solidFill>
                  <a:schemeClr val="tx1"/>
                </a:solidFill>
                <a:latin typeface="1Alfabelen1 Normal" panose="00000400000000000000" pitchFamily="2" charset="0"/>
              </a:rPr>
              <a:t>gerekmektedir. </a:t>
            </a:r>
          </a:p>
          <a:p>
            <a:pPr algn="just"/>
            <a:r>
              <a:rPr lang="tr-TR" dirty="0">
                <a:solidFill>
                  <a:schemeClr val="tx1"/>
                </a:solidFill>
                <a:latin typeface="1Alfabelen1 Normal" panose="00000400000000000000" pitchFamily="2" charset="0"/>
              </a:rPr>
              <a:t>	</a:t>
            </a:r>
            <a:r>
              <a:rPr lang="tr-TR" dirty="0" smtClean="0">
                <a:solidFill>
                  <a:schemeClr val="tx1"/>
                </a:solidFill>
                <a:latin typeface="1Alfabelen1 Normal" panose="00000400000000000000" pitchFamily="2" charset="0"/>
              </a:rPr>
              <a:t>Bu durumda </a:t>
            </a:r>
            <a:r>
              <a:rPr lang="tr-TR" sz="3500" dirty="0" smtClean="0">
                <a:solidFill>
                  <a:srgbClr val="00B0F0"/>
                </a:solidFill>
                <a:latin typeface="1Alfabelen1 Normal" panose="00000400000000000000" pitchFamily="2" charset="0"/>
              </a:rPr>
              <a:t>etkili bir dünya sorunları eğitimi</a:t>
            </a:r>
            <a:r>
              <a:rPr lang="tr-TR" dirty="0" smtClean="0">
                <a:solidFill>
                  <a:schemeClr val="tx1"/>
                </a:solidFill>
                <a:latin typeface="1Alfabelen1 Normal" panose="00000400000000000000" pitchFamily="2" charset="0"/>
              </a:rPr>
              <a:t>; ilk olarak ailede başlayan, okulda daha sistematik bir hal alan ve yaşam boyu devam eden bir süreç olarak değerlendirilmelidir. </a:t>
            </a:r>
            <a:endParaRPr lang="tr-TR" dirty="0">
              <a:solidFill>
                <a:schemeClr val="tx1"/>
              </a:solidFill>
              <a:latin typeface="1Alfabelen1 Normal" panose="00000400000000000000" pitchFamily="2" charset="0"/>
            </a:endParaRPr>
          </a:p>
        </p:txBody>
      </p:sp>
    </p:spTree>
    <p:extLst>
      <p:ext uri="{BB962C8B-B14F-4D97-AF65-F5344CB8AC3E}">
        <p14:creationId xmlns:p14="http://schemas.microsoft.com/office/powerpoint/2010/main" xmlns="" val="12314857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9440" y="0"/>
            <a:ext cx="9124560" cy="1470025"/>
          </a:xfrm>
        </p:spPr>
        <p:txBody>
          <a:bodyPr/>
          <a:lstStyle/>
          <a:p>
            <a:pPr algn="ctr"/>
            <a:r>
              <a:rPr lang="tr-TR" b="1" dirty="0" err="1" smtClean="0">
                <a:latin typeface="ALFABET98" panose="00000400000000000000" pitchFamily="2" charset="0"/>
              </a:rPr>
              <a:t>Ver</a:t>
            </a:r>
            <a:r>
              <a:rPr lang="tr-TR" b="1" dirty="0" err="1"/>
              <a:t>İ</a:t>
            </a:r>
            <a:r>
              <a:rPr lang="tr-TR" b="1" dirty="0" err="1" smtClean="0">
                <a:latin typeface="ALFABET98" panose="00000400000000000000" pitchFamily="2" charset="0"/>
              </a:rPr>
              <a:t>len</a:t>
            </a:r>
            <a:r>
              <a:rPr lang="tr-TR" b="1" dirty="0" smtClean="0">
                <a:latin typeface="ALFABET98" panose="00000400000000000000" pitchFamily="2" charset="0"/>
              </a:rPr>
              <a:t> </a:t>
            </a:r>
            <a:r>
              <a:rPr lang="tr-TR" b="1" dirty="0">
                <a:latin typeface="ALFABET98" panose="00000400000000000000" pitchFamily="2" charset="0"/>
              </a:rPr>
              <a:t>İmkanlar</a:t>
            </a:r>
            <a:br>
              <a:rPr lang="tr-TR" b="1" dirty="0">
                <a:latin typeface="ALFABET98" panose="00000400000000000000" pitchFamily="2" charset="0"/>
              </a:rPr>
            </a:br>
            <a:endParaRPr lang="tr-TR" dirty="0">
              <a:latin typeface="ALFABET98" panose="00000400000000000000" pitchFamily="2" charset="0"/>
            </a:endParaRPr>
          </a:p>
        </p:txBody>
      </p:sp>
      <p:sp>
        <p:nvSpPr>
          <p:cNvPr id="3" name="Alt Başlık 2"/>
          <p:cNvSpPr>
            <a:spLocks noGrp="1"/>
          </p:cNvSpPr>
          <p:nvPr>
            <p:ph type="subTitle" idx="1"/>
          </p:nvPr>
        </p:nvSpPr>
        <p:spPr/>
        <p:txBody>
          <a:bodyPr/>
          <a:lstStyle/>
          <a:p>
            <a:endParaRPr lang="tr-TR"/>
          </a:p>
        </p:txBody>
      </p:sp>
      <p:pic>
        <p:nvPicPr>
          <p:cNvPr id="18434" name="Picture 2" descr="C:\Users\DELL\Desktop\2019-2020 SINAV OKULU 1.SINIF\seminer\FAUYCJB7G7CB7WK89YGD4CEYBBYAWE4H_1481722937 (1).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41" y="692696"/>
            <a:ext cx="9146241" cy="61653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44234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704" y="34094"/>
            <a:ext cx="9144000" cy="6863417"/>
          </a:xfrm>
          <a:prstGeom prst="rect">
            <a:avLst/>
          </a:prstGeom>
        </p:spPr>
        <p:txBody>
          <a:bodyPr wrap="square">
            <a:spAutoFit/>
          </a:bodyPr>
          <a:lstStyle/>
          <a:p>
            <a:pPr algn="ctr"/>
            <a:r>
              <a:rPr lang="tr-TR" sz="2000" dirty="0">
                <a:solidFill>
                  <a:srgbClr val="FF0000"/>
                </a:solidFill>
                <a:latin typeface="1Alfabelen1 Normal" panose="00000400000000000000" pitchFamily="2" charset="0"/>
              </a:rPr>
              <a:t>BİLGİ TOPLUMU EĞİTİM ANLAYIŞININ ELEŞTİRİSİ </a:t>
            </a:r>
            <a:endParaRPr lang="tr-TR" sz="2000" dirty="0" smtClean="0">
              <a:solidFill>
                <a:srgbClr val="FF0000"/>
              </a:solidFill>
              <a:latin typeface="1Alfabelen1 Normal" panose="00000400000000000000" pitchFamily="2" charset="0"/>
            </a:endParaRPr>
          </a:p>
          <a:p>
            <a:pPr algn="just"/>
            <a:r>
              <a:rPr lang="tr-TR" sz="2000" dirty="0" smtClean="0">
                <a:latin typeface="1Alfabelen1 Normal" panose="00000400000000000000" pitchFamily="2" charset="0"/>
              </a:rPr>
              <a:t>	</a:t>
            </a:r>
            <a:r>
              <a:rPr lang="tr-TR" sz="2000" i="1" dirty="0" smtClean="0">
                <a:solidFill>
                  <a:srgbClr val="7030A0"/>
                </a:solidFill>
                <a:latin typeface="1Alfabelen1 Normal" panose="00000400000000000000" pitchFamily="2" charset="0"/>
              </a:rPr>
              <a:t>Toplumlar </a:t>
            </a:r>
            <a:r>
              <a:rPr lang="tr-TR" sz="2000" i="1" dirty="0">
                <a:solidFill>
                  <a:srgbClr val="7030A0"/>
                </a:solidFill>
                <a:latin typeface="1Alfabelen1 Normal" panose="00000400000000000000" pitchFamily="2" charset="0"/>
              </a:rPr>
              <a:t>kendinden önceki toplumlardan aldığı bilgilerin ve kültürlerin üzerine yeni bilgiler ekleyerek ya da toplumda yanlış edinilen bilgi veya bilgiler varsa bunları düzeltmeye çalışarak mükemmeliyetçi bir topluma doğru gitmeye çalışırlar</a:t>
            </a:r>
            <a:r>
              <a:rPr lang="tr-TR" sz="2000" dirty="0">
                <a:latin typeface="1Alfabelen1 Normal" panose="00000400000000000000" pitchFamily="2" charset="0"/>
              </a:rPr>
              <a:t>. Bilgi toplumuna geçmeden önceki tüm toplumların bir önceki toplumlardan almış oldukları </a:t>
            </a:r>
            <a:r>
              <a:rPr lang="tr-TR" sz="2000" dirty="0">
                <a:solidFill>
                  <a:srgbClr val="FFC000"/>
                </a:solidFill>
                <a:latin typeface="1Alfabelen1 Normal" panose="00000400000000000000" pitchFamily="2" charset="0"/>
              </a:rPr>
              <a:t>bilgi birikimleri, çeşitli kültürleri ve tecrübeleri </a:t>
            </a:r>
            <a:r>
              <a:rPr lang="tr-TR" sz="2000" dirty="0">
                <a:latin typeface="1Alfabelen1 Normal" panose="00000400000000000000" pitchFamily="2" charset="0"/>
              </a:rPr>
              <a:t>vardır. Ancak eğitim zaman içinde devamlı kendini yenileyen ve geliştiren bir olgu olduğundan, her toplum kendisinden sonra gelen toplumlara biriktirdiği bilgileri ve edindiği eğitim anlayışını aktararak hem eğitimde hem de bilgide onların gelişmesine yardım etmektedir. Bu durum insanlığın başlangıcında çok yavaş olmakla beraber, insanoğlunun eğitimi, bilgi birikimi ve deneyimi arttıkça insanların bilgi ve eğitimde mesafe kat etmeleri daha kolay hale gelmiştir. Toplumlar zaman içerisinde (tarım öncesi toplumlar, tarım toplumları, sanayi toplumları, bilgi toplumları) evrelerini tamamlarken her evre bir önceki evreden daha kısa zamanda tamamlanmıştır. Son yüzyılda ise toplumların </a:t>
            </a:r>
            <a:r>
              <a:rPr lang="tr-TR" sz="2000" dirty="0" err="1">
                <a:latin typeface="1Alfabelen1 Normal" panose="00000400000000000000" pitchFamily="2" charset="0"/>
              </a:rPr>
              <a:t>sosyo</a:t>
            </a:r>
            <a:r>
              <a:rPr lang="tr-TR" sz="2000" dirty="0">
                <a:latin typeface="1Alfabelen1 Normal" panose="00000400000000000000" pitchFamily="2" charset="0"/>
              </a:rPr>
              <a:t>-ekonomik yapılarında ve değer yargılarında pek çok değişiklikler olmuştur. Özellikle bu kavramlardan </a:t>
            </a:r>
            <a:r>
              <a:rPr lang="tr-TR" sz="2000" dirty="0">
                <a:solidFill>
                  <a:srgbClr val="7030A0"/>
                </a:solidFill>
                <a:latin typeface="1Alfabelen1 Normal" panose="00000400000000000000" pitchFamily="2" charset="0"/>
              </a:rPr>
              <a:t>ekonomik gücü elinde tutan sanayi yerini bilgiye</a:t>
            </a:r>
            <a:r>
              <a:rPr lang="tr-TR" sz="2000" dirty="0">
                <a:latin typeface="1Alfabelen1 Normal" panose="00000400000000000000" pitchFamily="2" charset="0"/>
              </a:rPr>
              <a:t> bırakmıştır. “Egemen gücün ekonomi olduğu ve fabrika yapılarında şekillendiği bu yüzyılın son dönemi, bilginin bilgiye uygulanır hale gelmesi ve bilginin bir sermaye aracı olmasıyla nitelik değiştirmeye başlamıştır” </a:t>
            </a:r>
            <a:r>
              <a:rPr lang="tr-TR" sz="2000" dirty="0" smtClean="0">
                <a:solidFill>
                  <a:srgbClr val="7030A0"/>
                </a:solidFill>
                <a:latin typeface="1Alfabelen1 Normal" panose="00000400000000000000" pitchFamily="2" charset="0"/>
              </a:rPr>
              <a:t>Artık </a:t>
            </a:r>
            <a:r>
              <a:rPr lang="tr-TR" sz="2000" dirty="0">
                <a:solidFill>
                  <a:srgbClr val="7030A0"/>
                </a:solidFill>
                <a:latin typeface="1Alfabelen1 Normal" panose="00000400000000000000" pitchFamily="2" charset="0"/>
              </a:rPr>
              <a:t>insanlar bilgiye ve bilgi için gerekli olan eğitime giderek daha fazla önem vermeye başlamışlardır</a:t>
            </a:r>
            <a:r>
              <a:rPr lang="tr-TR" sz="2000" dirty="0">
                <a:latin typeface="1Alfabelen1 Normal" panose="00000400000000000000" pitchFamily="2" charset="0"/>
              </a:rPr>
              <a:t>. </a:t>
            </a:r>
            <a:r>
              <a:rPr lang="tr-TR" sz="2000" dirty="0" smtClean="0">
                <a:latin typeface="1Alfabelen1 Normal" panose="00000400000000000000" pitchFamily="2" charset="0"/>
              </a:rPr>
              <a:t>Bilgi </a:t>
            </a:r>
            <a:r>
              <a:rPr lang="tr-TR" sz="2000" dirty="0">
                <a:latin typeface="1Alfabelen1 Normal" panose="00000400000000000000" pitchFamily="2" charset="0"/>
              </a:rPr>
              <a:t>toplumunda bilgiye sahip olan herhangi biri, her dört-beş yılda bir yeni bilgiler elde etmezse eskimiş biri </a:t>
            </a:r>
            <a:r>
              <a:rPr lang="tr-TR" sz="2000" dirty="0" smtClean="0">
                <a:latin typeface="1Alfabelen1 Normal" panose="00000400000000000000" pitchFamily="2" charset="0"/>
              </a:rPr>
              <a:t>varsayılacaktır. </a:t>
            </a:r>
            <a:endParaRPr lang="tr-TR" sz="2000" dirty="0">
              <a:latin typeface="1Alfabelen1 Normal" panose="00000400000000000000" pitchFamily="2" charset="0"/>
            </a:endParaRPr>
          </a:p>
        </p:txBody>
      </p:sp>
    </p:spTree>
    <p:extLst>
      <p:ext uri="{BB962C8B-B14F-4D97-AF65-F5344CB8AC3E}">
        <p14:creationId xmlns:p14="http://schemas.microsoft.com/office/powerpoint/2010/main" xmlns="" val="23092047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21712" y="0"/>
            <a:ext cx="9122288" cy="6858000"/>
          </a:xfrm>
        </p:spPr>
        <p:txBody>
          <a:bodyPr>
            <a:normAutofit fontScale="92500" lnSpcReduction="10000"/>
          </a:bodyPr>
          <a:lstStyle/>
          <a:p>
            <a:pPr algn="just"/>
            <a:r>
              <a:rPr lang="tr-TR" dirty="0" smtClean="0">
                <a:solidFill>
                  <a:schemeClr val="tx1"/>
                </a:solidFill>
                <a:latin typeface="ALFABET98" panose="00000400000000000000" pitchFamily="2" charset="0"/>
              </a:rPr>
              <a:t>	2000’li </a:t>
            </a:r>
            <a:r>
              <a:rPr lang="tr-TR" dirty="0">
                <a:solidFill>
                  <a:schemeClr val="tx1"/>
                </a:solidFill>
                <a:latin typeface="ALFABET98" panose="00000400000000000000" pitchFamily="2" charset="0"/>
              </a:rPr>
              <a:t>yılların başında sanayileşme sürecini tamamlayan toplumlar bir sonraki evre olan bilgi toplumu evresine geçmeye başladılar. Modern toplumlara ayak uydurabilmek ve bilgi toplumuna geçebilmek için, </a:t>
            </a:r>
            <a:r>
              <a:rPr lang="tr-TR" dirty="0">
                <a:solidFill>
                  <a:srgbClr val="FF0000"/>
                </a:solidFill>
                <a:latin typeface="ALFABET98" panose="00000400000000000000" pitchFamily="2" charset="0"/>
              </a:rPr>
              <a:t>sanayi toplumu ile bilgi toplumu arasına sıkışmış olan Türkiye gibi ülkeler</a:t>
            </a:r>
            <a:r>
              <a:rPr lang="tr-TR" dirty="0">
                <a:solidFill>
                  <a:schemeClr val="tx1"/>
                </a:solidFill>
                <a:latin typeface="ALFABET98" panose="00000400000000000000" pitchFamily="2" charset="0"/>
              </a:rPr>
              <a:t> de sanayileşme sürecini ya da sanayi toplumu evresini tamamlayıp, bazı alanlarda atılımlar yaparak </a:t>
            </a:r>
            <a:r>
              <a:rPr lang="tr-TR" dirty="0">
                <a:solidFill>
                  <a:srgbClr val="00B050"/>
                </a:solidFill>
                <a:latin typeface="ALFABET98" panose="00000400000000000000" pitchFamily="2" charset="0"/>
              </a:rPr>
              <a:t>bilgi toplumu evresine geçmeye çalışmaktadırlar. </a:t>
            </a:r>
            <a:endParaRPr lang="tr-TR" dirty="0" smtClean="0">
              <a:solidFill>
                <a:srgbClr val="00B050"/>
              </a:solidFill>
              <a:latin typeface="ALFABET98" panose="00000400000000000000" pitchFamily="2" charset="0"/>
            </a:endParaRPr>
          </a:p>
          <a:p>
            <a:pPr algn="just"/>
            <a:r>
              <a:rPr lang="tr-TR" dirty="0">
                <a:solidFill>
                  <a:schemeClr val="tx1"/>
                </a:solidFill>
                <a:latin typeface="ALFABET98" panose="00000400000000000000" pitchFamily="2" charset="0"/>
              </a:rPr>
              <a:t>	</a:t>
            </a:r>
            <a:r>
              <a:rPr lang="tr-TR" dirty="0" smtClean="0">
                <a:solidFill>
                  <a:schemeClr val="tx1"/>
                </a:solidFill>
                <a:latin typeface="ALFABET98" panose="00000400000000000000" pitchFamily="2" charset="0"/>
              </a:rPr>
              <a:t>Bilgi </a:t>
            </a:r>
            <a:r>
              <a:rPr lang="tr-TR" dirty="0">
                <a:solidFill>
                  <a:schemeClr val="tx1"/>
                </a:solidFill>
                <a:latin typeface="ALFABET98" panose="00000400000000000000" pitchFamily="2" charset="0"/>
              </a:rPr>
              <a:t>toplumuna geçiş yapabilmek ancak bilgi-teknoloji, kitle-iletişim, modern-sanayi, eğitim-öğretim gibi bazı alanlarda reformlar yaparak ve bazı temel alanlarda gelişmiş, modern ve çağdaş devletleri yakalayarak olabilir. Toplumlar ne kadar gelişirlerse gelişsinler, temel eksikliklerini tamamlamadıkları sürece sadece yüzeysel olarak bir gelişme gösterebilirler. Eğitim-öğretim ve </a:t>
            </a:r>
            <a:r>
              <a:rPr lang="tr-TR" dirty="0" err="1">
                <a:solidFill>
                  <a:schemeClr val="tx1"/>
                </a:solidFill>
                <a:latin typeface="ALFABET98" panose="00000400000000000000" pitchFamily="2" charset="0"/>
              </a:rPr>
              <a:t>sosyo</a:t>
            </a:r>
            <a:r>
              <a:rPr lang="tr-TR" dirty="0">
                <a:solidFill>
                  <a:schemeClr val="tx1"/>
                </a:solidFill>
                <a:latin typeface="ALFABET98" panose="00000400000000000000" pitchFamily="2" charset="0"/>
              </a:rPr>
              <a:t>-kültürel alanlarda kendini geliştiremeyen, teknolojik alanda modern çağı yakalayamayan toplumlar süreçlerini değiştirerek başka bir toplum adı altında basamak atlamış gibi görünseler de temel eksikleri olan ve giderilmesi gereken meselelerini çözüme kavuşturana kadar </a:t>
            </a:r>
            <a:r>
              <a:rPr lang="tr-TR" dirty="0" smtClean="0">
                <a:solidFill>
                  <a:schemeClr val="tx1"/>
                </a:solidFill>
                <a:latin typeface="ALFABET98" panose="00000400000000000000" pitchFamily="2" charset="0"/>
              </a:rPr>
              <a:t>çağdaş </a:t>
            </a:r>
            <a:r>
              <a:rPr lang="tr-TR" dirty="0">
                <a:solidFill>
                  <a:schemeClr val="tx1"/>
                </a:solidFill>
                <a:latin typeface="ALFABET98" panose="00000400000000000000" pitchFamily="2" charset="0"/>
              </a:rPr>
              <a:t>toplumları takip edeceklerdir. Toplumlar çağdaş olarak kabul edilseler bile </a:t>
            </a:r>
            <a:r>
              <a:rPr lang="tr-TR" dirty="0" smtClean="0">
                <a:solidFill>
                  <a:schemeClr val="tx1"/>
                </a:solidFill>
                <a:latin typeface="ALFABET98" panose="00000400000000000000" pitchFamily="2" charset="0"/>
              </a:rPr>
              <a:t>eğitim-öğretim</a:t>
            </a:r>
            <a:r>
              <a:rPr lang="tr-TR" dirty="0">
                <a:solidFill>
                  <a:schemeClr val="tx1"/>
                </a:solidFill>
                <a:latin typeface="ALFABET98" panose="00000400000000000000" pitchFamily="2" charset="0"/>
              </a:rPr>
              <a:t>, kitle-iletişim, vb. alanlarda alt yapılarını oluşturmadıkça, </a:t>
            </a:r>
            <a:r>
              <a:rPr lang="tr-TR" sz="3000" dirty="0">
                <a:solidFill>
                  <a:srgbClr val="FF0000"/>
                </a:solidFill>
                <a:latin typeface="ALFABET98" panose="00000400000000000000" pitchFamily="2" charset="0"/>
              </a:rPr>
              <a:t>eğitimdeki temel problemlerini çözüme kavuşturmadıkça yerinde sayacaklardır. </a:t>
            </a:r>
          </a:p>
        </p:txBody>
      </p:sp>
    </p:spTree>
    <p:extLst>
      <p:ext uri="{BB962C8B-B14F-4D97-AF65-F5344CB8AC3E}">
        <p14:creationId xmlns:p14="http://schemas.microsoft.com/office/powerpoint/2010/main" xmlns="" val="37966621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13768"/>
            <a:ext cx="9125712" cy="6863417"/>
          </a:xfrm>
          <a:prstGeom prst="rect">
            <a:avLst/>
          </a:prstGeom>
        </p:spPr>
        <p:txBody>
          <a:bodyPr wrap="square">
            <a:spAutoFit/>
          </a:bodyPr>
          <a:lstStyle/>
          <a:p>
            <a:pPr algn="just"/>
            <a:r>
              <a:rPr lang="tr-TR" sz="2000" dirty="0" smtClean="0">
                <a:latin typeface="ALFABET98" panose="00000400000000000000" pitchFamily="2" charset="0"/>
              </a:rPr>
              <a:t>	Türkiye’deki </a:t>
            </a:r>
            <a:r>
              <a:rPr lang="tr-TR" sz="2000" dirty="0">
                <a:latin typeface="ALFABET98" panose="00000400000000000000" pitchFamily="2" charset="0"/>
              </a:rPr>
              <a:t>eğitimcilerin özellikle de büyük şehirlerde yaşayan öğretmenlerin maaşları ve ek gelir ücretleri ancak hayatlarını idame ettirecek kadardır. Ücra köy veya kasabalarda yaşayan öğretmenlerin de ulaşım imkânları sınırlı olduğundan, çoğu öğretmen yeni çıkan kitaplardan, dergilerden, CD, süreli yayınlar gibi basılı yayınlardan kısıtlı olarak yararlanmaktadır. Evlerinde bilişim teknolojileri ve internet bağlantısı olan öğretmenlerin sayısı da hala istenilen seviyede değildir. Bu durum öğretmenlerin kendilerini istedikleri gibi yetiştirmelerini ve gelişmelerini engellemekte ve çağa ayak uydurmalarında, öğrencilere daha faydalı olmalarında ve kendilerini yetiştirmelerinde onları olumsuz olarak etkilemektedir. </a:t>
            </a:r>
            <a:endParaRPr lang="tr-TR" sz="2000" dirty="0" smtClean="0">
              <a:latin typeface="ALFABET98" panose="00000400000000000000" pitchFamily="2" charset="0"/>
            </a:endParaRPr>
          </a:p>
          <a:p>
            <a:pPr algn="just"/>
            <a:r>
              <a:rPr lang="tr-TR" sz="2000" dirty="0">
                <a:latin typeface="ALFABET98" panose="00000400000000000000" pitchFamily="2" charset="0"/>
              </a:rPr>
              <a:t>	</a:t>
            </a:r>
            <a:r>
              <a:rPr lang="tr-TR" sz="2000" dirty="0" smtClean="0">
                <a:latin typeface="ALFABET98" panose="00000400000000000000" pitchFamily="2" charset="0"/>
              </a:rPr>
              <a:t>Bazı </a:t>
            </a:r>
            <a:r>
              <a:rPr lang="tr-TR" sz="2000" dirty="0">
                <a:latin typeface="ALFABET98" panose="00000400000000000000" pitchFamily="2" charset="0"/>
              </a:rPr>
              <a:t>öğrencilerin anne ve babalarının </a:t>
            </a:r>
            <a:r>
              <a:rPr lang="tr-TR" sz="2000" dirty="0" err="1">
                <a:latin typeface="ALFABET98" panose="00000400000000000000" pitchFamily="2" charset="0"/>
              </a:rPr>
              <a:t>sosyo</a:t>
            </a:r>
            <a:r>
              <a:rPr lang="tr-TR" sz="2000" dirty="0">
                <a:latin typeface="ALFABET98" panose="00000400000000000000" pitchFamily="2" charset="0"/>
              </a:rPr>
              <a:t>-ekonomik durumlarının iyi olması veya anne ve babalarının iyi eğitim almaları bu ebeveynlerin çocuklarına farklı davranmalarına, modernleşmeye açık olmalarına, teknolojiyi yakından takip etmelerine ve teknoloji kullanma bakımından çocuklarına birçok kolaylık sağlamaktadır. Bu çocuklar genellikle ilköğretime başlamadan basit olarak bilgisayar kullanmasını öğrenmekte ve bilgi toplumunun nimetlerinden faydalanmaktadırlar. Bu durum böyle ailelerde yaşayan çocukların farklı eğitim alarak kendilerini daha iyi yetiştirmelerini sağlamaktadır. Oysa bazı şehirlerimizde yaşayan dar gelirli ailelerin çocuklarının çok uzun yıllar kendilerine ait bir bilgisayarları olmamakta ve bu öğrencilerden bazıları bir ortaöğretim okulunu bitirene kadar bilgisayar kullanmasını bile öğrenememektedir. Bu durum da öğrenciler arasındaki eğitimde eşitlik ilkesini ortadan kaldırmaktadır. </a:t>
            </a:r>
          </a:p>
        </p:txBody>
      </p:sp>
    </p:spTree>
    <p:extLst>
      <p:ext uri="{BB962C8B-B14F-4D97-AF65-F5344CB8AC3E}">
        <p14:creationId xmlns:p14="http://schemas.microsoft.com/office/powerpoint/2010/main" xmlns="" val="6101168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016" y="26700"/>
            <a:ext cx="9135984" cy="7109639"/>
          </a:xfrm>
          <a:prstGeom prst="rect">
            <a:avLst/>
          </a:prstGeom>
        </p:spPr>
        <p:txBody>
          <a:bodyPr wrap="square">
            <a:spAutoFit/>
          </a:bodyPr>
          <a:lstStyle/>
          <a:p>
            <a:pPr algn="just"/>
            <a:r>
              <a:rPr lang="tr-TR" sz="1900" dirty="0" smtClean="0">
                <a:latin typeface="ALFABET98" panose="00000400000000000000" pitchFamily="2" charset="0"/>
              </a:rPr>
              <a:t>	Modern </a:t>
            </a:r>
            <a:r>
              <a:rPr lang="tr-TR" sz="1900" dirty="0">
                <a:latin typeface="ALFABET98" panose="00000400000000000000" pitchFamily="2" charset="0"/>
              </a:rPr>
              <a:t>eğitim, öğretim programları ve öğrencilere eğitimin nasıl verileceği gibi konularda kendisini refah bir seviyeye çıkarmış gibi görünse de </a:t>
            </a:r>
            <a:r>
              <a:rPr lang="tr-TR" sz="1900" dirty="0">
                <a:solidFill>
                  <a:srgbClr val="FF0000"/>
                </a:solidFill>
                <a:latin typeface="ALFABET98" panose="00000400000000000000" pitchFamily="2" charset="0"/>
              </a:rPr>
              <a:t>ülkelerin çoğunda hala fırsat eşitliği uygulaması tam olarak uygulanamamaktadır</a:t>
            </a:r>
            <a:r>
              <a:rPr lang="tr-TR" sz="1900" dirty="0">
                <a:latin typeface="ALFABET98" panose="00000400000000000000" pitchFamily="2" charset="0"/>
              </a:rPr>
              <a:t>. Kız çocuklarının hepsi okula gönderilmemekte, hala öğretmeni olmayan okullar bulunmakta, taşımalı eğitim nedeniyle öğrencilerin zamanlarının çoğu yollarda geçmekte, doğuda hava şartları yüzünden yolları kapanan köylerdeki çocuklar uzun zaman okula devam edememekte, birçok okulda bilgisayar, internet veya </a:t>
            </a:r>
            <a:r>
              <a:rPr lang="tr-TR" sz="1900" dirty="0" err="1">
                <a:latin typeface="ALFABET98" panose="00000400000000000000" pitchFamily="2" charset="0"/>
              </a:rPr>
              <a:t>laboratuar</a:t>
            </a:r>
            <a:r>
              <a:rPr lang="tr-TR" sz="1900" dirty="0">
                <a:latin typeface="ALFABET98" panose="00000400000000000000" pitchFamily="2" charset="0"/>
              </a:rPr>
              <a:t> bulunmamaktadır. Birçok okulun sınıflarının mevcudu normalin çok üstündedir ve hala bu tür problemler toplumlarda çözüme kavuşamamıştır. Belki de daha farkında olamadığımız veya sayamadığımız birçok engel öğrencilerimizin önünde bir çığ gibi durmaktadır. Bilgi toplumlarında insanlar açıklanamayan bazı olguları da ya görmemezlikten gelmekte ya da bilmemektedirler. </a:t>
            </a:r>
            <a:r>
              <a:rPr lang="tr-TR" sz="1900" dirty="0" smtClean="0">
                <a:latin typeface="ALFABET98" panose="00000400000000000000" pitchFamily="2" charset="0"/>
              </a:rPr>
              <a:t>Ayrıca; sağlıklı </a:t>
            </a:r>
            <a:r>
              <a:rPr lang="tr-TR" sz="1900" dirty="0">
                <a:latin typeface="ALFABET98" panose="00000400000000000000" pitchFamily="2" charset="0"/>
              </a:rPr>
              <a:t>eğitim verebilmek için okullarımızın ve sınıflarımızın istenilen normlara uygun olması gerektiğini belirterek bilgi toplumuna geçmiş veya geçememiş birçok toplumun en büyük probleminin bu </a:t>
            </a:r>
            <a:r>
              <a:rPr lang="tr-TR" sz="1900" dirty="0" smtClean="0">
                <a:latin typeface="ALFABET98" panose="00000400000000000000" pitchFamily="2" charset="0"/>
              </a:rPr>
              <a:t>olduğunu vurgulamaktadır</a:t>
            </a:r>
            <a:r>
              <a:rPr lang="tr-TR" sz="1900" dirty="0">
                <a:latin typeface="ALFABET98" panose="00000400000000000000" pitchFamily="2" charset="0"/>
              </a:rPr>
              <a:t>. </a:t>
            </a:r>
            <a:r>
              <a:rPr lang="tr-TR" sz="1900" dirty="0" smtClean="0">
                <a:latin typeface="ALFABET98" panose="00000400000000000000" pitchFamily="2" charset="0"/>
              </a:rPr>
              <a:t>	Okullarda </a:t>
            </a:r>
            <a:r>
              <a:rPr lang="tr-TR" sz="1900" dirty="0">
                <a:latin typeface="ALFABET98" panose="00000400000000000000" pitchFamily="2" charset="0"/>
              </a:rPr>
              <a:t>temel problemler çözülmeden, eğitim için gerekli alt yapı hazırlanmadan eğitim yapılmaktadır bu da bilgi toplumunda çözülemeyen bir diğer konudur. </a:t>
            </a:r>
            <a:r>
              <a:rPr lang="tr-TR" sz="1900" dirty="0">
                <a:solidFill>
                  <a:srgbClr val="FF0000"/>
                </a:solidFill>
                <a:latin typeface="ALFABET98" panose="00000400000000000000" pitchFamily="2" charset="0"/>
              </a:rPr>
              <a:t>Modern eğitimdeki problemlerinin bir diğeri ise eski öğretim programlarına göre yıllarca ders anlatan öğretmenlerdir</a:t>
            </a:r>
            <a:r>
              <a:rPr lang="tr-TR" sz="1900" dirty="0">
                <a:latin typeface="ALFABET98" panose="00000400000000000000" pitchFamily="2" charset="0"/>
              </a:rPr>
              <a:t>. Okullara yeni bir öğretim programı gelse dahi öğretmenlerin büyük bir kısmı dersleri yine eski öğretim programına göre vermektedir. B</a:t>
            </a:r>
            <a:r>
              <a:rPr lang="tr-TR" sz="1900" dirty="0" smtClean="0">
                <a:latin typeface="ALFABET98" panose="00000400000000000000" pitchFamily="2" charset="0"/>
              </a:rPr>
              <a:t>u </a:t>
            </a:r>
            <a:r>
              <a:rPr lang="tr-TR" sz="1900" dirty="0">
                <a:latin typeface="ALFABET98" panose="00000400000000000000" pitchFamily="2" charset="0"/>
              </a:rPr>
              <a:t>durum, öğrencilerin hem gireceği sınavlarda başarısız olmalarına hem de diğer okullarda okuyan öğrencilerin seviyesine ve bilgi edinme durumuna göre değişiklik </a:t>
            </a:r>
            <a:r>
              <a:rPr lang="tr-TR" sz="1900" dirty="0" smtClean="0">
                <a:latin typeface="ALFABET98" panose="00000400000000000000" pitchFamily="2" charset="0"/>
              </a:rPr>
              <a:t>göstermektedir. </a:t>
            </a:r>
            <a:r>
              <a:rPr lang="tr-TR" sz="1900" dirty="0">
                <a:latin typeface="ALFABET98" panose="00000400000000000000" pitchFamily="2" charset="0"/>
              </a:rPr>
              <a:t>Bu da bilgi toplumundaki öğrencilerin tamamının aynı öğretim programına ve aynı sisteme göre eğitim alamamaları demektir. </a:t>
            </a:r>
            <a:r>
              <a:rPr lang="tr-TR" sz="1900" i="1" dirty="0">
                <a:solidFill>
                  <a:srgbClr val="FF0000"/>
                </a:solidFill>
                <a:latin typeface="ALFABET98" panose="00000400000000000000" pitchFamily="2" charset="0"/>
              </a:rPr>
              <a:t>Bilgi toplumu ülkemizde tüm okullarda aynı eğitimi verme konusunda da yetersiz kalmaktadır.</a:t>
            </a:r>
            <a:r>
              <a:rPr lang="tr-TR" sz="1900" dirty="0">
                <a:latin typeface="ALFABET98" panose="00000400000000000000" pitchFamily="2" charset="0"/>
              </a:rPr>
              <a:t> </a:t>
            </a:r>
          </a:p>
        </p:txBody>
      </p:sp>
    </p:spTree>
    <p:extLst>
      <p:ext uri="{BB962C8B-B14F-4D97-AF65-F5344CB8AC3E}">
        <p14:creationId xmlns:p14="http://schemas.microsoft.com/office/powerpoint/2010/main" xmlns="" val="32232763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6512" y="0"/>
            <a:ext cx="9180512" cy="7848302"/>
          </a:xfrm>
          <a:prstGeom prst="rect">
            <a:avLst/>
          </a:prstGeom>
        </p:spPr>
        <p:txBody>
          <a:bodyPr wrap="square">
            <a:spAutoFit/>
          </a:bodyPr>
          <a:lstStyle/>
          <a:p>
            <a:pPr algn="just"/>
            <a:r>
              <a:rPr lang="tr-TR" sz="2000" dirty="0" smtClean="0">
                <a:latin typeface="ALFABET98" panose="00000400000000000000" pitchFamily="2" charset="0"/>
              </a:rPr>
              <a:t>	</a:t>
            </a:r>
            <a:r>
              <a:rPr lang="tr-TR" sz="2000" dirty="0" smtClean="0">
                <a:solidFill>
                  <a:srgbClr val="00B0F0"/>
                </a:solidFill>
                <a:latin typeface="ALFABET98" panose="00000400000000000000" pitchFamily="2" charset="0"/>
              </a:rPr>
              <a:t>Öğretmen </a:t>
            </a:r>
            <a:r>
              <a:rPr lang="tr-TR" sz="2000" dirty="0">
                <a:solidFill>
                  <a:srgbClr val="00B0F0"/>
                </a:solidFill>
                <a:latin typeface="ALFABET98" panose="00000400000000000000" pitchFamily="2" charset="0"/>
              </a:rPr>
              <a:t>merkezli yaklaşımlarda, merkezde öğretmen </a:t>
            </a:r>
            <a:r>
              <a:rPr lang="tr-TR" sz="2000" dirty="0">
                <a:latin typeface="ALFABET98" panose="00000400000000000000" pitchFamily="2" charset="0"/>
              </a:rPr>
              <a:t>olduğu için toplumda öğretmen, otoriter istediğini yaptıran ve tüm bilgileri doğru bilen kişidir yargısı vardı. Ancak </a:t>
            </a:r>
            <a:r>
              <a:rPr lang="tr-TR" sz="2000" dirty="0">
                <a:solidFill>
                  <a:srgbClr val="00B0F0"/>
                </a:solidFill>
                <a:latin typeface="ALFABET98" panose="00000400000000000000" pitchFamily="2" charset="0"/>
              </a:rPr>
              <a:t>öğrenci merkezli yaklaşımlarda merkezde öğrenci </a:t>
            </a:r>
            <a:r>
              <a:rPr lang="tr-TR" sz="2000" dirty="0">
                <a:latin typeface="ALFABET98" panose="00000400000000000000" pitchFamily="2" charset="0"/>
              </a:rPr>
              <a:t>vardır. Bilgiyi öğrenci bulur ve öğrenir, öğretmen sadece öğrenciye kılavuzluk veya yardım eder. </a:t>
            </a:r>
            <a:r>
              <a:rPr lang="tr-TR" sz="2000" dirty="0">
                <a:solidFill>
                  <a:srgbClr val="7030A0"/>
                </a:solidFill>
                <a:latin typeface="ALFABET98" panose="00000400000000000000" pitchFamily="2" charset="0"/>
              </a:rPr>
              <a:t>Merkezde öğrencinin olması toplum açısından okulda öğretmenin, evde ise anne-babanın otoritesinin sarsılması demektir.</a:t>
            </a:r>
            <a:r>
              <a:rPr lang="tr-TR" sz="2000" dirty="0">
                <a:latin typeface="ALFABET98" panose="00000400000000000000" pitchFamily="2" charset="0"/>
              </a:rPr>
              <a:t> Okulda öğretmen evde ise anne-baba daha önceleri merkezde iken şimdi öğretmen ve anne-baba bu liderlik veya otoriterlik durumunu kaybedecektir. Toplumun birçok kesiminde bu ne öğretmenin ne de anne-babanın işine gelmeyeceği için zamanla öğretmen-öğrenci veya anne-baba-çocuk arasında gizli </a:t>
            </a:r>
            <a:r>
              <a:rPr lang="tr-TR" sz="2000" dirty="0" smtClean="0">
                <a:latin typeface="ALFABET98" panose="00000400000000000000" pitchFamily="2" charset="0"/>
              </a:rPr>
              <a:t>bir </a:t>
            </a:r>
            <a:r>
              <a:rPr lang="tr-TR" sz="2000" dirty="0">
                <a:latin typeface="ALFABET98" panose="00000400000000000000" pitchFamily="2" charset="0"/>
              </a:rPr>
              <a:t>liderlik problemi ortaya çıkacak ve bu sürtüşme her zaman devam edecektir. </a:t>
            </a:r>
            <a:r>
              <a:rPr lang="tr-TR" sz="2000" dirty="0">
                <a:solidFill>
                  <a:srgbClr val="FF0000"/>
                </a:solidFill>
                <a:latin typeface="ALFABET98" panose="00000400000000000000" pitchFamily="2" charset="0"/>
              </a:rPr>
              <a:t>Modern eğitim şimdilik bu probleme de çare bulamamaktadır.</a:t>
            </a:r>
            <a:r>
              <a:rPr lang="tr-TR" sz="2000" dirty="0">
                <a:latin typeface="ALFABET98" panose="00000400000000000000" pitchFamily="2" charset="0"/>
              </a:rPr>
              <a:t> Artık öğretmenlerin ders anlattıkları, öğrencilerin uslu uslu dinledikleri, öğretmenlerin her şeyi bildiğini sandıkları, öğrencilerin hiçbir şey </a:t>
            </a:r>
            <a:r>
              <a:rPr lang="tr-TR" sz="2000" dirty="0" smtClean="0">
                <a:latin typeface="ALFABET98" panose="00000400000000000000" pitchFamily="2" charset="0"/>
              </a:rPr>
              <a:t>bilmedikleri, öğretmenlerin </a:t>
            </a:r>
            <a:r>
              <a:rPr lang="tr-TR" sz="2000" dirty="0">
                <a:latin typeface="ALFABET98" panose="00000400000000000000" pitchFamily="2" charset="0"/>
              </a:rPr>
              <a:t>deney yaptığı, öğrencilerin izlediği devirler yeni öğretim programına göre geride kaldı. </a:t>
            </a:r>
            <a:r>
              <a:rPr lang="tr-TR" sz="2000" dirty="0">
                <a:solidFill>
                  <a:srgbClr val="FF0000"/>
                </a:solidFill>
                <a:latin typeface="ALFABET98" panose="00000400000000000000" pitchFamily="2" charset="0"/>
              </a:rPr>
              <a:t>Artık öğretmenlerden yeni öğretim programının gereklerini yerine getirmeleri istenmektedir. Öğretmenlerin büyük çoğunluğu yeni öğretim programına göre eğitim almadıkları için dersleri gerektiği gibi işleyememekte bu da sıkıntı oluşturmaktadır.</a:t>
            </a:r>
            <a:r>
              <a:rPr lang="tr-TR" sz="2000" dirty="0">
                <a:latin typeface="ALFABET98" panose="00000400000000000000" pitchFamily="2" charset="0"/>
              </a:rPr>
              <a:t> Dengeyi bulamayan öğretmenler ise bu durumda ya emekli olmakta ya da dersi baştan sağma işleyerek geçiştirmekte veya derste vakit öldürmektedirler. Bu öğretmenlerin ders verdiği öğrenciler, bir dönem sonra diğer çocuklara oranla eğitimde geride kalmakta hatta merkezi sınavlarda çoğunlukla bu gibi durumlardan dolayı başarısız olmaktadırlar. </a:t>
            </a:r>
            <a:endParaRPr lang="tr-TR" sz="2000" dirty="0" smtClean="0">
              <a:latin typeface="ALFABET98" panose="00000400000000000000" pitchFamily="2" charset="0"/>
            </a:endParaRPr>
          </a:p>
          <a:p>
            <a:pPr algn="just"/>
            <a:r>
              <a:rPr lang="tr-TR" sz="2800" dirty="0" smtClean="0">
                <a:solidFill>
                  <a:srgbClr val="FF0000"/>
                </a:solidFill>
                <a:latin typeface="ALFABET98" panose="00000400000000000000" pitchFamily="2" charset="0"/>
              </a:rPr>
              <a:t>Bu </a:t>
            </a:r>
            <a:r>
              <a:rPr lang="tr-TR" sz="2800" dirty="0">
                <a:solidFill>
                  <a:srgbClr val="FF0000"/>
                </a:solidFill>
                <a:latin typeface="ALFABET98" panose="00000400000000000000" pitchFamily="2" charset="0"/>
              </a:rPr>
              <a:t>sorun da modern eğitimin günümüzde çözemediği konulardan birisidir.</a:t>
            </a:r>
            <a:r>
              <a:rPr lang="tr-TR" sz="2000" dirty="0">
                <a:latin typeface="ALFABET98" panose="00000400000000000000" pitchFamily="2" charset="0"/>
              </a:rPr>
              <a:t> </a:t>
            </a:r>
          </a:p>
        </p:txBody>
      </p:sp>
    </p:spTree>
    <p:extLst>
      <p:ext uri="{BB962C8B-B14F-4D97-AF65-F5344CB8AC3E}">
        <p14:creationId xmlns:p14="http://schemas.microsoft.com/office/powerpoint/2010/main" xmlns="" val="22629462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1947"/>
            <a:ext cx="9144000" cy="6863417"/>
          </a:xfrm>
          <a:prstGeom prst="rect">
            <a:avLst/>
          </a:prstGeom>
        </p:spPr>
        <p:txBody>
          <a:bodyPr wrap="square">
            <a:spAutoFit/>
          </a:bodyPr>
          <a:lstStyle/>
          <a:p>
            <a:pPr algn="just"/>
            <a:r>
              <a:rPr lang="tr-TR" sz="2000" dirty="0" smtClean="0">
                <a:latin typeface="ALFABET98" panose="00000400000000000000" pitchFamily="2" charset="0"/>
              </a:rPr>
              <a:t>	Dünyadaki </a:t>
            </a:r>
            <a:r>
              <a:rPr lang="tr-TR" sz="2000" dirty="0">
                <a:latin typeface="ALFABET98" panose="00000400000000000000" pitchFamily="2" charset="0"/>
              </a:rPr>
              <a:t>devletlerin birçoğu kendi eğitim sisteminden memnun değildir ve devamlı olarak eğitim sistemleri ile ilgili problem yaşamaktadırlar. </a:t>
            </a:r>
            <a:r>
              <a:rPr lang="tr-TR" sz="2000" dirty="0" smtClean="0">
                <a:solidFill>
                  <a:srgbClr val="7030A0"/>
                </a:solidFill>
                <a:latin typeface="ALFABET98" panose="00000400000000000000" pitchFamily="2" charset="0"/>
              </a:rPr>
              <a:t>Dünyada </a:t>
            </a:r>
            <a:r>
              <a:rPr lang="tr-TR" sz="2000" dirty="0">
                <a:solidFill>
                  <a:srgbClr val="7030A0"/>
                </a:solidFill>
                <a:latin typeface="ALFABET98" panose="00000400000000000000" pitchFamily="2" charset="0"/>
              </a:rPr>
              <a:t>eğitim sürecine katılan bireylerin sayısı giderek artmaktadır. </a:t>
            </a:r>
            <a:r>
              <a:rPr lang="tr-TR" sz="2000" dirty="0">
                <a:latin typeface="ALFABET98" panose="00000400000000000000" pitchFamily="2" charset="0"/>
              </a:rPr>
              <a:t>“Her kademedeki eğitim kurumları teknolojik imkânları kullanarak insanların bilgi ve beceri düzeylerini yükseltmektedir. Buna karşılık eğitimden yararlanamayanların sayısında bir azalma değil, artma olduğu ileri sürülmüştür” </a:t>
            </a:r>
            <a:r>
              <a:rPr lang="tr-TR" sz="2000" dirty="0" smtClean="0">
                <a:latin typeface="ALFABET98" panose="00000400000000000000" pitchFamily="2" charset="0"/>
              </a:rPr>
              <a:t>. </a:t>
            </a:r>
            <a:r>
              <a:rPr lang="tr-TR" sz="2000" dirty="0">
                <a:latin typeface="ALFABET98" panose="00000400000000000000" pitchFamily="2" charset="0"/>
              </a:rPr>
              <a:t>Bu da bilgi toplumunda eğitim ve öğretimin tüm bireylere sunulamadığının hatta eğitim öğretimdeki imkânların bireylere ulaştırılmasında yetersiz kalındığının bir kanıtıdır. Bilgi toplumunda, bilgiye ulaşarak kendini geliştiren i</a:t>
            </a:r>
            <a:r>
              <a:rPr lang="tr-TR" sz="2000" dirty="0" smtClean="0">
                <a:latin typeface="ALFABET98" panose="00000400000000000000" pitchFamily="2" charset="0"/>
              </a:rPr>
              <a:t>nsanların</a:t>
            </a:r>
            <a:r>
              <a:rPr lang="tr-TR" sz="2000" dirty="0">
                <a:latin typeface="ALFABET98" panose="00000400000000000000" pitchFamily="2" charset="0"/>
              </a:rPr>
              <a:t>, dünyanın başka bir ucundaki insanlarla anında görüşüp, onlarla her türlü bilgiyi paylaşmayı, ürünlerinden haberdar olmayı ve ticaret yapabilmeyi öğrenirken, bu süreçte gelişimini tamamlamış zengin ülkelerin, geri kalmış ülkeleri sömürerek daha da zayıflatacağı endişesini de gün yüzüne </a:t>
            </a:r>
            <a:r>
              <a:rPr lang="tr-TR" sz="2000" dirty="0" smtClean="0">
                <a:latin typeface="ALFABET98" panose="00000400000000000000" pitchFamily="2" charset="0"/>
              </a:rPr>
              <a:t>çıkarmıştır</a:t>
            </a:r>
            <a:r>
              <a:rPr lang="tr-TR" sz="2000" dirty="0">
                <a:latin typeface="ALFABET98" panose="00000400000000000000" pitchFamily="2" charset="0"/>
              </a:rPr>
              <a:t>.</a:t>
            </a:r>
            <a:endParaRPr lang="tr-TR" sz="2000" dirty="0" smtClean="0">
              <a:latin typeface="ALFABET98" panose="00000400000000000000" pitchFamily="2" charset="0"/>
            </a:endParaRPr>
          </a:p>
          <a:p>
            <a:pPr algn="just"/>
            <a:r>
              <a:rPr lang="tr-TR" sz="2000" dirty="0">
                <a:latin typeface="ALFABET98" panose="00000400000000000000" pitchFamily="2" charset="0"/>
              </a:rPr>
              <a:t>	</a:t>
            </a:r>
            <a:r>
              <a:rPr lang="tr-TR" sz="2000" dirty="0" smtClean="0">
                <a:latin typeface="ALFABET98" panose="00000400000000000000" pitchFamily="2" charset="0"/>
              </a:rPr>
              <a:t> </a:t>
            </a:r>
            <a:r>
              <a:rPr lang="tr-TR" sz="2000" dirty="0" smtClean="0">
                <a:solidFill>
                  <a:srgbClr val="FF0000"/>
                </a:solidFill>
                <a:latin typeface="ALFABET98" panose="00000400000000000000" pitchFamily="2" charset="0"/>
              </a:rPr>
              <a:t>Bugünkü </a:t>
            </a:r>
            <a:r>
              <a:rPr lang="tr-TR" sz="2000" dirty="0">
                <a:solidFill>
                  <a:srgbClr val="FF0000"/>
                </a:solidFill>
                <a:latin typeface="ALFABET98" panose="00000400000000000000" pitchFamily="2" charset="0"/>
              </a:rPr>
              <a:t>işleyişleri bakımından okulların öğrenen kurumlar olmadıklarını ileri </a:t>
            </a:r>
            <a:r>
              <a:rPr lang="tr-TR" sz="2000" dirty="0" smtClean="0">
                <a:solidFill>
                  <a:srgbClr val="FF0000"/>
                </a:solidFill>
                <a:latin typeface="ALFABET98" panose="00000400000000000000" pitchFamily="2" charset="0"/>
              </a:rPr>
              <a:t>sürülmektedir</a:t>
            </a:r>
            <a:r>
              <a:rPr lang="tr-TR" sz="2000" dirty="0">
                <a:solidFill>
                  <a:srgbClr val="FF0000"/>
                </a:solidFill>
                <a:latin typeface="ALFABET98" panose="00000400000000000000" pitchFamily="2" charset="0"/>
              </a:rPr>
              <a:t>. </a:t>
            </a:r>
            <a:r>
              <a:rPr lang="tr-TR" sz="2000" dirty="0">
                <a:latin typeface="ALFABET98" panose="00000400000000000000" pitchFamily="2" charset="0"/>
              </a:rPr>
              <a:t>Okulların aşırı kurallı olmaları, öğretim sürecinde bu aşırı kurallılığa uymak zorunda kalmaları, yöneticilerin işbirliğiyle çalışmaya alışkın olmaması, açık ve birleştirici bir vizyondan yoksunluk ve okul etkinliklerinin birbirinden kopuk biçimde yürütülmesi vb. durumları öğrenen örgütler olarak okulların önündeki en önemli engeller olarak </a:t>
            </a:r>
            <a:r>
              <a:rPr lang="tr-TR" sz="2000" dirty="0" smtClean="0">
                <a:latin typeface="ALFABET98" panose="00000400000000000000" pitchFamily="2" charset="0"/>
              </a:rPr>
              <a:t>görülmektedir. </a:t>
            </a:r>
            <a:r>
              <a:rPr lang="tr-TR" sz="2000" dirty="0">
                <a:latin typeface="ALFABET98" panose="00000400000000000000" pitchFamily="2" charset="0"/>
              </a:rPr>
              <a:t>Bu da okulları girişime açık kurumlar olmaktan çıkarmakta ve var olan statükoyu uygulayan kurumlar haline getirmektedir. </a:t>
            </a:r>
            <a:r>
              <a:rPr lang="tr-TR" sz="2000" dirty="0">
                <a:solidFill>
                  <a:srgbClr val="7030A0"/>
                </a:solidFill>
                <a:latin typeface="ALFABET98" panose="00000400000000000000" pitchFamily="2" charset="0"/>
              </a:rPr>
              <a:t>Dolayısıyla okullar da bilgi toplumunda </a:t>
            </a:r>
            <a:r>
              <a:rPr lang="tr-TR" sz="2000" dirty="0" smtClean="0">
                <a:solidFill>
                  <a:srgbClr val="7030A0"/>
                </a:solidFill>
                <a:latin typeface="ALFABET98" panose="00000400000000000000" pitchFamily="2" charset="0"/>
              </a:rPr>
              <a:t>üzerlerine </a:t>
            </a:r>
            <a:r>
              <a:rPr lang="tr-TR" sz="2000" dirty="0">
                <a:solidFill>
                  <a:srgbClr val="7030A0"/>
                </a:solidFill>
                <a:latin typeface="ALFABET98" panose="00000400000000000000" pitchFamily="2" charset="0"/>
              </a:rPr>
              <a:t>düşen görevleri tam anlamıyla yerine getiremeyen kurumlar arasındaki yerini </a:t>
            </a:r>
            <a:r>
              <a:rPr lang="tr-TR" sz="2000" dirty="0" smtClean="0">
                <a:solidFill>
                  <a:srgbClr val="7030A0"/>
                </a:solidFill>
                <a:latin typeface="ALFABET98" panose="00000400000000000000" pitchFamily="2" charset="0"/>
              </a:rPr>
              <a:t>almıştır</a:t>
            </a:r>
            <a:r>
              <a:rPr lang="tr-TR" sz="2000" dirty="0" smtClean="0">
                <a:latin typeface="ALFABET98" panose="00000400000000000000" pitchFamily="2" charset="0"/>
              </a:rPr>
              <a:t>.</a:t>
            </a:r>
            <a:endParaRPr lang="tr-TR" sz="2000" dirty="0">
              <a:latin typeface="ALFABET98" panose="00000400000000000000" pitchFamily="2" charset="0"/>
            </a:endParaRPr>
          </a:p>
        </p:txBody>
      </p:sp>
    </p:spTree>
    <p:extLst>
      <p:ext uri="{BB962C8B-B14F-4D97-AF65-F5344CB8AC3E}">
        <p14:creationId xmlns:p14="http://schemas.microsoft.com/office/powerpoint/2010/main" xmlns="" val="20499203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28600" y="2348880"/>
            <a:ext cx="9144000" cy="2355744"/>
          </a:xfrm>
        </p:spPr>
        <p:txBody>
          <a:bodyPr>
            <a:noAutofit/>
          </a:bodyPr>
          <a:lstStyle/>
          <a:p>
            <a:pPr algn="ctr"/>
            <a:r>
              <a:rPr lang="tr-TR" sz="5400" dirty="0" smtClean="0">
                <a:solidFill>
                  <a:srgbClr val="0070C0"/>
                </a:solidFill>
                <a:latin typeface="ALFABET98" panose="00000400000000000000" pitchFamily="2" charset="0"/>
              </a:rPr>
              <a:t>BENİ SABIRLA DİNLEDİĞİNİZ İÇİN TEŞEKKÜR EDERİM.</a:t>
            </a:r>
          </a:p>
          <a:p>
            <a:pPr algn="ctr"/>
            <a:endParaRPr lang="tr-TR" sz="5400" dirty="0" smtClean="0">
              <a:solidFill>
                <a:srgbClr val="0070C0"/>
              </a:solidFill>
              <a:latin typeface="ALFABET98" panose="00000400000000000000" pitchFamily="2" charset="0"/>
            </a:endParaRPr>
          </a:p>
          <a:p>
            <a:pPr algn="ctr"/>
            <a:endParaRPr lang="tr-TR" sz="5400" dirty="0" smtClean="0">
              <a:solidFill>
                <a:srgbClr val="0070C0"/>
              </a:solidFill>
              <a:latin typeface="ALFABET98" panose="00000400000000000000" pitchFamily="2" charset="0"/>
            </a:endParaRPr>
          </a:p>
          <a:p>
            <a:pPr algn="ctr"/>
            <a:r>
              <a:rPr lang="tr-TR" sz="5400" dirty="0" smtClean="0">
                <a:solidFill>
                  <a:srgbClr val="7030A0"/>
                </a:solidFill>
                <a:latin typeface="ALFABET98" panose="00000400000000000000" pitchFamily="2" charset="0"/>
              </a:rPr>
              <a:t>MEHMET BAZ</a:t>
            </a:r>
            <a:endParaRPr lang="tr-TR" sz="5400" dirty="0">
              <a:solidFill>
                <a:srgbClr val="7030A0"/>
              </a:solidFill>
              <a:latin typeface="ALFABET98" panose="00000400000000000000" pitchFamily="2" charset="0"/>
            </a:endParaRPr>
          </a:p>
        </p:txBody>
      </p:sp>
    </p:spTree>
    <p:extLst>
      <p:ext uri="{BB962C8B-B14F-4D97-AF65-F5344CB8AC3E}">
        <p14:creationId xmlns:p14="http://schemas.microsoft.com/office/powerpoint/2010/main" xmlns="" val="22949590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752" y="-20528"/>
            <a:ext cx="9102752" cy="1470025"/>
          </a:xfrm>
        </p:spPr>
        <p:txBody>
          <a:bodyPr>
            <a:normAutofit/>
          </a:bodyPr>
          <a:lstStyle/>
          <a:p>
            <a:pPr algn="ctr"/>
            <a:r>
              <a:rPr lang="tr-TR" sz="6000" i="1" dirty="0" err="1" smtClean="0">
                <a:solidFill>
                  <a:srgbClr val="FF0000"/>
                </a:solidFill>
                <a:latin typeface="ALFABET98" panose="00000400000000000000" pitchFamily="2" charset="0"/>
              </a:rPr>
              <a:t>Televİzyon</a:t>
            </a:r>
            <a:r>
              <a:rPr lang="tr-TR" sz="6000" i="1" dirty="0" smtClean="0">
                <a:solidFill>
                  <a:srgbClr val="FF0000"/>
                </a:solidFill>
                <a:latin typeface="ALFABET98" panose="00000400000000000000" pitchFamily="2" charset="0"/>
              </a:rPr>
              <a:t> </a:t>
            </a:r>
            <a:r>
              <a:rPr lang="tr-TR" sz="6000" i="1" dirty="0" err="1" smtClean="0">
                <a:solidFill>
                  <a:srgbClr val="FF0000"/>
                </a:solidFill>
                <a:latin typeface="ALFABET98" panose="00000400000000000000" pitchFamily="2" charset="0"/>
              </a:rPr>
              <a:t>BağIMlIlIğI</a:t>
            </a:r>
            <a:endParaRPr lang="tr-TR" sz="6000" i="1" dirty="0">
              <a:solidFill>
                <a:srgbClr val="FF0000"/>
              </a:solidFill>
              <a:latin typeface="ALFABET98" panose="00000400000000000000" pitchFamily="2" charset="0"/>
            </a:endParaRPr>
          </a:p>
        </p:txBody>
      </p:sp>
      <p:sp>
        <p:nvSpPr>
          <p:cNvPr id="3" name="Alt Başlık 2"/>
          <p:cNvSpPr>
            <a:spLocks noGrp="1"/>
          </p:cNvSpPr>
          <p:nvPr>
            <p:ph type="subTitle" idx="1"/>
          </p:nvPr>
        </p:nvSpPr>
        <p:spPr>
          <a:xfrm>
            <a:off x="251520" y="1268760"/>
            <a:ext cx="8892480" cy="5589240"/>
          </a:xfrm>
        </p:spPr>
        <p:txBody>
          <a:bodyPr/>
          <a:lstStyle/>
          <a:p>
            <a:endParaRPr lang="tr-TR" dirty="0"/>
          </a:p>
        </p:txBody>
      </p:sp>
      <p:pic>
        <p:nvPicPr>
          <p:cNvPr id="1026" name="Picture 2" descr="C:\Users\DELL\Desktop\2019-2020 SINAV OKULU 1.SINIF\seminer\tele.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63" y="836712"/>
            <a:ext cx="9140537" cy="60212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434891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86296" y="-23960"/>
            <a:ext cx="9057704" cy="1470025"/>
          </a:xfrm>
        </p:spPr>
        <p:txBody>
          <a:bodyPr>
            <a:normAutofit/>
          </a:bodyPr>
          <a:lstStyle/>
          <a:p>
            <a:pPr algn="ctr"/>
            <a:r>
              <a:rPr lang="tr-TR" sz="5400" dirty="0" err="1" smtClean="0">
                <a:solidFill>
                  <a:srgbClr val="92D050"/>
                </a:solidFill>
                <a:latin typeface="ALFABET98" panose="00000400000000000000" pitchFamily="2" charset="0"/>
              </a:rPr>
              <a:t>UlaşIlamayan</a:t>
            </a:r>
            <a:r>
              <a:rPr lang="tr-TR" sz="5400" dirty="0" smtClean="0">
                <a:solidFill>
                  <a:srgbClr val="92D050"/>
                </a:solidFill>
                <a:latin typeface="ALFABET98" panose="00000400000000000000" pitchFamily="2" charset="0"/>
              </a:rPr>
              <a:t> </a:t>
            </a:r>
            <a:r>
              <a:rPr lang="tr-TR" sz="5400" dirty="0" err="1" smtClean="0">
                <a:solidFill>
                  <a:srgbClr val="92D050"/>
                </a:solidFill>
                <a:latin typeface="ALFABET98" panose="00000400000000000000" pitchFamily="2" charset="0"/>
              </a:rPr>
              <a:t>Oksİjen</a:t>
            </a:r>
            <a:endParaRPr lang="tr-TR" sz="5400" dirty="0">
              <a:solidFill>
                <a:srgbClr val="92D050"/>
              </a:solidFill>
              <a:latin typeface="ALFABET98" panose="00000400000000000000" pitchFamily="2" charset="0"/>
            </a:endParaRPr>
          </a:p>
        </p:txBody>
      </p:sp>
      <p:sp>
        <p:nvSpPr>
          <p:cNvPr id="3" name="Alt Başlık 2"/>
          <p:cNvSpPr>
            <a:spLocks noGrp="1"/>
          </p:cNvSpPr>
          <p:nvPr>
            <p:ph type="subTitle" idx="1"/>
          </p:nvPr>
        </p:nvSpPr>
        <p:spPr/>
        <p:txBody>
          <a:bodyPr/>
          <a:lstStyle/>
          <a:p>
            <a:endParaRPr lang="tr-TR" dirty="0"/>
          </a:p>
        </p:txBody>
      </p:sp>
      <p:pic>
        <p:nvPicPr>
          <p:cNvPr id="2050" name="Picture 2" descr="C:\Users\DELL\Desktop\2019-2020 SINAV OKULU 1.SINIF\seminer\GBBY96GNSG6F79G942C3JGSEWT6WD3Y4_1481722934.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92696"/>
            <a:ext cx="9144000" cy="616530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882969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2608" y="29737"/>
            <a:ext cx="9131392" cy="734968"/>
          </a:xfrm>
        </p:spPr>
        <p:txBody>
          <a:bodyPr>
            <a:noAutofit/>
          </a:bodyPr>
          <a:lstStyle/>
          <a:p>
            <a:pPr algn="ctr"/>
            <a:r>
              <a:rPr lang="tr-TR" sz="4800" u="sng" dirty="0">
                <a:solidFill>
                  <a:srgbClr val="002060"/>
                </a:solidFill>
                <a:latin typeface="ALFABET98" panose="00000400000000000000" pitchFamily="2" charset="0"/>
              </a:rPr>
              <a:t>Zaman</a:t>
            </a:r>
          </a:p>
        </p:txBody>
      </p:sp>
      <p:sp>
        <p:nvSpPr>
          <p:cNvPr id="3" name="Alt Başlık 2"/>
          <p:cNvSpPr>
            <a:spLocks noGrp="1"/>
          </p:cNvSpPr>
          <p:nvPr>
            <p:ph type="subTitle" idx="1"/>
          </p:nvPr>
        </p:nvSpPr>
        <p:spPr>
          <a:xfrm>
            <a:off x="179512" y="1340768"/>
            <a:ext cx="8928992" cy="5400600"/>
          </a:xfrm>
        </p:spPr>
        <p:txBody>
          <a:bodyPr/>
          <a:lstStyle/>
          <a:p>
            <a:endParaRPr lang="tr-TR" dirty="0"/>
          </a:p>
        </p:txBody>
      </p:sp>
      <p:pic>
        <p:nvPicPr>
          <p:cNvPr id="3074" name="Picture 2" descr="C:\Users\DELL\Desktop\2019-2020 SINAV OKULU 1.SINIF\seminer\H3AUBPSBAMDTB3CT5ABYBF4554TFFH27_1481722935.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64704"/>
            <a:ext cx="9193120" cy="60932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707627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1744" y="0"/>
            <a:ext cx="9122256" cy="1124743"/>
          </a:xfrm>
        </p:spPr>
        <p:txBody>
          <a:bodyPr>
            <a:normAutofit/>
          </a:bodyPr>
          <a:lstStyle/>
          <a:p>
            <a:pPr algn="ctr"/>
            <a:r>
              <a:rPr lang="tr-TR" sz="6600" dirty="0" err="1" smtClean="0">
                <a:solidFill>
                  <a:srgbClr val="92D050"/>
                </a:solidFill>
                <a:latin typeface="ALFABET98" panose="00000400000000000000" pitchFamily="2" charset="0"/>
              </a:rPr>
              <a:t>Katledİlen</a:t>
            </a:r>
            <a:r>
              <a:rPr lang="tr-TR" sz="6600" dirty="0" smtClean="0">
                <a:solidFill>
                  <a:srgbClr val="92D050"/>
                </a:solidFill>
                <a:latin typeface="ALFABET98" panose="00000400000000000000" pitchFamily="2" charset="0"/>
              </a:rPr>
              <a:t> </a:t>
            </a:r>
            <a:r>
              <a:rPr lang="tr-TR" sz="6600" dirty="0">
                <a:solidFill>
                  <a:srgbClr val="92D050"/>
                </a:solidFill>
                <a:latin typeface="ALFABET98" panose="00000400000000000000" pitchFamily="2" charset="0"/>
              </a:rPr>
              <a:t>Doğa</a:t>
            </a:r>
          </a:p>
        </p:txBody>
      </p:sp>
      <p:sp>
        <p:nvSpPr>
          <p:cNvPr id="3" name="Alt Başlık 2"/>
          <p:cNvSpPr>
            <a:spLocks noGrp="1"/>
          </p:cNvSpPr>
          <p:nvPr>
            <p:ph type="subTitle" idx="1"/>
          </p:nvPr>
        </p:nvSpPr>
        <p:spPr/>
        <p:txBody>
          <a:bodyPr/>
          <a:lstStyle/>
          <a:p>
            <a:endParaRPr lang="tr-TR" dirty="0"/>
          </a:p>
        </p:txBody>
      </p:sp>
      <p:pic>
        <p:nvPicPr>
          <p:cNvPr id="4098" name="Picture 2" descr="C:\Users\DELL\Desktop\2019-2020 SINAV OKULU 1.SINIF\seminer\Y66A4JG936KVC37D42C3ZWN64558M2A2_1481722935.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976" y="1124743"/>
            <a:ext cx="9167976" cy="580491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924441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29737"/>
            <a:ext cx="9144000" cy="997446"/>
          </a:xfrm>
        </p:spPr>
        <p:txBody>
          <a:bodyPr>
            <a:normAutofit/>
          </a:bodyPr>
          <a:lstStyle/>
          <a:p>
            <a:r>
              <a:rPr lang="tr-TR" sz="4000" dirty="0" err="1" smtClean="0">
                <a:solidFill>
                  <a:srgbClr val="1F1569"/>
                </a:solidFill>
                <a:latin typeface="ALFABET98" panose="00000400000000000000" pitchFamily="2" charset="0"/>
              </a:rPr>
              <a:t>YapacağInIz</a:t>
            </a:r>
            <a:r>
              <a:rPr lang="tr-TR" sz="4000" dirty="0" smtClean="0">
                <a:solidFill>
                  <a:srgbClr val="1F1569"/>
                </a:solidFill>
                <a:latin typeface="ALFABET98" panose="00000400000000000000" pitchFamily="2" charset="0"/>
              </a:rPr>
              <a:t> </a:t>
            </a:r>
            <a:r>
              <a:rPr lang="tr-TR" sz="4000" dirty="0" err="1" smtClean="0">
                <a:solidFill>
                  <a:srgbClr val="1F1569"/>
                </a:solidFill>
                <a:latin typeface="ALFABET98" panose="00000400000000000000" pitchFamily="2" charset="0"/>
              </a:rPr>
              <a:t>İşİ</a:t>
            </a:r>
            <a:r>
              <a:rPr lang="tr-TR" sz="4000" dirty="0" smtClean="0">
                <a:solidFill>
                  <a:srgbClr val="1F1569"/>
                </a:solidFill>
                <a:latin typeface="ALFABET98" panose="00000400000000000000" pitchFamily="2" charset="0"/>
              </a:rPr>
              <a:t>... </a:t>
            </a:r>
            <a:r>
              <a:rPr lang="tr-TR" sz="4000" dirty="0">
                <a:solidFill>
                  <a:srgbClr val="1F1569"/>
                </a:solidFill>
                <a:latin typeface="ALFABET98" panose="00000400000000000000" pitchFamily="2" charset="0"/>
              </a:rPr>
              <a:t>Ben </a:t>
            </a:r>
            <a:r>
              <a:rPr lang="tr-TR" sz="4000" dirty="0" err="1" smtClean="0">
                <a:solidFill>
                  <a:srgbClr val="1F1569"/>
                </a:solidFill>
                <a:latin typeface="ALFABET98" panose="00000400000000000000" pitchFamily="2" charset="0"/>
              </a:rPr>
              <a:t>Gİdİyorum</a:t>
            </a:r>
            <a:r>
              <a:rPr lang="tr-TR" sz="4000" dirty="0">
                <a:solidFill>
                  <a:srgbClr val="1F1569"/>
                </a:solidFill>
                <a:latin typeface="ALFABET98" panose="00000400000000000000" pitchFamily="2" charset="0"/>
              </a:rPr>
              <a:t>!</a:t>
            </a:r>
          </a:p>
        </p:txBody>
      </p:sp>
      <p:sp>
        <p:nvSpPr>
          <p:cNvPr id="3" name="Alt Başlık 2"/>
          <p:cNvSpPr>
            <a:spLocks noGrp="1"/>
          </p:cNvSpPr>
          <p:nvPr>
            <p:ph type="subTitle" idx="1"/>
          </p:nvPr>
        </p:nvSpPr>
        <p:spPr/>
        <p:txBody>
          <a:bodyPr/>
          <a:lstStyle/>
          <a:p>
            <a:endParaRPr lang="tr-TR" dirty="0"/>
          </a:p>
        </p:txBody>
      </p:sp>
      <p:pic>
        <p:nvPicPr>
          <p:cNvPr id="5122" name="Picture 2" descr="C:\Users\DELL\Desktop\2019-2020 SINAV OKULU 1.SINIF\seminer\EC9987ZHSFF842795Q695J68HC93BGUP_1481722935.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20688"/>
            <a:ext cx="9144000" cy="623731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763626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1"/>
            <a:ext cx="9144000" cy="980728"/>
          </a:xfrm>
        </p:spPr>
        <p:txBody>
          <a:bodyPr>
            <a:noAutofit/>
          </a:bodyPr>
          <a:lstStyle/>
          <a:p>
            <a:pPr algn="ctr"/>
            <a:r>
              <a:rPr lang="tr-TR" sz="6600" dirty="0" smtClean="0">
                <a:latin typeface="ALFABET98" panose="00000400000000000000" pitchFamily="2" charset="0"/>
              </a:rPr>
              <a:t>Dikkat !!! dikkat</a:t>
            </a:r>
            <a:endParaRPr lang="tr-TR" sz="6600" dirty="0">
              <a:latin typeface="ALFABET98" panose="00000400000000000000" pitchFamily="2" charset="0"/>
            </a:endParaRPr>
          </a:p>
        </p:txBody>
      </p:sp>
      <p:sp>
        <p:nvSpPr>
          <p:cNvPr id="3" name="Alt Başlık 2"/>
          <p:cNvSpPr>
            <a:spLocks noGrp="1"/>
          </p:cNvSpPr>
          <p:nvPr>
            <p:ph type="subTitle" idx="1"/>
          </p:nvPr>
        </p:nvSpPr>
        <p:spPr/>
        <p:txBody>
          <a:bodyPr/>
          <a:lstStyle/>
          <a:p>
            <a:endParaRPr lang="tr-TR" dirty="0"/>
          </a:p>
        </p:txBody>
      </p:sp>
      <p:pic>
        <p:nvPicPr>
          <p:cNvPr id="6146" name="Picture 2" descr="C:\Users\DELL\Desktop\2019-2020 SINAV OKULU 1.SINIF\seminer\SSCQ4GRPX9VVB27HN4B723N98G4EZ9CQ_1481722935.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908720"/>
            <a:ext cx="9144000" cy="59252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02197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p:txBody>
          <a:bodyPr/>
          <a:lstStyle/>
          <a:p>
            <a:endParaRPr lang="tr-TR"/>
          </a:p>
        </p:txBody>
      </p:sp>
      <p:pic>
        <p:nvPicPr>
          <p:cNvPr id="7170" name="Picture 2" descr="C:\Users\DELL\Desktop\2019-2020 SINAV OKULU 1.SINIF\seminer\3S99YT9FRFDS37BD4KRHFFMUU69F6VFJ_1481722935.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6404"/>
            <a:ext cx="9144000" cy="68415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7343620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105</TotalTime>
  <Words>64</Words>
  <PresentationFormat>Ekran Gösterisi (4:3)</PresentationFormat>
  <Paragraphs>42</Paragraphs>
  <Slides>27</Slides>
  <Notes>1</Notes>
  <HiddenSlides>0</HiddenSlides>
  <MMClips>0</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Gezinti</vt:lpstr>
      <vt:lpstr>2019-2020 EĞİTİM ÖĞRETİM YILI SINAV OKULLARI ANAMUR ŞUBESİ SENE BAŞI SEMİNER ÇALIŞMALARI</vt:lpstr>
      <vt:lpstr>ÇağImIzIn SorunlarI</vt:lpstr>
      <vt:lpstr>Televİzyon BağIMlIlIğI</vt:lpstr>
      <vt:lpstr>UlaşIlamayan Oksİjen</vt:lpstr>
      <vt:lpstr>Zaman</vt:lpstr>
      <vt:lpstr>Katledİlen Doğa</vt:lpstr>
      <vt:lpstr>YapacağInIz İşİ... Ben Gİdİyorum!</vt:lpstr>
      <vt:lpstr>Dikkat !!! dikkat</vt:lpstr>
      <vt:lpstr>Slayt 9</vt:lpstr>
      <vt:lpstr>Slayt 10</vt:lpstr>
      <vt:lpstr>Şimdiki Aşklar</vt:lpstr>
      <vt:lpstr>Hayatlar </vt:lpstr>
      <vt:lpstr>İntİhar </vt:lpstr>
      <vt:lpstr>Boyun Eğmek </vt:lpstr>
      <vt:lpstr>Geçİt </vt:lpstr>
      <vt:lpstr>ÇocuklarI Televİzyon İle Susturmak </vt:lpstr>
      <vt:lpstr>Dostluk </vt:lpstr>
      <vt:lpstr>AynI Toprakta Adaletsİzlİk </vt:lpstr>
      <vt:lpstr>Çabalamak </vt:lpstr>
      <vt:lpstr>Verİlen İmkanlar </vt:lpstr>
      <vt:lpstr>Slayt 21</vt:lpstr>
      <vt:lpstr>Slayt 22</vt:lpstr>
      <vt:lpstr>Slayt 23</vt:lpstr>
      <vt:lpstr>Slayt 24</vt:lpstr>
      <vt:lpstr>Slayt 25</vt:lpstr>
      <vt:lpstr>Slayt 26</vt:lpstr>
      <vt:lpstr>Slayt 27</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2019-08-19T14:41:34Z</dcterms:created>
  <dcterms:modified xsi:type="dcterms:W3CDTF">2019-08-23T15:44:32Z</dcterms:modified>
  <cp:category>https://www.sorubak.com</cp:category>
</cp:coreProperties>
</file>