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69" r:id="rId2"/>
    <p:sldId id="256" r:id="rId3"/>
    <p:sldId id="264" r:id="rId4"/>
    <p:sldId id="263" r:id="rId5"/>
    <p:sldId id="268" r:id="rId6"/>
    <p:sldId id="262" r:id="rId7"/>
    <p:sldId id="257" r:id="rId8"/>
    <p:sldId id="261" r:id="rId9"/>
    <p:sldId id="258" r:id="rId10"/>
    <p:sldId id="260" r:id="rId11"/>
    <p:sldId id="259" r:id="rId12"/>
    <p:sldId id="265" r:id="rId13"/>
    <p:sldId id="266" r:id="rId14"/>
    <p:sldId id="270" r:id="rId15"/>
    <p:sldId id="271" r:id="rId16"/>
    <p:sldId id="272" r:id="rId17"/>
    <p:sldId id="273" r:id="rId18"/>
    <p:sldId id="267" r:id="rId19"/>
  </p:sldIdLst>
  <p:sldSz cx="9144000" cy="6858000" type="screen4x3"/>
  <p:notesSz cx="6858000" cy="9947275"/>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D6009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8" d="100"/>
          <a:sy n="118" d="100"/>
        </p:scale>
        <p:origin x="-1434" y="-2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968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96888"/>
          </a:xfrm>
          <a:prstGeom prst="rect">
            <a:avLst/>
          </a:prstGeom>
        </p:spPr>
        <p:txBody>
          <a:bodyPr vert="horz" lIns="91440" tIns="45720" rIns="91440" bIns="45720" rtlCol="0"/>
          <a:lstStyle>
            <a:lvl1pPr algn="r">
              <a:defRPr sz="1200"/>
            </a:lvl1pPr>
          </a:lstStyle>
          <a:p>
            <a:fld id="{2F1C0824-4BCB-47AB-9856-FB39AF333D6E}" type="datetimeFigureOut">
              <a:rPr lang="tr-TR" smtClean="0"/>
              <a:pPr/>
              <a:t>25/06/2019</a:t>
            </a:fld>
            <a:endParaRPr lang="tr-TR"/>
          </a:p>
        </p:txBody>
      </p:sp>
      <p:sp>
        <p:nvSpPr>
          <p:cNvPr id="4" name="Slayt Görüntüsü Yer Tutucusu 3"/>
          <p:cNvSpPr>
            <a:spLocks noGrp="1" noRot="1" noChangeAspect="1"/>
          </p:cNvSpPr>
          <p:nvPr>
            <p:ph type="sldImg" idx="2"/>
          </p:nvPr>
        </p:nvSpPr>
        <p:spPr>
          <a:xfrm>
            <a:off x="942975" y="746125"/>
            <a:ext cx="4972050" cy="3730625"/>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724400"/>
            <a:ext cx="5486400" cy="447675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9448800"/>
            <a:ext cx="2971800" cy="496888"/>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9448800"/>
            <a:ext cx="2971800" cy="496888"/>
          </a:xfrm>
          <a:prstGeom prst="rect">
            <a:avLst/>
          </a:prstGeom>
        </p:spPr>
        <p:txBody>
          <a:bodyPr vert="horz" lIns="91440" tIns="45720" rIns="91440" bIns="45720" rtlCol="0" anchor="b"/>
          <a:lstStyle>
            <a:lvl1pPr algn="r">
              <a:defRPr sz="1200"/>
            </a:lvl1pPr>
          </a:lstStyle>
          <a:p>
            <a:fld id="{DCB1E8D0-E137-4C33-9B7A-38FB0139D9C8}" type="slidenum">
              <a:rPr lang="tr-TR" smtClean="0"/>
              <a:pPr/>
              <a:t>‹#›</a:t>
            </a:fld>
            <a:endParaRPr lang="tr-TR"/>
          </a:p>
        </p:txBody>
      </p:sp>
    </p:spTree>
    <p:extLst>
      <p:ext uri="{BB962C8B-B14F-4D97-AF65-F5344CB8AC3E}">
        <p14:creationId xmlns:p14="http://schemas.microsoft.com/office/powerpoint/2010/main" xmlns="" val="9153468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DCB1E8D0-E137-4C33-9B7A-38FB0139D9C8}" type="slidenum">
              <a:rPr lang="tr-TR" smtClean="0"/>
              <a:pPr/>
              <a:t>18</a:t>
            </a:fld>
            <a:endParaRPr lang="tr-TR"/>
          </a:p>
        </p:txBody>
      </p:sp>
    </p:spTree>
    <p:extLst>
      <p:ext uri="{BB962C8B-B14F-4D97-AF65-F5344CB8AC3E}">
        <p14:creationId xmlns:p14="http://schemas.microsoft.com/office/powerpoint/2010/main" xmlns="" val="4086135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FC610948-5FC4-4677-9E86-99D3B837DC63}" type="datetimeFigureOut">
              <a:rPr lang="tr-TR" smtClean="0"/>
              <a:pPr/>
              <a:t>25/06/2019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CA852AF-86F6-49DC-B4A8-48816CAD9F01}" type="slidenum">
              <a:rPr lang="tr-TR" smtClean="0"/>
              <a:pPr/>
              <a:t>‹#›</a:t>
            </a:fld>
            <a:endParaRPr lang="tr-TR"/>
          </a:p>
        </p:txBody>
      </p:sp>
    </p:spTree>
    <p:extLst>
      <p:ext uri="{BB962C8B-B14F-4D97-AF65-F5344CB8AC3E}">
        <p14:creationId xmlns:p14="http://schemas.microsoft.com/office/powerpoint/2010/main" xmlns="" val="1456066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C610948-5FC4-4677-9E86-99D3B837DC63}" type="datetimeFigureOut">
              <a:rPr lang="tr-TR" smtClean="0"/>
              <a:pPr/>
              <a:t>25/06/2019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CA852AF-86F6-49DC-B4A8-48816CAD9F01}" type="slidenum">
              <a:rPr lang="tr-TR" smtClean="0"/>
              <a:pPr/>
              <a:t>‹#›</a:t>
            </a:fld>
            <a:endParaRPr lang="tr-TR"/>
          </a:p>
        </p:txBody>
      </p:sp>
    </p:spTree>
    <p:extLst>
      <p:ext uri="{BB962C8B-B14F-4D97-AF65-F5344CB8AC3E}">
        <p14:creationId xmlns:p14="http://schemas.microsoft.com/office/powerpoint/2010/main" xmlns="" val="724567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C610948-5FC4-4677-9E86-99D3B837DC63}" type="datetimeFigureOut">
              <a:rPr lang="tr-TR" smtClean="0"/>
              <a:pPr/>
              <a:t>25/06/2019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CA852AF-86F6-49DC-B4A8-48816CAD9F01}" type="slidenum">
              <a:rPr lang="tr-TR" smtClean="0"/>
              <a:pPr/>
              <a:t>‹#›</a:t>
            </a:fld>
            <a:endParaRPr lang="tr-TR"/>
          </a:p>
        </p:txBody>
      </p:sp>
    </p:spTree>
    <p:extLst>
      <p:ext uri="{BB962C8B-B14F-4D97-AF65-F5344CB8AC3E}">
        <p14:creationId xmlns:p14="http://schemas.microsoft.com/office/powerpoint/2010/main" xmlns="" val="24716060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C610948-5FC4-4677-9E86-99D3B837DC63}" type="datetimeFigureOut">
              <a:rPr lang="tr-TR" smtClean="0"/>
              <a:pPr/>
              <a:t>25/06/2019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CA852AF-86F6-49DC-B4A8-48816CAD9F01}" type="slidenum">
              <a:rPr lang="tr-TR" smtClean="0"/>
              <a:pPr/>
              <a:t>‹#›</a:t>
            </a:fld>
            <a:endParaRPr lang="tr-TR"/>
          </a:p>
        </p:txBody>
      </p:sp>
    </p:spTree>
    <p:extLst>
      <p:ext uri="{BB962C8B-B14F-4D97-AF65-F5344CB8AC3E}">
        <p14:creationId xmlns:p14="http://schemas.microsoft.com/office/powerpoint/2010/main" xmlns="" val="3135866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FC610948-5FC4-4677-9E86-99D3B837DC63}" type="datetimeFigureOut">
              <a:rPr lang="tr-TR" smtClean="0"/>
              <a:pPr/>
              <a:t>25/06/2019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CA852AF-86F6-49DC-B4A8-48816CAD9F01}" type="slidenum">
              <a:rPr lang="tr-TR" smtClean="0"/>
              <a:pPr/>
              <a:t>‹#›</a:t>
            </a:fld>
            <a:endParaRPr lang="tr-TR"/>
          </a:p>
        </p:txBody>
      </p:sp>
    </p:spTree>
    <p:extLst>
      <p:ext uri="{BB962C8B-B14F-4D97-AF65-F5344CB8AC3E}">
        <p14:creationId xmlns:p14="http://schemas.microsoft.com/office/powerpoint/2010/main" xmlns="" val="3172031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FC610948-5FC4-4677-9E86-99D3B837DC63}" type="datetimeFigureOut">
              <a:rPr lang="tr-TR" smtClean="0"/>
              <a:pPr/>
              <a:t>25/06/2019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CA852AF-86F6-49DC-B4A8-48816CAD9F01}" type="slidenum">
              <a:rPr lang="tr-TR" smtClean="0"/>
              <a:pPr/>
              <a:t>‹#›</a:t>
            </a:fld>
            <a:endParaRPr lang="tr-TR"/>
          </a:p>
        </p:txBody>
      </p:sp>
    </p:spTree>
    <p:extLst>
      <p:ext uri="{BB962C8B-B14F-4D97-AF65-F5344CB8AC3E}">
        <p14:creationId xmlns:p14="http://schemas.microsoft.com/office/powerpoint/2010/main" xmlns="" val="4092311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FC610948-5FC4-4677-9E86-99D3B837DC63}" type="datetimeFigureOut">
              <a:rPr lang="tr-TR" smtClean="0"/>
              <a:pPr/>
              <a:t>25/06/2019</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9CA852AF-86F6-49DC-B4A8-48816CAD9F01}" type="slidenum">
              <a:rPr lang="tr-TR" smtClean="0"/>
              <a:pPr/>
              <a:t>‹#›</a:t>
            </a:fld>
            <a:endParaRPr lang="tr-TR"/>
          </a:p>
        </p:txBody>
      </p:sp>
    </p:spTree>
    <p:extLst>
      <p:ext uri="{BB962C8B-B14F-4D97-AF65-F5344CB8AC3E}">
        <p14:creationId xmlns:p14="http://schemas.microsoft.com/office/powerpoint/2010/main" xmlns="" val="2757290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FC610948-5FC4-4677-9E86-99D3B837DC63}" type="datetimeFigureOut">
              <a:rPr lang="tr-TR" smtClean="0"/>
              <a:pPr/>
              <a:t>25/06/2019</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9CA852AF-86F6-49DC-B4A8-48816CAD9F01}" type="slidenum">
              <a:rPr lang="tr-TR" smtClean="0"/>
              <a:pPr/>
              <a:t>‹#›</a:t>
            </a:fld>
            <a:endParaRPr lang="tr-TR"/>
          </a:p>
        </p:txBody>
      </p:sp>
    </p:spTree>
    <p:extLst>
      <p:ext uri="{BB962C8B-B14F-4D97-AF65-F5344CB8AC3E}">
        <p14:creationId xmlns:p14="http://schemas.microsoft.com/office/powerpoint/2010/main" xmlns="" val="4334708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FC610948-5FC4-4677-9E86-99D3B837DC63}" type="datetimeFigureOut">
              <a:rPr lang="tr-TR" smtClean="0"/>
              <a:pPr/>
              <a:t>25/06/2019</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9CA852AF-86F6-49DC-B4A8-48816CAD9F01}" type="slidenum">
              <a:rPr lang="tr-TR" smtClean="0"/>
              <a:pPr/>
              <a:t>‹#›</a:t>
            </a:fld>
            <a:endParaRPr lang="tr-TR"/>
          </a:p>
        </p:txBody>
      </p:sp>
    </p:spTree>
    <p:extLst>
      <p:ext uri="{BB962C8B-B14F-4D97-AF65-F5344CB8AC3E}">
        <p14:creationId xmlns:p14="http://schemas.microsoft.com/office/powerpoint/2010/main" xmlns="" val="1617132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FC610948-5FC4-4677-9E86-99D3B837DC63}" type="datetimeFigureOut">
              <a:rPr lang="tr-TR" smtClean="0"/>
              <a:pPr/>
              <a:t>25/06/2019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CA852AF-86F6-49DC-B4A8-48816CAD9F01}" type="slidenum">
              <a:rPr lang="tr-TR" smtClean="0"/>
              <a:pPr/>
              <a:t>‹#›</a:t>
            </a:fld>
            <a:endParaRPr lang="tr-TR"/>
          </a:p>
        </p:txBody>
      </p:sp>
    </p:spTree>
    <p:extLst>
      <p:ext uri="{BB962C8B-B14F-4D97-AF65-F5344CB8AC3E}">
        <p14:creationId xmlns:p14="http://schemas.microsoft.com/office/powerpoint/2010/main" xmlns="" val="3634684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FC610948-5FC4-4677-9E86-99D3B837DC63}" type="datetimeFigureOut">
              <a:rPr lang="tr-TR" smtClean="0"/>
              <a:pPr/>
              <a:t>25/06/2019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CA852AF-86F6-49DC-B4A8-48816CAD9F01}" type="slidenum">
              <a:rPr lang="tr-TR" smtClean="0"/>
              <a:pPr/>
              <a:t>‹#›</a:t>
            </a:fld>
            <a:endParaRPr lang="tr-TR"/>
          </a:p>
        </p:txBody>
      </p:sp>
    </p:spTree>
    <p:extLst>
      <p:ext uri="{BB962C8B-B14F-4D97-AF65-F5344CB8AC3E}">
        <p14:creationId xmlns:p14="http://schemas.microsoft.com/office/powerpoint/2010/main" xmlns="" val="4248436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610948-5FC4-4677-9E86-99D3B837DC63}" type="datetimeFigureOut">
              <a:rPr lang="tr-TR" smtClean="0"/>
              <a:pPr/>
              <a:t>25/06/2019</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A852AF-86F6-49DC-B4A8-48816CAD9F01}" type="slidenum">
              <a:rPr lang="tr-TR" smtClean="0"/>
              <a:pPr/>
              <a:t>‹#›</a:t>
            </a:fld>
            <a:endParaRPr lang="tr-TR"/>
          </a:p>
        </p:txBody>
      </p:sp>
    </p:spTree>
    <p:extLst>
      <p:ext uri="{BB962C8B-B14F-4D97-AF65-F5344CB8AC3E}">
        <p14:creationId xmlns:p14="http://schemas.microsoft.com/office/powerpoint/2010/main" xmlns="" val="13954277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1642194"/>
          </a:xfrm>
        </p:spPr>
        <p:txBody>
          <a:bodyPr>
            <a:normAutofit/>
          </a:bodyPr>
          <a:lstStyle/>
          <a:p>
            <a:r>
              <a:rPr lang="tr-TR" b="1" dirty="0" smtClean="0">
                <a:solidFill>
                  <a:schemeClr val="accent1">
                    <a:lumMod val="75000"/>
                  </a:schemeClr>
                </a:solidFill>
                <a:latin typeface="Arial Black" panose="020B0A04020102020204" pitchFamily="34" charset="0"/>
              </a:rPr>
              <a:t>HALİT FAHRİ OZANSOY İLKOKULU</a:t>
            </a:r>
            <a:endParaRPr lang="tr-TR" b="1" dirty="0">
              <a:solidFill>
                <a:schemeClr val="accent1">
                  <a:lumMod val="75000"/>
                </a:schemeClr>
              </a:solidFill>
              <a:latin typeface="Arial Black" panose="020B0A04020102020204" pitchFamily="34" charset="0"/>
            </a:endParaRPr>
          </a:p>
        </p:txBody>
      </p:sp>
      <p:sp>
        <p:nvSpPr>
          <p:cNvPr id="3" name="İçerik Yer Tutucusu 2"/>
          <p:cNvSpPr>
            <a:spLocks noGrp="1"/>
          </p:cNvSpPr>
          <p:nvPr>
            <p:ph idx="1"/>
          </p:nvPr>
        </p:nvSpPr>
        <p:spPr/>
        <p:txBody>
          <a:bodyPr>
            <a:normAutofit/>
          </a:bodyPr>
          <a:lstStyle/>
          <a:p>
            <a:pPr marL="0" indent="0">
              <a:buNone/>
            </a:pPr>
            <a:endParaRPr lang="tr-TR" dirty="0" smtClean="0"/>
          </a:p>
          <a:p>
            <a:pPr marL="0" indent="0" algn="ctr">
              <a:buNone/>
            </a:pPr>
            <a:r>
              <a:rPr lang="tr-TR" b="1" u="sng" dirty="0" smtClean="0"/>
              <a:t>YAZ SEMİNER ÇALIŞMASI</a:t>
            </a:r>
          </a:p>
          <a:p>
            <a:pPr marL="0" indent="0">
              <a:buNone/>
            </a:pPr>
            <a:endParaRPr lang="tr-TR" dirty="0"/>
          </a:p>
          <a:p>
            <a:r>
              <a:rPr lang="tr-TR" dirty="0" smtClean="0">
                <a:latin typeface="Arial Black" panose="020B0A04020102020204" pitchFamily="34" charset="0"/>
              </a:rPr>
              <a:t>BİREYSEL GELİŞİM ETKİNLİKLERİ</a:t>
            </a:r>
          </a:p>
          <a:p>
            <a:pPr marL="0" indent="0" algn="ctr">
              <a:buNone/>
            </a:pPr>
            <a:endParaRPr lang="tr-TR" sz="1400" u="sng" dirty="0" smtClean="0">
              <a:latin typeface="Arial Black" panose="020B0A04020102020204" pitchFamily="34" charset="0"/>
            </a:endParaRPr>
          </a:p>
          <a:p>
            <a:pPr marL="0" indent="0" algn="ctr">
              <a:buNone/>
            </a:pPr>
            <a:r>
              <a:rPr lang="tr-TR" sz="1400" u="sng" dirty="0" smtClean="0">
                <a:solidFill>
                  <a:srgbClr val="00B0F0"/>
                </a:solidFill>
                <a:latin typeface="Arial Black" panose="020B0A04020102020204" pitchFamily="34" charset="0"/>
              </a:rPr>
              <a:t>HAZIRLAYANLAR</a:t>
            </a:r>
          </a:p>
          <a:p>
            <a:pPr marL="0" indent="0" algn="ctr">
              <a:buNone/>
            </a:pPr>
            <a:r>
              <a:rPr lang="tr-TR" sz="400" u="sng" dirty="0" smtClean="0">
                <a:solidFill>
                  <a:srgbClr val="00B0F0"/>
                </a:solidFill>
                <a:latin typeface="Arial Black" panose="020B0A04020102020204" pitchFamily="34" charset="0"/>
              </a:rPr>
              <a:t>  </a:t>
            </a:r>
          </a:p>
          <a:p>
            <a:pPr marL="0" indent="0" algn="ctr">
              <a:buNone/>
            </a:pPr>
            <a:r>
              <a:rPr lang="tr-TR" sz="1400" dirty="0" smtClean="0">
                <a:solidFill>
                  <a:srgbClr val="00B0F0"/>
                </a:solidFill>
                <a:latin typeface="Arial Black" panose="020B0A04020102020204" pitchFamily="34" charset="0"/>
              </a:rPr>
              <a:t>3. Sınıf Zümreleri</a:t>
            </a:r>
          </a:p>
          <a:p>
            <a:pPr marL="0" indent="0" algn="ctr">
              <a:buNone/>
            </a:pPr>
            <a:r>
              <a:rPr lang="tr-TR" sz="1200" dirty="0" smtClean="0">
                <a:latin typeface="Arial Black" panose="020B0A04020102020204" pitchFamily="34" charset="0"/>
              </a:rPr>
              <a:t>(Mürüvvet ALP)</a:t>
            </a:r>
          </a:p>
          <a:p>
            <a:pPr marL="0" indent="0">
              <a:buNone/>
            </a:pPr>
            <a:r>
              <a:rPr lang="tr-TR" sz="1600" dirty="0" smtClean="0">
                <a:latin typeface="Arial Black" panose="020B0A04020102020204" pitchFamily="34" charset="0"/>
              </a:rPr>
              <a:t>                           </a:t>
            </a:r>
            <a:endParaRPr lang="tr-TR" sz="1600" dirty="0">
              <a:latin typeface="Arial Black" panose="020B0A04020102020204" pitchFamily="34" charset="0"/>
            </a:endParaRPr>
          </a:p>
          <a:p>
            <a:pPr marL="0" indent="0" algn="ctr">
              <a:buNone/>
            </a:pPr>
            <a:r>
              <a:rPr lang="tr-TR" sz="1200" dirty="0" smtClean="0">
                <a:latin typeface="Arial Black" panose="020B0A04020102020204" pitchFamily="34" charset="0"/>
              </a:rPr>
              <a:t>ANKARA</a:t>
            </a:r>
          </a:p>
          <a:p>
            <a:pPr marL="0" indent="0" algn="ctr">
              <a:buNone/>
            </a:pPr>
            <a:r>
              <a:rPr lang="tr-TR" sz="1200" dirty="0" smtClean="0">
                <a:latin typeface="Arial Black" panose="020B0A04020102020204" pitchFamily="34" charset="0"/>
              </a:rPr>
              <a:t>2019</a:t>
            </a:r>
            <a:endParaRPr lang="tr-TR" sz="1200" dirty="0">
              <a:latin typeface="Arial Black" panose="020B0A04020102020204" pitchFamily="34" charset="0"/>
            </a:endParaRPr>
          </a:p>
        </p:txBody>
      </p:sp>
    </p:spTree>
    <p:extLst>
      <p:ext uri="{BB962C8B-B14F-4D97-AF65-F5344CB8AC3E}">
        <p14:creationId xmlns:p14="http://schemas.microsoft.com/office/powerpoint/2010/main" xmlns="" val="23874716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260648"/>
            <a:ext cx="8229600" cy="5865515"/>
          </a:xfrm>
        </p:spPr>
        <p:txBody>
          <a:bodyPr>
            <a:noAutofit/>
          </a:bodyPr>
          <a:lstStyle/>
          <a:p>
            <a:pPr marL="0" indent="0" algn="ctr">
              <a:buNone/>
            </a:pPr>
            <a:r>
              <a:rPr lang="tr-TR" sz="4400" b="1" dirty="0">
                <a:solidFill>
                  <a:srgbClr val="00B050"/>
                </a:solidFill>
              </a:rPr>
              <a:t>Her birey çeşitli yetenek ve becerilerle donatılmıştır. Çocukların yeteneklerini çıkarmak ve geliştirmek için resim, müzik, el sanatları, sahne sanatları gibi konularda eğitim almaları ve yaratıcılıkları konusunda özgür zaman ve alan sunulması gerekmektedir. </a:t>
            </a:r>
          </a:p>
        </p:txBody>
      </p:sp>
    </p:spTree>
    <p:extLst>
      <p:ext uri="{BB962C8B-B14F-4D97-AF65-F5344CB8AC3E}">
        <p14:creationId xmlns:p14="http://schemas.microsoft.com/office/powerpoint/2010/main" xmlns="" val="20575966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404664"/>
            <a:ext cx="8507288" cy="5721499"/>
          </a:xfrm>
        </p:spPr>
        <p:txBody>
          <a:bodyPr>
            <a:normAutofit/>
          </a:bodyPr>
          <a:lstStyle/>
          <a:p>
            <a:r>
              <a:rPr lang="tr-TR" dirty="0">
                <a:solidFill>
                  <a:srgbClr val="FF0000"/>
                </a:solidFill>
              </a:rPr>
              <a:t> </a:t>
            </a:r>
            <a:r>
              <a:rPr lang="tr-TR" sz="4400" b="1" dirty="0">
                <a:solidFill>
                  <a:srgbClr val="FF0000"/>
                </a:solidFill>
              </a:rPr>
              <a:t>Sanat yetenekleri </a:t>
            </a:r>
            <a:r>
              <a:rPr lang="tr-TR" sz="4400" b="1" dirty="0" smtClean="0">
                <a:solidFill>
                  <a:srgbClr val="FF0000"/>
                </a:solidFill>
              </a:rPr>
              <a:t> ilkokul </a:t>
            </a:r>
            <a:r>
              <a:rPr lang="tr-TR" sz="4400" b="1" dirty="0">
                <a:solidFill>
                  <a:srgbClr val="FF0000"/>
                </a:solidFill>
              </a:rPr>
              <a:t>eğitimde bile gözlemlenebilir, keşfedilerek geliştirilebilir</a:t>
            </a:r>
            <a:r>
              <a:rPr lang="tr-TR" sz="4400" b="1" dirty="0" smtClean="0">
                <a:solidFill>
                  <a:srgbClr val="FF0000"/>
                </a:solidFill>
              </a:rPr>
              <a:t>.</a:t>
            </a:r>
          </a:p>
          <a:p>
            <a:pPr marL="0" indent="0">
              <a:buNone/>
            </a:pPr>
            <a:endParaRPr lang="tr-TR" sz="4400" b="1" dirty="0">
              <a:solidFill>
                <a:srgbClr val="FF0000"/>
              </a:solidFill>
            </a:endParaRPr>
          </a:p>
          <a:p>
            <a:r>
              <a:rPr lang="tr-TR" sz="4400" b="1" dirty="0">
                <a:solidFill>
                  <a:srgbClr val="FF0000"/>
                </a:solidFill>
              </a:rPr>
              <a:t> </a:t>
            </a:r>
            <a:r>
              <a:rPr lang="tr-TR" sz="4400" b="1" dirty="0" smtClean="0">
                <a:solidFill>
                  <a:srgbClr val="FF0000"/>
                </a:solidFill>
              </a:rPr>
              <a:t>Bu </a:t>
            </a:r>
            <a:r>
              <a:rPr lang="tr-TR" sz="4400" b="1" dirty="0">
                <a:solidFill>
                  <a:srgbClr val="FF0000"/>
                </a:solidFill>
              </a:rPr>
              <a:t>hususta biz eğitimcilere çok önemli görevler düşmektedir.</a:t>
            </a:r>
          </a:p>
        </p:txBody>
      </p:sp>
    </p:spTree>
    <p:extLst>
      <p:ext uri="{BB962C8B-B14F-4D97-AF65-F5344CB8AC3E}">
        <p14:creationId xmlns:p14="http://schemas.microsoft.com/office/powerpoint/2010/main" xmlns="" val="25505102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721499"/>
          </a:xfrm>
        </p:spPr>
        <p:txBody>
          <a:bodyPr>
            <a:noAutofit/>
          </a:bodyPr>
          <a:lstStyle/>
          <a:p>
            <a:pPr marL="0" indent="0">
              <a:buNone/>
            </a:pPr>
            <a:r>
              <a:rPr lang="tr-TR" sz="4400" b="1" dirty="0">
                <a:solidFill>
                  <a:schemeClr val="accent6">
                    <a:lumMod val="75000"/>
                  </a:schemeClr>
                </a:solidFill>
              </a:rPr>
              <a:t>Başarılı ve mutlu çocuk yetiştirmenin belli bir reçetesi olmamakla birlikte çoklu zeka teorisyeni </a:t>
            </a:r>
            <a:r>
              <a:rPr lang="tr-TR" sz="4400" b="1" dirty="0" err="1">
                <a:solidFill>
                  <a:schemeClr val="accent6">
                    <a:lumMod val="75000"/>
                  </a:schemeClr>
                </a:solidFill>
              </a:rPr>
              <a:t>Howard</a:t>
            </a:r>
            <a:r>
              <a:rPr lang="tr-TR" sz="4400" b="1" dirty="0">
                <a:solidFill>
                  <a:schemeClr val="accent6">
                    <a:lumMod val="75000"/>
                  </a:schemeClr>
                </a:solidFill>
              </a:rPr>
              <a:t> </a:t>
            </a:r>
            <a:r>
              <a:rPr lang="tr-TR" sz="4400" b="1" dirty="0" err="1">
                <a:solidFill>
                  <a:schemeClr val="accent6">
                    <a:lumMod val="75000"/>
                  </a:schemeClr>
                </a:solidFill>
              </a:rPr>
              <a:t>Gardner'ın</a:t>
            </a:r>
            <a:r>
              <a:rPr lang="tr-TR" sz="4400" b="1" dirty="0">
                <a:solidFill>
                  <a:schemeClr val="accent6">
                    <a:lumMod val="75000"/>
                  </a:schemeClr>
                </a:solidFill>
              </a:rPr>
              <a:t>  önerisi, tüm yaş grupları için geçerli. Tüm anne babalar ve öğretmenler bu önerilerden yararlanabilirler. </a:t>
            </a:r>
          </a:p>
        </p:txBody>
      </p:sp>
    </p:spTree>
    <p:extLst>
      <p:ext uri="{BB962C8B-B14F-4D97-AF65-F5344CB8AC3E}">
        <p14:creationId xmlns:p14="http://schemas.microsoft.com/office/powerpoint/2010/main" xmlns="" val="20922238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721499"/>
          </a:xfrm>
        </p:spPr>
        <p:txBody>
          <a:bodyPr>
            <a:normAutofit/>
          </a:bodyPr>
          <a:lstStyle/>
          <a:p>
            <a:pPr marL="0" indent="0" algn="ctr">
              <a:buNone/>
            </a:pPr>
            <a:r>
              <a:rPr lang="tr-TR" sz="4000" b="1" dirty="0" err="1">
                <a:solidFill>
                  <a:schemeClr val="accent1">
                    <a:lumMod val="75000"/>
                  </a:schemeClr>
                </a:solidFill>
              </a:rPr>
              <a:t>Gardner'in</a:t>
            </a:r>
            <a:r>
              <a:rPr lang="tr-TR" sz="4000" b="1" dirty="0">
                <a:solidFill>
                  <a:schemeClr val="accent1">
                    <a:lumMod val="75000"/>
                  </a:schemeClr>
                </a:solidFill>
              </a:rPr>
              <a:t> önerileri şöyle:</a:t>
            </a:r>
            <a:br>
              <a:rPr lang="tr-TR" sz="4000" b="1" dirty="0">
                <a:solidFill>
                  <a:schemeClr val="accent1">
                    <a:lumMod val="75000"/>
                  </a:schemeClr>
                </a:solidFill>
              </a:rPr>
            </a:br>
            <a:r>
              <a:rPr lang="tr-TR" sz="4000" b="1" dirty="0">
                <a:solidFill>
                  <a:schemeClr val="accent1">
                    <a:lumMod val="75000"/>
                  </a:schemeClr>
                </a:solidFill>
              </a:rPr>
              <a:t>Tüm gelişim alanlarında çok fazla beceri kazandırın. Tek alan ve birkaç beceri asla yeterli değil. Çocuğun kazandığı becerilerle yeni sentez ve analizler yapması, yeni kombinasyonlar oluşturması için fırsatlar verin.</a:t>
            </a:r>
          </a:p>
        </p:txBody>
      </p:sp>
    </p:spTree>
    <p:extLst>
      <p:ext uri="{BB962C8B-B14F-4D97-AF65-F5344CB8AC3E}">
        <p14:creationId xmlns:p14="http://schemas.microsoft.com/office/powerpoint/2010/main" xmlns="" val="16399088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342661" y="620688"/>
            <a:ext cx="8117771" cy="5688632"/>
          </a:xfrm>
        </p:spPr>
      </p:pic>
    </p:spTree>
    <p:extLst>
      <p:ext uri="{BB962C8B-B14F-4D97-AF65-F5344CB8AC3E}">
        <p14:creationId xmlns:p14="http://schemas.microsoft.com/office/powerpoint/2010/main" xmlns="" val="16359118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6898" y="548680"/>
            <a:ext cx="8114072" cy="554461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7823460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lgili resi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865" y="332656"/>
            <a:ext cx="8681345" cy="576064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978959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lgili resi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19" y="548680"/>
            <a:ext cx="8451233" cy="5400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666858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6264696"/>
          </a:xfrm>
        </p:spPr>
        <p:txBody>
          <a:bodyPr>
            <a:normAutofit fontScale="85000" lnSpcReduction="20000"/>
          </a:bodyPr>
          <a:lstStyle/>
          <a:p>
            <a:pPr marL="0" indent="0" algn="ctr">
              <a:lnSpc>
                <a:spcPct val="170000"/>
              </a:lnSpc>
              <a:buNone/>
            </a:pPr>
            <a:r>
              <a:rPr lang="tr-TR" sz="4800" b="1" dirty="0" smtClean="0">
                <a:solidFill>
                  <a:srgbClr val="FF0000"/>
                </a:solidFill>
                <a:latin typeface="Wide Latin" panose="020A0A07050505020404" pitchFamily="18" charset="0"/>
              </a:rPr>
              <a:t>KATILIMINIZ   IÇIN TESEKKÜR  EDERIZ…</a:t>
            </a:r>
          </a:p>
          <a:p>
            <a:pPr marL="0" indent="0" algn="ctr">
              <a:buNone/>
            </a:pPr>
            <a:endParaRPr lang="tr-TR" b="1" dirty="0">
              <a:latin typeface="Wide Latin" panose="020A0A07050505020404" pitchFamily="18" charset="0"/>
            </a:endParaRPr>
          </a:p>
          <a:p>
            <a:pPr marL="0" indent="0" algn="ctr">
              <a:buNone/>
            </a:pPr>
            <a:endParaRPr lang="tr-TR" b="1" dirty="0">
              <a:latin typeface="Wide Latin" panose="020A0A07050505020404" pitchFamily="18" charset="0"/>
            </a:endParaRPr>
          </a:p>
          <a:p>
            <a:pPr marL="0" indent="0" algn="ctr">
              <a:buNone/>
            </a:pPr>
            <a:r>
              <a:rPr lang="tr-TR" sz="2400" b="1" i="1" dirty="0" smtClean="0">
                <a:latin typeface="Times New Roman" panose="02020603050405020304" pitchFamily="18" charset="0"/>
                <a:cs typeface="Times New Roman" panose="02020603050405020304" pitchFamily="18" charset="0"/>
              </a:rPr>
              <a:t>Mürüvvet ALP</a:t>
            </a:r>
          </a:p>
          <a:p>
            <a:pPr marL="0" indent="0" algn="ctr">
              <a:buNone/>
            </a:pPr>
            <a:r>
              <a:rPr lang="tr-TR" sz="2000" b="1" dirty="0" smtClean="0">
                <a:latin typeface="Wide Latin" panose="020A0A07050505020404" pitchFamily="18" charset="0"/>
              </a:rPr>
              <a:t>Halit   Fahri     </a:t>
            </a:r>
            <a:r>
              <a:rPr lang="tr-TR" sz="2000" b="1" dirty="0" err="1" smtClean="0">
                <a:latin typeface="Wide Latin" panose="020A0A07050505020404" pitchFamily="18" charset="0"/>
              </a:rPr>
              <a:t>Ozansoy</a:t>
            </a:r>
            <a:r>
              <a:rPr lang="tr-TR" sz="2000" b="1" dirty="0" smtClean="0">
                <a:latin typeface="Wide Latin" panose="020A0A07050505020404" pitchFamily="18" charset="0"/>
              </a:rPr>
              <a:t>   </a:t>
            </a:r>
            <a:r>
              <a:rPr lang="tr-TR" sz="2000" b="1" dirty="0" err="1" smtClean="0">
                <a:latin typeface="Wide Latin" panose="020A0A07050505020404" pitchFamily="18" charset="0"/>
              </a:rPr>
              <a:t>Ilkokulu</a:t>
            </a:r>
            <a:endParaRPr lang="tr-TR" sz="2000" b="1" dirty="0" smtClean="0">
              <a:latin typeface="Wide Latin" panose="020A0A07050505020404" pitchFamily="18" charset="0"/>
            </a:endParaRPr>
          </a:p>
          <a:p>
            <a:pPr marL="0" indent="0" algn="ctr">
              <a:buNone/>
            </a:pPr>
            <a:endParaRPr lang="tr-TR" sz="2000" b="1" dirty="0" smtClean="0">
              <a:latin typeface="Wide Latin" panose="020A0A07050505020404" pitchFamily="18" charset="0"/>
            </a:endParaRPr>
          </a:p>
          <a:p>
            <a:pPr marL="0" indent="0" algn="ctr">
              <a:buNone/>
            </a:pPr>
            <a:r>
              <a:rPr lang="tr-TR" sz="2000" b="1" dirty="0" smtClean="0">
                <a:latin typeface="Wide Latin" panose="020A0A07050505020404" pitchFamily="18" charset="0"/>
              </a:rPr>
              <a:t>ANKARA</a:t>
            </a:r>
          </a:p>
          <a:p>
            <a:pPr marL="0" indent="0" algn="ctr">
              <a:buNone/>
            </a:pPr>
            <a:r>
              <a:rPr lang="tr-TR" sz="2000" b="1" dirty="0" smtClean="0">
                <a:latin typeface="Wide Latin" panose="020A0A07050505020404" pitchFamily="18" charset="0"/>
              </a:rPr>
              <a:t>2019</a:t>
            </a:r>
            <a:endParaRPr lang="tr-TR" sz="2000" b="1" dirty="0">
              <a:latin typeface="Wide Latin" panose="020A0A07050505020404" pitchFamily="18" charset="0"/>
            </a:endParaRPr>
          </a:p>
        </p:txBody>
      </p:sp>
    </p:spTree>
    <p:extLst>
      <p:ext uri="{BB962C8B-B14F-4D97-AF65-F5344CB8AC3E}">
        <p14:creationId xmlns:p14="http://schemas.microsoft.com/office/powerpoint/2010/main" xmlns="" val="31347399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899592" y="188640"/>
            <a:ext cx="7772400" cy="1470025"/>
          </a:xfrm>
        </p:spPr>
        <p:txBody>
          <a:bodyPr/>
          <a:lstStyle/>
          <a:p>
            <a:r>
              <a:rPr lang="tr-TR" b="1" dirty="0">
                <a:solidFill>
                  <a:schemeClr val="tx2"/>
                </a:solidFill>
              </a:rPr>
              <a:t> BİREYSEL GELİŞİM NEDİR?</a:t>
            </a:r>
            <a:endParaRPr lang="tr-TR" dirty="0">
              <a:solidFill>
                <a:schemeClr val="tx2"/>
              </a:solidFill>
            </a:endParaRPr>
          </a:p>
        </p:txBody>
      </p:sp>
      <p:sp>
        <p:nvSpPr>
          <p:cNvPr id="3" name="Alt Başlık 2"/>
          <p:cNvSpPr>
            <a:spLocks noGrp="1"/>
          </p:cNvSpPr>
          <p:nvPr>
            <p:ph type="subTitle" idx="1"/>
          </p:nvPr>
        </p:nvSpPr>
        <p:spPr>
          <a:xfrm>
            <a:off x="611560" y="1268760"/>
            <a:ext cx="7992888" cy="5112568"/>
          </a:xfrm>
        </p:spPr>
        <p:txBody>
          <a:bodyPr>
            <a:normAutofit/>
          </a:bodyPr>
          <a:lstStyle/>
          <a:p>
            <a:r>
              <a:rPr lang="tr-TR" dirty="0"/>
              <a:t> </a:t>
            </a:r>
            <a:r>
              <a:rPr lang="tr-TR" sz="4000" b="1" dirty="0">
                <a:solidFill>
                  <a:srgbClr val="7030A0"/>
                </a:solidFill>
              </a:rPr>
              <a:t>İnsanlar belirli bir potansiyel ile doğar. Ancak dünyada bir iyiler ve bir de, daha da iyiler vardır. Yani insan fiziksel olduğu kadar nitelik </a:t>
            </a:r>
            <a:r>
              <a:rPr lang="tr-TR" sz="4000" b="1" dirty="0" err="1">
                <a:solidFill>
                  <a:srgbClr val="7030A0"/>
                </a:solidFill>
              </a:rPr>
              <a:t>olarakta</a:t>
            </a:r>
            <a:r>
              <a:rPr lang="tr-TR" sz="4000" b="1" dirty="0">
                <a:solidFill>
                  <a:srgbClr val="7030A0"/>
                </a:solidFill>
              </a:rPr>
              <a:t> gelişebilir. Kişinin herhangi bir alanda sahip olduğu potansiyeli biraz daha öteye taşıması işine bireysel gelişim diyebiliriz.</a:t>
            </a:r>
          </a:p>
        </p:txBody>
      </p:sp>
    </p:spTree>
    <p:extLst>
      <p:ext uri="{BB962C8B-B14F-4D97-AF65-F5344CB8AC3E}">
        <p14:creationId xmlns:p14="http://schemas.microsoft.com/office/powerpoint/2010/main" xmlns="" val="14505998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649491"/>
          </a:xfrm>
        </p:spPr>
        <p:txBody>
          <a:bodyPr/>
          <a:lstStyle/>
          <a:p>
            <a:pPr marL="0" indent="0">
              <a:buNone/>
            </a:pPr>
            <a:r>
              <a:rPr lang="tr-TR" sz="4400" b="1" dirty="0" smtClean="0">
                <a:solidFill>
                  <a:schemeClr val="accent1">
                    <a:lumMod val="75000"/>
                  </a:schemeClr>
                </a:solidFill>
              </a:rPr>
              <a:t>Kişinin </a:t>
            </a:r>
            <a:r>
              <a:rPr lang="tr-TR" sz="4400" b="1" dirty="0">
                <a:solidFill>
                  <a:schemeClr val="accent1">
                    <a:lumMod val="75000"/>
                  </a:schemeClr>
                </a:solidFill>
              </a:rPr>
              <a:t>kendini tanıması, hangi alanlarda ne durumda bulunduğunu belirlemesi ve eksik olduğunu düşündüğü alanlarda kendini geliştirmeye karar vermesi, Bireysel gelişim sürecinin başladığı andır.</a:t>
            </a:r>
          </a:p>
          <a:p>
            <a:endParaRPr lang="tr-TR" dirty="0"/>
          </a:p>
        </p:txBody>
      </p:sp>
    </p:spTree>
    <p:extLst>
      <p:ext uri="{BB962C8B-B14F-4D97-AF65-F5344CB8AC3E}">
        <p14:creationId xmlns:p14="http://schemas.microsoft.com/office/powerpoint/2010/main" xmlns="" val="23293564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260648"/>
            <a:ext cx="8229600" cy="5865515"/>
          </a:xfrm>
        </p:spPr>
        <p:txBody>
          <a:bodyPr>
            <a:normAutofit/>
          </a:bodyPr>
          <a:lstStyle/>
          <a:p>
            <a:pPr lvl="0"/>
            <a:r>
              <a:rPr lang="tr-TR" dirty="0">
                <a:solidFill>
                  <a:schemeClr val="accent1">
                    <a:lumMod val="75000"/>
                  </a:schemeClr>
                </a:solidFill>
              </a:rPr>
              <a:t>Bireysel Gelişim; kişinin kendisini geliştirmesidir.</a:t>
            </a:r>
          </a:p>
          <a:p>
            <a:pPr lvl="0"/>
            <a:r>
              <a:rPr lang="tr-TR" dirty="0">
                <a:solidFill>
                  <a:srgbClr val="00B050"/>
                </a:solidFill>
              </a:rPr>
              <a:t>Bireysel Gelişim; hedeflerimize ulaşmada bizi motive eden bir çok teknik ve strateji içeren süreçtir.</a:t>
            </a:r>
          </a:p>
          <a:p>
            <a:pPr lvl="0"/>
            <a:r>
              <a:rPr lang="tr-TR" dirty="0">
                <a:solidFill>
                  <a:srgbClr val="0070C0"/>
                </a:solidFill>
              </a:rPr>
              <a:t>Bireysel Gelişim; başkalarıyla iyi ilişkiler ve iletişim kurmada adımlar atmaktır.</a:t>
            </a:r>
          </a:p>
          <a:p>
            <a:pPr lvl="0"/>
            <a:r>
              <a:rPr lang="tr-TR" dirty="0">
                <a:solidFill>
                  <a:schemeClr val="accent6">
                    <a:lumMod val="75000"/>
                  </a:schemeClr>
                </a:solidFill>
              </a:rPr>
              <a:t>Bireysel Gelişim; içimizdeki olumsuz düşünce, yargı ve inanç kalıplarını değiştirerek olumlu olan yeni düşünce, yargı ve inanç kalıplarını benimsemektir.</a:t>
            </a:r>
          </a:p>
          <a:p>
            <a:pPr marL="0" indent="0">
              <a:buNone/>
            </a:pPr>
            <a:endParaRPr lang="tr-TR" dirty="0"/>
          </a:p>
        </p:txBody>
      </p:sp>
    </p:spTree>
    <p:extLst>
      <p:ext uri="{BB962C8B-B14F-4D97-AF65-F5344CB8AC3E}">
        <p14:creationId xmlns:p14="http://schemas.microsoft.com/office/powerpoint/2010/main" xmlns="" val="36372175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260648"/>
            <a:ext cx="8229600" cy="5865515"/>
          </a:xfrm>
        </p:spPr>
        <p:txBody>
          <a:bodyPr>
            <a:normAutofit/>
          </a:bodyPr>
          <a:lstStyle/>
          <a:p>
            <a:pPr lvl="0"/>
            <a:r>
              <a:rPr lang="tr-TR" dirty="0">
                <a:solidFill>
                  <a:srgbClr val="FF0000"/>
                </a:solidFill>
              </a:rPr>
              <a:t>Bireysel Gelişim; kişinin kendisini geliştirmesidir.</a:t>
            </a:r>
          </a:p>
          <a:p>
            <a:pPr lvl="0"/>
            <a:r>
              <a:rPr lang="tr-TR" dirty="0">
                <a:solidFill>
                  <a:srgbClr val="00B050"/>
                </a:solidFill>
              </a:rPr>
              <a:t>Bireysel Gelişim; hedeflerimize ulaşmada bizi motive eden bir çok teknik ve strateji içeren süreçtir.</a:t>
            </a:r>
          </a:p>
          <a:p>
            <a:pPr lvl="0"/>
            <a:r>
              <a:rPr lang="tr-TR" dirty="0">
                <a:solidFill>
                  <a:srgbClr val="0070C0"/>
                </a:solidFill>
              </a:rPr>
              <a:t>Bireysel Gelişim; başkalarıyla iyi ilişkiler ve iletişim kurmada adımlar atmaktır.</a:t>
            </a:r>
          </a:p>
          <a:p>
            <a:pPr lvl="0"/>
            <a:r>
              <a:rPr lang="tr-TR" dirty="0">
                <a:solidFill>
                  <a:schemeClr val="accent6">
                    <a:lumMod val="75000"/>
                  </a:schemeClr>
                </a:solidFill>
              </a:rPr>
              <a:t>Bireysel Gelişim; içimizdeki olumsuz düşünce, yargı ve inanç kalıplarını değiştirerek olumlu olan yeni düşünce, yargı ve inanç kalıplarını benimsemektir.</a:t>
            </a:r>
          </a:p>
          <a:p>
            <a:pPr marL="0" indent="0">
              <a:buNone/>
            </a:pPr>
            <a:endParaRPr lang="tr-TR" dirty="0"/>
          </a:p>
        </p:txBody>
      </p:sp>
    </p:spTree>
    <p:extLst>
      <p:ext uri="{BB962C8B-B14F-4D97-AF65-F5344CB8AC3E}">
        <p14:creationId xmlns:p14="http://schemas.microsoft.com/office/powerpoint/2010/main" xmlns="" val="31550865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721499"/>
          </a:xfrm>
        </p:spPr>
        <p:txBody>
          <a:bodyPr>
            <a:noAutofit/>
          </a:bodyPr>
          <a:lstStyle/>
          <a:p>
            <a:pPr marL="0" indent="0">
              <a:buNone/>
            </a:pPr>
            <a:r>
              <a:rPr lang="tr-TR" sz="4400" dirty="0" smtClean="0">
                <a:solidFill>
                  <a:srgbClr val="00B050"/>
                </a:solidFill>
              </a:rPr>
              <a:t>Hayat </a:t>
            </a:r>
            <a:r>
              <a:rPr lang="tr-TR" sz="4400" dirty="0">
                <a:solidFill>
                  <a:srgbClr val="00B050"/>
                </a:solidFill>
              </a:rPr>
              <a:t>bir eğitim serüvenidir. Bebekliğimizden itibaren bizlere yüklenen bilgiler ve gözlemleme, deneyimleme metotlarını kullanarak öğreniriz. Kişisel yapımızı ve hayat görüşümüzü deneyimlerimiz ve kazanımlarımız sonucunda tasarlar ve mutlu bir yaşamla ödüllendiriliriz. </a:t>
            </a:r>
          </a:p>
        </p:txBody>
      </p:sp>
    </p:spTree>
    <p:extLst>
      <p:ext uri="{BB962C8B-B14F-4D97-AF65-F5344CB8AC3E}">
        <p14:creationId xmlns:p14="http://schemas.microsoft.com/office/powerpoint/2010/main" xmlns="" val="22703999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5793507"/>
          </a:xfrm>
        </p:spPr>
        <p:txBody>
          <a:bodyPr>
            <a:normAutofit/>
          </a:bodyPr>
          <a:lstStyle/>
          <a:p>
            <a:pPr marL="0" indent="0" algn="ctr">
              <a:buNone/>
            </a:pPr>
            <a:r>
              <a:rPr lang="tr-TR" sz="4800" b="1" dirty="0">
                <a:solidFill>
                  <a:schemeClr val="accent2">
                    <a:lumMod val="75000"/>
                  </a:schemeClr>
                </a:solidFill>
              </a:rPr>
              <a:t>Eğitim sürecimizin en temel taşı okuldur. Eğitim ve öğretim sürecinin yuvası olan okullarda, öğrenim dışında bireysel olarak yetişebilmemiz için çeşitli eğitimler alırız.</a:t>
            </a:r>
          </a:p>
        </p:txBody>
      </p:sp>
    </p:spTree>
    <p:extLst>
      <p:ext uri="{BB962C8B-B14F-4D97-AF65-F5344CB8AC3E}">
        <p14:creationId xmlns:p14="http://schemas.microsoft.com/office/powerpoint/2010/main" xmlns="" val="27301599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260648"/>
            <a:ext cx="8229600" cy="5865515"/>
          </a:xfrm>
        </p:spPr>
        <p:txBody>
          <a:bodyPr>
            <a:noAutofit/>
          </a:bodyPr>
          <a:lstStyle/>
          <a:p>
            <a:pPr marL="0" indent="0" algn="ctr">
              <a:buNone/>
            </a:pPr>
            <a:r>
              <a:rPr lang="tr-TR" sz="4400" b="1" dirty="0">
                <a:solidFill>
                  <a:srgbClr val="D60093"/>
                </a:solidFill>
              </a:rPr>
              <a:t>Çevreyi, eğitimcileri, diğer bireyleri, toplum içerisinde uyumlu yaşamayı, iletişimi, hayat hakkındaki bilgileri hem edinir hem deneyimleriz. </a:t>
            </a:r>
            <a:endParaRPr lang="tr-TR" sz="4400" b="1" dirty="0" smtClean="0">
              <a:solidFill>
                <a:srgbClr val="D60093"/>
              </a:solidFill>
            </a:endParaRPr>
          </a:p>
          <a:p>
            <a:pPr marL="0" indent="0" algn="ctr">
              <a:buNone/>
            </a:pPr>
            <a:r>
              <a:rPr lang="tr-TR" sz="4400" b="1" dirty="0" smtClean="0">
                <a:solidFill>
                  <a:srgbClr val="D60093"/>
                </a:solidFill>
              </a:rPr>
              <a:t>Okul </a:t>
            </a:r>
            <a:r>
              <a:rPr lang="tr-TR" sz="4400" b="1" dirty="0">
                <a:solidFill>
                  <a:srgbClr val="D60093"/>
                </a:solidFill>
              </a:rPr>
              <a:t>eğitimin çocuğun sorumluluk duygusu kazanması ve sosyal çevresiyle iletişimini güçlendirmesindeki rol büyüktür.</a:t>
            </a:r>
          </a:p>
        </p:txBody>
      </p:sp>
    </p:spTree>
    <p:extLst>
      <p:ext uri="{BB962C8B-B14F-4D97-AF65-F5344CB8AC3E}">
        <p14:creationId xmlns:p14="http://schemas.microsoft.com/office/powerpoint/2010/main" xmlns="" val="3918018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721499"/>
          </a:xfrm>
        </p:spPr>
        <p:txBody>
          <a:bodyPr>
            <a:normAutofit lnSpcReduction="10000"/>
          </a:bodyPr>
          <a:lstStyle/>
          <a:p>
            <a:pPr marL="0" indent="0" algn="ctr">
              <a:buNone/>
            </a:pPr>
            <a:r>
              <a:rPr lang="tr-TR" sz="4800" b="1" dirty="0">
                <a:solidFill>
                  <a:schemeClr val="accent5">
                    <a:lumMod val="75000"/>
                  </a:schemeClr>
                </a:solidFill>
              </a:rPr>
              <a:t>Okul eğitimi boyunca aldıkları </a:t>
            </a:r>
            <a:r>
              <a:rPr lang="tr-TR" sz="4800" b="1" u="sng" dirty="0">
                <a:solidFill>
                  <a:schemeClr val="accent2">
                    <a:lumMod val="75000"/>
                  </a:schemeClr>
                </a:solidFill>
              </a:rPr>
              <a:t>bireysel gelişim </a:t>
            </a:r>
            <a:r>
              <a:rPr lang="tr-TR" sz="4800" b="1" dirty="0">
                <a:solidFill>
                  <a:schemeClr val="accent5">
                    <a:lumMod val="75000"/>
                  </a:schemeClr>
                </a:solidFill>
              </a:rPr>
              <a:t>eğitimlerinde temel hakları edinmeyi, kişisel özgürlükleri, çevresine ve yaşadığı ortama, gezegenine dek sorumluluk duygusuyla büyümesi konusunda önem teşkil eder.</a:t>
            </a:r>
          </a:p>
          <a:p>
            <a:endParaRPr lang="tr-TR" dirty="0"/>
          </a:p>
        </p:txBody>
      </p:sp>
    </p:spTree>
    <p:extLst>
      <p:ext uri="{BB962C8B-B14F-4D97-AF65-F5344CB8AC3E}">
        <p14:creationId xmlns:p14="http://schemas.microsoft.com/office/powerpoint/2010/main" xmlns="" val="2433645277"/>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261</TotalTime>
  <Words>448</Words>
  <PresentationFormat>Ekran Gösterisi (4:3)</PresentationFormat>
  <Paragraphs>44</Paragraphs>
  <Slides>18</Slides>
  <Notes>1</Notes>
  <HiddenSlides>0</HiddenSlides>
  <MMClips>0</MMClips>
  <ScaleCrop>false</ScaleCrop>
  <HeadingPairs>
    <vt:vector size="4" baseType="variant">
      <vt:variant>
        <vt:lpstr>Tema</vt:lpstr>
      </vt:variant>
      <vt:variant>
        <vt:i4>1</vt:i4>
      </vt:variant>
      <vt:variant>
        <vt:lpstr>Slayt Başlıkları</vt:lpstr>
      </vt:variant>
      <vt:variant>
        <vt:i4>18</vt:i4>
      </vt:variant>
    </vt:vector>
  </HeadingPairs>
  <TitlesOfParts>
    <vt:vector size="19" baseType="lpstr">
      <vt:lpstr>Ofis Teması</vt:lpstr>
      <vt:lpstr>HALİT FAHRİ OZANSOY İLKOKULU</vt:lpstr>
      <vt:lpstr> BİREYSEL GELİŞİM NEDİR?</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cp:lastPrinted>2019-06-24T10:01:18Z</cp:lastPrinted>
  <dcterms:created xsi:type="dcterms:W3CDTF">2019-06-21T15:01:04Z</dcterms:created>
  <dcterms:modified xsi:type="dcterms:W3CDTF">2019-06-25T10:32:49Z</dcterms:modified>
  <cp:category>https://www.sorubak.com</cp:category>
</cp:coreProperties>
</file>