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2" r:id="rId3"/>
    <p:sldId id="257" r:id="rId4"/>
    <p:sldId id="258" r:id="rId5"/>
    <p:sldId id="259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32A3C-3B98-4863-9121-8381CA174C2E}" type="datetimeFigureOut">
              <a:rPr lang="tr-TR" smtClean="0"/>
              <a:t>23/02/2019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0B4296-5644-4A5F-A223-9750F2180AAD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0B4296-5644-4A5F-A223-9750F2180AAD}" type="slidenum">
              <a:rPr lang="tr-TR" smtClean="0"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2E666-8699-4FA5-A1B1-BFDF865379D5}" type="datetimeFigureOut">
              <a:rPr lang="tr-TR" smtClean="0"/>
              <a:pPr/>
              <a:t>23/02/2019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26D40-376E-4FE3-92AB-708CE1CA19D3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16633"/>
            <a:ext cx="7772400" cy="504056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4.3. TÜRKLERDE COĞRAFYA İLE OLUŞAN YAŞAM TARZI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79512" y="548680"/>
            <a:ext cx="8964488" cy="6309320"/>
          </a:xfrm>
        </p:spPr>
        <p:txBody>
          <a:bodyPr/>
          <a:lstStyle/>
          <a:p>
            <a:pPr algn="l">
              <a:buFont typeface="Arial" pitchFamily="34" charset="0"/>
              <a:buChar char="•"/>
            </a:pPr>
            <a:r>
              <a:rPr lang="tr-TR" sz="2200" dirty="0" smtClean="0"/>
              <a:t>      </a:t>
            </a:r>
            <a:r>
              <a:rPr lang="tr-TR" sz="2200" dirty="0" smtClean="0">
                <a:solidFill>
                  <a:schemeClr val="tx1"/>
                </a:solidFill>
              </a:rPr>
              <a:t>Yaşanılan coğrafi bölgenin fiziki yapısı, toplumların </a:t>
            </a:r>
            <a:r>
              <a:rPr lang="tr-TR" sz="2200" b="1" dirty="0" smtClean="0">
                <a:solidFill>
                  <a:schemeClr val="tx1"/>
                </a:solidFill>
              </a:rPr>
              <a:t>hayat tarzının oluşumunda</a:t>
            </a:r>
            <a:r>
              <a:rPr lang="tr-TR" sz="2200" dirty="0" smtClean="0">
                <a:solidFill>
                  <a:schemeClr val="tx1"/>
                </a:solidFill>
              </a:rPr>
              <a:t> temel etkendir. Türk toplumunun yaşam tarzına da yaşadığı bölgenin </a:t>
            </a:r>
            <a:r>
              <a:rPr lang="tr-TR" sz="2200" b="1" dirty="0" smtClean="0">
                <a:solidFill>
                  <a:schemeClr val="tx1"/>
                </a:solidFill>
              </a:rPr>
              <a:t>coğrafi özellikleri </a:t>
            </a:r>
            <a:r>
              <a:rPr lang="tr-TR" sz="2200" dirty="0" smtClean="0">
                <a:solidFill>
                  <a:schemeClr val="tx1"/>
                </a:solidFill>
              </a:rPr>
              <a:t>şekil vermiştir.</a:t>
            </a:r>
          </a:p>
          <a:p>
            <a:pPr algn="l"/>
            <a:r>
              <a:rPr lang="tr-TR" sz="2200" b="1" dirty="0" smtClean="0">
                <a:solidFill>
                  <a:srgbClr val="FF0000"/>
                </a:solidFill>
              </a:rPr>
              <a:t>İlk </a:t>
            </a:r>
            <a:r>
              <a:rPr lang="tr-TR" sz="2200" b="1" dirty="0">
                <a:solidFill>
                  <a:srgbClr val="FF0000"/>
                </a:solidFill>
              </a:rPr>
              <a:t>Türklerin yaşadığı </a:t>
            </a:r>
            <a:r>
              <a:rPr lang="tr-TR" sz="2200" b="1" dirty="0" smtClean="0">
                <a:solidFill>
                  <a:srgbClr val="FF0000"/>
                </a:solidFill>
              </a:rPr>
              <a:t>coğrafya</a:t>
            </a:r>
            <a:endParaRPr lang="tr-TR" sz="1400" b="1" dirty="0">
              <a:solidFill>
                <a:srgbClr val="FF0000"/>
              </a:solidFill>
            </a:endParaRPr>
          </a:p>
          <a:p>
            <a:pPr algn="l"/>
            <a:r>
              <a:rPr lang="tr-TR" sz="2000" dirty="0">
                <a:solidFill>
                  <a:schemeClr val="tx1"/>
                </a:solidFill>
              </a:rPr>
              <a:t>En geniş kapsamıyla Orta Avrupa’dan Güney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Rusya </a:t>
            </a:r>
            <a:r>
              <a:rPr lang="tr-TR" sz="2000" dirty="0">
                <a:solidFill>
                  <a:schemeClr val="tx1"/>
                </a:solidFill>
              </a:rPr>
              <a:t>ve </a:t>
            </a:r>
            <a:r>
              <a:rPr lang="tr-TR" sz="2000" dirty="0" smtClean="0">
                <a:solidFill>
                  <a:schemeClr val="tx1"/>
                </a:solidFill>
              </a:rPr>
              <a:t>Kuzey Sibirya </a:t>
            </a:r>
            <a:r>
              <a:rPr lang="tr-TR" sz="2000" dirty="0">
                <a:solidFill>
                  <a:schemeClr val="tx1"/>
                </a:solidFill>
              </a:rPr>
              <a:t>ormanına kadar uzanan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bir </a:t>
            </a:r>
            <a:r>
              <a:rPr lang="tr-TR" sz="2000" dirty="0">
                <a:solidFill>
                  <a:schemeClr val="tx1"/>
                </a:solidFill>
              </a:rPr>
              <a:t>bölgeyi içine alan </a:t>
            </a:r>
            <a:r>
              <a:rPr lang="tr-TR" sz="2000" dirty="0" smtClean="0">
                <a:solidFill>
                  <a:schemeClr val="tx1"/>
                </a:solidFill>
              </a:rPr>
              <a:t>eski Türklerin </a:t>
            </a:r>
            <a:r>
              <a:rPr lang="tr-TR" sz="2000" dirty="0">
                <a:solidFill>
                  <a:schemeClr val="tx1"/>
                </a:solidFill>
              </a:rPr>
              <a:t>yaşadığı </a:t>
            </a:r>
            <a:endParaRPr lang="tr-TR" sz="2000" dirty="0" smtClean="0">
              <a:solidFill>
                <a:schemeClr val="tx1"/>
              </a:solidFill>
            </a:endParaRP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coğrafya</a:t>
            </a:r>
            <a:r>
              <a:rPr lang="tr-TR" sz="2000" dirty="0">
                <a:solidFill>
                  <a:schemeClr val="tx1"/>
                </a:solidFill>
              </a:rPr>
              <a:t>, </a:t>
            </a:r>
            <a:r>
              <a:rPr lang="tr-TR" sz="2000" dirty="0" err="1">
                <a:solidFill>
                  <a:schemeClr val="tx1"/>
                </a:solidFill>
              </a:rPr>
              <a:t>Hindikuş</a:t>
            </a:r>
            <a:r>
              <a:rPr lang="tr-TR" sz="2000" dirty="0">
                <a:solidFill>
                  <a:schemeClr val="tx1"/>
                </a:solidFill>
              </a:rPr>
              <a:t> Dağları ve İran Platosu’na</a:t>
            </a:r>
          </a:p>
          <a:p>
            <a:pPr algn="l"/>
            <a:r>
              <a:rPr lang="tr-TR" sz="2000" dirty="0">
                <a:solidFill>
                  <a:schemeClr val="tx1"/>
                </a:solidFill>
              </a:rPr>
              <a:t>kadar uzatılabilir</a:t>
            </a:r>
            <a:r>
              <a:rPr lang="tr-TR" sz="2000" dirty="0" smtClean="0">
                <a:solidFill>
                  <a:schemeClr val="tx1"/>
                </a:solidFill>
              </a:rPr>
              <a:t>.</a:t>
            </a:r>
          </a:p>
          <a:p>
            <a:pPr algn="l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tx1"/>
                </a:solidFill>
              </a:rPr>
              <a:t>     </a:t>
            </a:r>
            <a:r>
              <a:rPr lang="tr-TR" sz="2000" dirty="0" err="1" smtClean="0">
                <a:solidFill>
                  <a:schemeClr val="tx1"/>
                </a:solidFill>
              </a:rPr>
              <a:t>Gobi</a:t>
            </a:r>
            <a:r>
              <a:rPr lang="tr-TR" sz="2000" dirty="0">
                <a:solidFill>
                  <a:schemeClr val="tx1"/>
                </a:solidFill>
              </a:rPr>
              <a:t>, </a:t>
            </a:r>
            <a:r>
              <a:rPr lang="tr-TR" sz="2000" dirty="0" err="1">
                <a:solidFill>
                  <a:schemeClr val="tx1"/>
                </a:solidFill>
              </a:rPr>
              <a:t>Taklamakan</a:t>
            </a:r>
            <a:r>
              <a:rPr lang="tr-TR" sz="2000" dirty="0">
                <a:solidFill>
                  <a:schemeClr val="tx1"/>
                </a:solidFill>
              </a:rPr>
              <a:t> gibi ya da </a:t>
            </a:r>
            <a:r>
              <a:rPr lang="tr-TR" sz="2000" dirty="0" smtClean="0">
                <a:solidFill>
                  <a:schemeClr val="tx1"/>
                </a:solidFill>
              </a:rPr>
              <a:t>kırmızı kumlu </a:t>
            </a:r>
          </a:p>
          <a:p>
            <a:pPr algn="l"/>
            <a:r>
              <a:rPr lang="tr-TR" sz="2000" dirty="0" err="1" smtClean="0">
                <a:solidFill>
                  <a:schemeClr val="tx1"/>
                </a:solidFill>
              </a:rPr>
              <a:t>Kızılkum</a:t>
            </a:r>
            <a:r>
              <a:rPr lang="tr-TR" sz="2000" dirty="0" smtClean="0">
                <a:solidFill>
                  <a:schemeClr val="tx1"/>
                </a:solidFill>
              </a:rPr>
              <a:t> </a:t>
            </a:r>
            <a:r>
              <a:rPr lang="tr-TR" sz="2000" dirty="0">
                <a:solidFill>
                  <a:schemeClr val="tx1"/>
                </a:solidFill>
              </a:rPr>
              <a:t>beyaz kumlu </a:t>
            </a:r>
            <a:r>
              <a:rPr lang="tr-TR" sz="2000" dirty="0" err="1">
                <a:solidFill>
                  <a:schemeClr val="tx1"/>
                </a:solidFill>
              </a:rPr>
              <a:t>Akkum</a:t>
            </a:r>
            <a:r>
              <a:rPr lang="tr-TR" sz="2000" dirty="0">
                <a:solidFill>
                  <a:schemeClr val="tx1"/>
                </a:solidFill>
              </a:rPr>
              <a:t>, kara kumlu </a:t>
            </a:r>
            <a:r>
              <a:rPr lang="tr-TR" sz="2000" dirty="0" err="1" smtClean="0">
                <a:solidFill>
                  <a:schemeClr val="tx1"/>
                </a:solidFill>
              </a:rPr>
              <a:t>Karakum</a:t>
            </a:r>
            <a:r>
              <a:rPr lang="tr-TR" sz="2000" dirty="0" smtClean="0">
                <a:solidFill>
                  <a:schemeClr val="tx1"/>
                </a:solidFill>
              </a:rPr>
              <a:t> gibi </a:t>
            </a:r>
          </a:p>
          <a:p>
            <a:pPr algn="l"/>
            <a:r>
              <a:rPr lang="tr-TR" sz="2000" dirty="0" smtClean="0">
                <a:solidFill>
                  <a:schemeClr val="tx1"/>
                </a:solidFill>
              </a:rPr>
              <a:t>renkli</a:t>
            </a:r>
            <a:r>
              <a:rPr lang="tr-TR" sz="2000" dirty="0">
                <a:solidFill>
                  <a:schemeClr val="tx1"/>
                </a:solidFill>
              </a:rPr>
              <a:t>, ıssız çöllere </a:t>
            </a:r>
            <a:r>
              <a:rPr lang="tr-TR" sz="2000" dirty="0" smtClean="0">
                <a:solidFill>
                  <a:schemeClr val="tx1"/>
                </a:solidFill>
              </a:rPr>
              <a:t>dönüşür.</a:t>
            </a:r>
            <a:endParaRPr lang="tr-TR" sz="2000" dirty="0">
              <a:solidFill>
                <a:schemeClr val="tx1"/>
              </a:solidFill>
            </a:endParaRPr>
          </a:p>
        </p:txBody>
      </p:sp>
      <p:pic>
        <p:nvPicPr>
          <p:cNvPr id="6" name="5 Resim" descr="http://3.bp.blogspot.com/-zE-ylkbFzuo/VE1F0aQ_TpI/AAAAAAAAEeQ/TxQsG0md52I/s1600/bozk%C4%B1r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933056"/>
            <a:ext cx="363589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orta asya fiziki haritasÄ±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84784"/>
            <a:ext cx="363589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3 İçerik Yer Tutucusu" descr="orta asya Ã§Ã¶lleri ile ilgili gÃ¶rsel sonucu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941168"/>
            <a:ext cx="4968552" cy="191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627784" y="116632"/>
            <a:ext cx="3888432" cy="418058"/>
          </a:xfrm>
        </p:spPr>
        <p:txBody>
          <a:bodyPr>
            <a:normAutofit fontScale="90000"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Türklerde Askerî Kültür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548680"/>
            <a:ext cx="9036496" cy="630932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tr-TR" sz="2000" dirty="0" smtClean="0"/>
              <a:t>	➫ </a:t>
            </a:r>
            <a:r>
              <a:rPr lang="tr-TR" sz="2000" dirty="0"/>
              <a:t>Türklerin, </a:t>
            </a:r>
            <a:r>
              <a:rPr lang="tr-TR" sz="2000" b="1" dirty="0">
                <a:solidFill>
                  <a:srgbClr val="FF0000"/>
                </a:solidFill>
              </a:rPr>
              <a:t>devlet kurmalarında </a:t>
            </a:r>
            <a:r>
              <a:rPr lang="tr-TR" sz="2000" dirty="0"/>
              <a:t>ve kısa sürede çok geniş alanlara </a:t>
            </a:r>
            <a:r>
              <a:rPr lang="tr-TR" sz="2000" dirty="0" smtClean="0"/>
              <a:t>sahip olmalarında </a:t>
            </a:r>
            <a:r>
              <a:rPr lang="tr-TR" sz="2000" b="1" dirty="0" smtClean="0">
                <a:solidFill>
                  <a:srgbClr val="FF0000"/>
                </a:solidFill>
              </a:rPr>
              <a:t>disiplinli </a:t>
            </a:r>
            <a:r>
              <a:rPr lang="tr-TR" sz="2000" b="1" dirty="0">
                <a:solidFill>
                  <a:srgbClr val="FF0000"/>
                </a:solidFill>
              </a:rPr>
              <a:t>ve güçlü ordular kurmaları </a:t>
            </a:r>
            <a:r>
              <a:rPr lang="tr-TR" sz="2000" dirty="0"/>
              <a:t>en önemli etken olmuştur</a:t>
            </a:r>
            <a:r>
              <a:rPr lang="tr-TR" sz="2000" dirty="0" smtClean="0"/>
              <a:t>.</a:t>
            </a:r>
          </a:p>
          <a:p>
            <a:pPr>
              <a:buNone/>
            </a:pPr>
            <a:endParaRPr lang="tr-TR" sz="2000" dirty="0"/>
          </a:p>
          <a:p>
            <a:pPr>
              <a:buNone/>
            </a:pPr>
            <a:r>
              <a:rPr lang="tr-TR" sz="2000" dirty="0" smtClean="0"/>
              <a:t>	➫ </a:t>
            </a:r>
            <a:r>
              <a:rPr lang="tr-TR" sz="2000" i="1" dirty="0"/>
              <a:t>Yaşadıkları </a:t>
            </a:r>
            <a:r>
              <a:rPr lang="tr-TR" sz="2000" b="1" i="1" dirty="0"/>
              <a:t>coğrafi ortamın sertliği</a:t>
            </a:r>
            <a:r>
              <a:rPr lang="tr-TR" sz="2000" i="1" dirty="0"/>
              <a:t>, çevrelerinin </a:t>
            </a:r>
            <a:r>
              <a:rPr lang="tr-TR" sz="2000" b="1" i="1" dirty="0"/>
              <a:t>düşmanlarla çevrili </a:t>
            </a:r>
            <a:r>
              <a:rPr lang="tr-TR" sz="2000" i="1" dirty="0"/>
              <a:t>olması ve</a:t>
            </a:r>
          </a:p>
          <a:p>
            <a:pPr>
              <a:buNone/>
            </a:pPr>
            <a:r>
              <a:rPr lang="tr-TR" sz="2000" i="1" dirty="0" smtClean="0"/>
              <a:t>	</a:t>
            </a:r>
            <a:r>
              <a:rPr lang="tr-TR" sz="2000" b="1" i="1" dirty="0" smtClean="0"/>
              <a:t>boylar </a:t>
            </a:r>
            <a:r>
              <a:rPr lang="tr-TR" sz="2000" b="1" i="1" dirty="0"/>
              <a:t>arasında </a:t>
            </a:r>
            <a:r>
              <a:rPr lang="tr-TR" sz="2000" i="1" dirty="0"/>
              <a:t>sık sık yaşanan </a:t>
            </a:r>
            <a:r>
              <a:rPr lang="tr-TR" sz="2000" b="1" i="1" dirty="0">
                <a:solidFill>
                  <a:srgbClr val="FF0000"/>
                </a:solidFill>
              </a:rPr>
              <a:t>mücadeleler</a:t>
            </a:r>
            <a:r>
              <a:rPr lang="tr-TR" sz="2000" i="1" dirty="0"/>
              <a:t> nedeniyle küçük yaştan itibaren iyi</a:t>
            </a:r>
          </a:p>
          <a:p>
            <a:pPr>
              <a:buNone/>
            </a:pPr>
            <a:r>
              <a:rPr lang="tr-TR" sz="2000" i="1" dirty="0" smtClean="0"/>
              <a:t>	birer </a:t>
            </a:r>
            <a:r>
              <a:rPr lang="tr-TR" sz="2000" i="1" dirty="0"/>
              <a:t>asker olarak yetişmelerini her türlü güçlüğün üstesinden gelebilecek konuma</a:t>
            </a:r>
          </a:p>
          <a:p>
            <a:pPr>
              <a:buNone/>
            </a:pPr>
            <a:r>
              <a:rPr lang="tr-TR" sz="2000" i="1" dirty="0" smtClean="0"/>
              <a:t>	gelmelerini </a:t>
            </a:r>
            <a:r>
              <a:rPr lang="tr-TR" sz="2000" i="1" dirty="0"/>
              <a:t>zorunlu kılmıştır</a:t>
            </a:r>
            <a:r>
              <a:rPr lang="tr-TR" sz="2000" i="1" dirty="0" smtClean="0"/>
              <a:t>.</a:t>
            </a:r>
          </a:p>
          <a:p>
            <a:pPr>
              <a:buNone/>
            </a:pPr>
            <a:endParaRPr lang="tr-TR" sz="2000" i="1" dirty="0"/>
          </a:p>
          <a:p>
            <a:pPr>
              <a:buNone/>
            </a:pPr>
            <a:r>
              <a:rPr lang="tr-TR" sz="2000" dirty="0" smtClean="0"/>
              <a:t>	➫ </a:t>
            </a:r>
            <a:r>
              <a:rPr lang="tr-TR" sz="2000" dirty="0"/>
              <a:t>İlk Türk devletleri genellikle askeri temellere dayalı devlet </a:t>
            </a:r>
            <a:r>
              <a:rPr lang="tr-TR" sz="2000" dirty="0" smtClean="0"/>
              <a:t>özelliği gösterdiklerinden </a:t>
            </a:r>
            <a:r>
              <a:rPr lang="tr-TR" sz="2000" b="1" dirty="0" smtClean="0"/>
              <a:t>eli </a:t>
            </a:r>
            <a:r>
              <a:rPr lang="tr-TR" sz="2000" b="1" dirty="0"/>
              <a:t>silah tutan herkes </a:t>
            </a:r>
            <a:r>
              <a:rPr lang="tr-TR" sz="2000" b="1" dirty="0">
                <a:solidFill>
                  <a:srgbClr val="FF0000"/>
                </a:solidFill>
              </a:rPr>
              <a:t>asker</a:t>
            </a:r>
            <a:r>
              <a:rPr lang="tr-TR" sz="2000" dirty="0"/>
              <a:t> sayılırdı ve her an savaşa hazır konumda </a:t>
            </a:r>
            <a:r>
              <a:rPr lang="tr-TR" sz="2000" dirty="0" smtClean="0"/>
              <a:t>bulunurlardı. </a:t>
            </a:r>
            <a:r>
              <a:rPr lang="tr-TR" sz="2000" b="1" u="sng" dirty="0" smtClean="0"/>
              <a:t>Ücretli </a:t>
            </a:r>
            <a:r>
              <a:rPr lang="tr-TR" sz="2000" b="1" u="sng" dirty="0"/>
              <a:t>veya yabancı askerlere yer verilmezdi</a:t>
            </a:r>
            <a:r>
              <a:rPr lang="tr-TR" sz="2000" b="1" u="sng" dirty="0" smtClean="0"/>
              <a:t>. (</a:t>
            </a:r>
            <a:r>
              <a:rPr lang="tr-TR" sz="2000" i="1" dirty="0" smtClean="0"/>
              <a:t>Hazarlar hariç</a:t>
            </a:r>
            <a:r>
              <a:rPr lang="tr-TR" sz="2000" b="1" u="sng" dirty="0"/>
              <a:t>)</a:t>
            </a:r>
            <a:r>
              <a:rPr lang="tr-TR" sz="2000" dirty="0" smtClean="0"/>
              <a:t>Türk </a:t>
            </a:r>
            <a:r>
              <a:rPr lang="tr-TR" sz="2000" dirty="0"/>
              <a:t>devletlerinde </a:t>
            </a:r>
            <a:r>
              <a:rPr lang="tr-TR" sz="2000" dirty="0" smtClean="0"/>
              <a:t>yaygın olarak </a:t>
            </a:r>
            <a:r>
              <a:rPr lang="tr-TR" sz="2000" b="1" dirty="0">
                <a:solidFill>
                  <a:srgbClr val="FF0000"/>
                </a:solidFill>
              </a:rPr>
              <a:t>“Ordu-Ulus/Millet” </a:t>
            </a:r>
            <a:r>
              <a:rPr lang="tr-TR" sz="2000" dirty="0"/>
              <a:t>anlayışı görülmüştür</a:t>
            </a:r>
            <a:r>
              <a:rPr lang="tr-TR" sz="2000" dirty="0" smtClean="0"/>
              <a:t>.</a:t>
            </a:r>
          </a:p>
          <a:p>
            <a:pPr>
              <a:buNone/>
            </a:pPr>
            <a:endParaRPr lang="tr-TR" sz="2000" dirty="0"/>
          </a:p>
        </p:txBody>
      </p:sp>
      <p:pic>
        <p:nvPicPr>
          <p:cNvPr id="5" name="4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725144"/>
            <a:ext cx="1728192" cy="192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725144"/>
            <a:ext cx="3485381" cy="200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TÃ¼rklerde askerlik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25144"/>
            <a:ext cx="2771775" cy="197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 lnSpcReduction="10000"/>
          </a:bodyPr>
          <a:lstStyle/>
          <a:p>
            <a:r>
              <a:rPr lang="tr-TR" sz="2200" i="1" dirty="0"/>
              <a:t>Türklerde ilk düzenli ordu teşkilatını </a:t>
            </a:r>
            <a:r>
              <a:rPr lang="tr-TR" sz="2200" b="1" i="1" dirty="0">
                <a:solidFill>
                  <a:srgbClr val="FF0000"/>
                </a:solidFill>
              </a:rPr>
              <a:t>“onlu sistem” </a:t>
            </a:r>
            <a:r>
              <a:rPr lang="tr-TR" sz="2200" i="1" dirty="0"/>
              <a:t>üzerine kuran ve </a:t>
            </a:r>
            <a:r>
              <a:rPr lang="tr-TR" sz="2200" i="1" dirty="0" smtClean="0"/>
              <a:t>günümüz      modern </a:t>
            </a:r>
            <a:r>
              <a:rPr lang="tr-TR" sz="2200" i="1" dirty="0"/>
              <a:t>ordularına da temel oluşturan Büyük (Asya) Hun Hükümdarı </a:t>
            </a:r>
            <a:r>
              <a:rPr lang="tr-TR" sz="2200" b="1" i="1" dirty="0" smtClean="0">
                <a:solidFill>
                  <a:srgbClr val="FF0000"/>
                </a:solidFill>
              </a:rPr>
              <a:t>Mete’dir. </a:t>
            </a:r>
            <a:r>
              <a:rPr lang="tr-TR" sz="2200" dirty="0"/>
              <a:t>Tarihte düzenli ilk Türk ordusunu Mete Han MÖ 209’da kurmuştur</a:t>
            </a:r>
            <a:r>
              <a:rPr lang="tr-TR" sz="2400" dirty="0"/>
              <a:t>.</a:t>
            </a:r>
            <a:r>
              <a:rPr lang="tr-TR" sz="2200" i="1" dirty="0" smtClean="0"/>
              <a:t>Mete’nin </a:t>
            </a:r>
            <a:r>
              <a:rPr lang="tr-TR" sz="2200" i="1" dirty="0"/>
              <a:t>kurduğu bu sistem daha sonraki Türk Devletleri'nden </a:t>
            </a:r>
            <a:r>
              <a:rPr lang="tr-TR" sz="2200" b="1" i="1" dirty="0">
                <a:solidFill>
                  <a:srgbClr val="FF0000"/>
                </a:solidFill>
              </a:rPr>
              <a:t>Avrupa Hun </a:t>
            </a:r>
            <a:r>
              <a:rPr lang="tr-TR" sz="2200" b="1" i="1" dirty="0" smtClean="0">
                <a:solidFill>
                  <a:srgbClr val="FF0000"/>
                </a:solidFill>
              </a:rPr>
              <a:t>Devleti,Kök </a:t>
            </a:r>
            <a:r>
              <a:rPr lang="tr-TR" sz="2200" b="1" i="1" dirty="0">
                <a:solidFill>
                  <a:srgbClr val="FF0000"/>
                </a:solidFill>
              </a:rPr>
              <a:t>Türkler, Selçuklular ve Osmanlılar </a:t>
            </a:r>
            <a:r>
              <a:rPr lang="tr-TR" sz="2200" i="1" dirty="0"/>
              <a:t>tarafından da sürdürülmüştür</a:t>
            </a:r>
            <a:r>
              <a:rPr lang="tr-TR" sz="2200" i="1" dirty="0" smtClean="0"/>
              <a:t>.</a:t>
            </a:r>
          </a:p>
          <a:p>
            <a:r>
              <a:rPr lang="sv-SE" sz="2200" dirty="0"/>
              <a:t>Mete Han’ın ordusunda, </a:t>
            </a:r>
            <a:r>
              <a:rPr lang="sv-SE" sz="2200" b="1" dirty="0">
                <a:solidFill>
                  <a:srgbClr val="FF0000"/>
                </a:solidFill>
              </a:rPr>
              <a:t>10 000 atlıdan </a:t>
            </a:r>
            <a:r>
              <a:rPr lang="sv-SE" sz="2200" dirty="0"/>
              <a:t>oluşan </a:t>
            </a:r>
            <a:r>
              <a:rPr lang="sv-SE" sz="2200" dirty="0" smtClean="0"/>
              <a:t>en</a:t>
            </a:r>
            <a:r>
              <a:rPr lang="tr-TR" sz="2200" dirty="0" smtClean="0"/>
              <a:t> büyük </a:t>
            </a:r>
            <a:r>
              <a:rPr lang="tr-TR" sz="2200" dirty="0"/>
              <a:t>birlik </a:t>
            </a:r>
            <a:r>
              <a:rPr lang="tr-TR" sz="2200" b="1" dirty="0">
                <a:solidFill>
                  <a:srgbClr val="FF0000"/>
                </a:solidFill>
              </a:rPr>
              <a:t>“tümen” </a:t>
            </a:r>
            <a:r>
              <a:rPr lang="tr-TR" sz="2200" dirty="0"/>
              <a:t>olarak adlandırılmıştır. Tümenler binlere</a:t>
            </a:r>
            <a:r>
              <a:rPr lang="tr-TR" sz="2200" dirty="0" smtClean="0"/>
              <a:t>, binler </a:t>
            </a:r>
            <a:r>
              <a:rPr lang="tr-TR" sz="2200" dirty="0"/>
              <a:t>yüzlere, yüzler onlara ayrılmış, her birinin </a:t>
            </a:r>
            <a:r>
              <a:rPr lang="tr-TR" sz="2200" dirty="0" smtClean="0"/>
              <a:t>başına </a:t>
            </a:r>
            <a:r>
              <a:rPr lang="tr-TR" sz="2200" b="1" dirty="0" smtClean="0"/>
              <a:t>tümen başı</a:t>
            </a:r>
            <a:r>
              <a:rPr lang="tr-TR" sz="2200" b="1" dirty="0"/>
              <a:t>, binbaşı, yüzbaşı ve onbaşı </a:t>
            </a:r>
            <a:r>
              <a:rPr lang="tr-TR" sz="2200" dirty="0"/>
              <a:t>rütbelerine sahip </a:t>
            </a:r>
            <a:r>
              <a:rPr lang="tr-TR" sz="2200" dirty="0" smtClean="0"/>
              <a:t>komutanlar görevlendirilmiştir</a:t>
            </a:r>
            <a:r>
              <a:rPr lang="tr-TR" sz="2200" dirty="0"/>
              <a:t>. Mete Han’ın kurduğu bu </a:t>
            </a:r>
            <a:r>
              <a:rPr lang="tr-TR" sz="2200" dirty="0" smtClean="0"/>
              <a:t>sisteme </a:t>
            </a:r>
            <a:r>
              <a:rPr lang="tr-TR" sz="2200" b="1" dirty="0" smtClean="0">
                <a:solidFill>
                  <a:srgbClr val="FF0000"/>
                </a:solidFill>
              </a:rPr>
              <a:t>“</a:t>
            </a:r>
            <a:r>
              <a:rPr lang="tr-TR" sz="2200" b="1" dirty="0">
                <a:solidFill>
                  <a:srgbClr val="FF0000"/>
                </a:solidFill>
              </a:rPr>
              <a:t>onlu teşkilat” </a:t>
            </a:r>
            <a:r>
              <a:rPr lang="tr-TR" sz="2200" dirty="0"/>
              <a:t>adı verilmiştir</a:t>
            </a:r>
            <a:r>
              <a:rPr lang="tr-TR" sz="2200" dirty="0" smtClean="0"/>
              <a:t>.</a:t>
            </a:r>
          </a:p>
          <a:p>
            <a:r>
              <a:rPr lang="tr-TR" sz="2400" dirty="0" smtClean="0"/>
              <a:t>Türklere </a:t>
            </a:r>
            <a:r>
              <a:rPr lang="tr-TR" sz="2400" b="1" dirty="0" smtClean="0"/>
              <a:t>ordu-millet</a:t>
            </a:r>
            <a:r>
              <a:rPr lang="tr-TR" sz="2400" dirty="0" smtClean="0"/>
              <a:t> denilmiştir.</a:t>
            </a:r>
          </a:p>
          <a:p>
            <a:r>
              <a:rPr lang="tr-TR" sz="2200" dirty="0"/>
              <a:t>Orhun Yazıtlarında </a:t>
            </a:r>
            <a:r>
              <a:rPr lang="tr-TR" sz="2200" b="1" dirty="0">
                <a:solidFill>
                  <a:srgbClr val="FF0000"/>
                </a:solidFill>
              </a:rPr>
              <a:t>ordu</a:t>
            </a:r>
            <a:r>
              <a:rPr lang="tr-TR" sz="2200" dirty="0"/>
              <a:t> kelimesi </a:t>
            </a:r>
            <a:r>
              <a:rPr lang="tr-TR" sz="2200" b="1" dirty="0"/>
              <a:t>“</a:t>
            </a:r>
            <a:r>
              <a:rPr lang="tr-TR" sz="2200" b="1" dirty="0" err="1"/>
              <a:t>sû</a:t>
            </a:r>
            <a:r>
              <a:rPr lang="tr-TR" sz="2200" b="1" dirty="0"/>
              <a:t>” </a:t>
            </a:r>
            <a:r>
              <a:rPr lang="tr-TR" sz="2200" dirty="0"/>
              <a:t>terimi olarak </a:t>
            </a:r>
            <a:r>
              <a:rPr lang="tr-TR" sz="2200" dirty="0" smtClean="0"/>
              <a:t>kullanılmıştır. Ordunun </a:t>
            </a:r>
            <a:r>
              <a:rPr lang="tr-TR" sz="2200" dirty="0"/>
              <a:t>başında bugünkü genelkurmay </a:t>
            </a:r>
            <a:r>
              <a:rPr lang="tr-TR" sz="2200" dirty="0" smtClean="0"/>
              <a:t>başkanı yerinde </a:t>
            </a:r>
            <a:r>
              <a:rPr lang="tr-TR" sz="2200" dirty="0"/>
              <a:t>olan </a:t>
            </a:r>
            <a:r>
              <a:rPr lang="tr-TR" sz="2200" b="1" dirty="0">
                <a:solidFill>
                  <a:srgbClr val="FF0000"/>
                </a:solidFill>
              </a:rPr>
              <a:t>“</a:t>
            </a:r>
            <a:r>
              <a:rPr lang="tr-TR" sz="2200" b="1" dirty="0" err="1">
                <a:solidFill>
                  <a:srgbClr val="FF0000"/>
                </a:solidFill>
              </a:rPr>
              <a:t>sû</a:t>
            </a:r>
            <a:r>
              <a:rPr lang="tr-TR" sz="2200" b="1" dirty="0">
                <a:solidFill>
                  <a:srgbClr val="FF0000"/>
                </a:solidFill>
              </a:rPr>
              <a:t>-</a:t>
            </a:r>
            <a:r>
              <a:rPr lang="tr-TR" sz="2200" b="1" dirty="0" err="1">
                <a:solidFill>
                  <a:srgbClr val="FF0000"/>
                </a:solidFill>
              </a:rPr>
              <a:t>başı”lar</a:t>
            </a:r>
            <a:r>
              <a:rPr lang="tr-TR" sz="2200" b="1" dirty="0">
                <a:solidFill>
                  <a:srgbClr val="FF0000"/>
                </a:solidFill>
              </a:rPr>
              <a:t> </a:t>
            </a:r>
            <a:r>
              <a:rPr lang="tr-TR" sz="2200" dirty="0" smtClean="0"/>
              <a:t>bulunmuştur.</a:t>
            </a:r>
          </a:p>
          <a:p>
            <a:r>
              <a:rPr lang="tr-TR" sz="2200" dirty="0" smtClean="0"/>
              <a:t>Öyle ki Türklerin sporları, eğlenceleri ve avlanmaları bile askerî eğitim niteliğindedir.</a:t>
            </a:r>
          </a:p>
          <a:p>
            <a:r>
              <a:rPr lang="tr-TR" sz="2200" dirty="0" smtClean="0"/>
              <a:t>Komutanların her birinin </a:t>
            </a:r>
            <a:r>
              <a:rPr lang="tr-TR" sz="2200" b="1" dirty="0" smtClean="0"/>
              <a:t>at kuyruğundan </a:t>
            </a:r>
            <a:r>
              <a:rPr lang="tr-TR" sz="2200" dirty="0" smtClean="0"/>
              <a:t>yapılmış birer </a:t>
            </a:r>
            <a:r>
              <a:rPr lang="tr-TR" sz="2200" b="1" dirty="0" smtClean="0">
                <a:solidFill>
                  <a:srgbClr val="FF0000"/>
                </a:solidFill>
              </a:rPr>
              <a:t>tuğu</a:t>
            </a:r>
            <a:r>
              <a:rPr lang="tr-TR" sz="2200" dirty="0" smtClean="0"/>
              <a:t> vardır. Tuğun sayısı ve şekli rütbeye göre değişirdi. </a:t>
            </a:r>
            <a:r>
              <a:rPr lang="tr-TR" sz="2200" b="1" dirty="0" smtClean="0"/>
              <a:t>Kağanın tuğunun başında</a:t>
            </a:r>
            <a:r>
              <a:rPr lang="tr-TR" sz="2200" dirty="0" smtClean="0"/>
              <a:t>, altından bir </a:t>
            </a:r>
            <a:r>
              <a:rPr lang="tr-TR" sz="2200" b="1" dirty="0" smtClean="0">
                <a:solidFill>
                  <a:srgbClr val="FF0000"/>
                </a:solidFill>
              </a:rPr>
              <a:t>kurt başı </a:t>
            </a:r>
            <a:r>
              <a:rPr lang="tr-TR" sz="2200" dirty="0" smtClean="0"/>
              <a:t>vardır.</a:t>
            </a:r>
          </a:p>
          <a:p>
            <a:endParaRPr lang="tr-TR" sz="2200" i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endParaRPr lang="tr-TR" sz="2000" dirty="0" smtClean="0"/>
          </a:p>
          <a:p>
            <a:r>
              <a:rPr lang="tr-TR" sz="2000" dirty="0"/>
              <a:t>Türkler, </a:t>
            </a:r>
            <a:r>
              <a:rPr lang="tr-TR" sz="2000" dirty="0" smtClean="0"/>
              <a:t>medeniyet tarihine </a:t>
            </a:r>
            <a:r>
              <a:rPr lang="tr-TR" sz="2000" dirty="0"/>
              <a:t>önemli katkılar sağlamıştır. Bunlardan biri </a:t>
            </a:r>
            <a:r>
              <a:rPr lang="tr-TR" sz="2000" b="1" dirty="0">
                <a:solidFill>
                  <a:srgbClr val="FF0000"/>
                </a:solidFill>
              </a:rPr>
              <a:t>atı </a:t>
            </a:r>
            <a:r>
              <a:rPr lang="tr-TR" sz="2000" b="1" dirty="0" smtClean="0">
                <a:solidFill>
                  <a:srgbClr val="FF0000"/>
                </a:solidFill>
              </a:rPr>
              <a:t>ehlileştirmesi </a:t>
            </a:r>
            <a:r>
              <a:rPr lang="sv-SE" sz="2000" dirty="0" smtClean="0"/>
              <a:t>ve </a:t>
            </a:r>
            <a:r>
              <a:rPr lang="sv-SE" sz="2000" dirty="0"/>
              <a:t>savaş aracı olarak kullanması diğeri de </a:t>
            </a:r>
            <a:r>
              <a:rPr lang="sv-SE" sz="2000" dirty="0" smtClean="0"/>
              <a:t>demiri</a:t>
            </a:r>
            <a:r>
              <a:rPr lang="tr-TR" sz="2000" dirty="0" smtClean="0"/>
              <a:t> işleyerek </a:t>
            </a:r>
            <a:r>
              <a:rPr lang="tr-TR" sz="2000" dirty="0"/>
              <a:t>silahlar yapmasıdır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➫ </a:t>
            </a:r>
            <a:r>
              <a:rPr lang="tr-TR" sz="2000" i="1" dirty="0" smtClean="0"/>
              <a:t>Türk ordularının temeli </a:t>
            </a:r>
            <a:r>
              <a:rPr lang="tr-TR" sz="2000" b="1" i="1" dirty="0" smtClean="0">
                <a:solidFill>
                  <a:srgbClr val="FF0000"/>
                </a:solidFill>
              </a:rPr>
              <a:t>atlı kuvvetlerden (Süvari) </a:t>
            </a:r>
            <a:r>
              <a:rPr lang="tr-TR" sz="2000" i="1" dirty="0" smtClean="0"/>
              <a:t>oluşmaktaydı. Az sayıdaki Yaya (Piyade) kuvvetlerinin ise geri hizmetlerde görev yaptıkları görülmüştür.</a:t>
            </a:r>
            <a:endParaRPr lang="tr-TR" sz="2000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Üzengi, nal</a:t>
            </a:r>
            <a:r>
              <a:rPr lang="tr-TR" sz="2000" b="1" dirty="0">
                <a:solidFill>
                  <a:srgbClr val="FF0000"/>
                </a:solidFill>
              </a:rPr>
              <a:t>, gem </a:t>
            </a:r>
            <a:r>
              <a:rPr lang="tr-TR" sz="2000" dirty="0"/>
              <a:t>ve </a:t>
            </a:r>
            <a:r>
              <a:rPr lang="tr-TR" sz="2000" b="1" dirty="0">
                <a:solidFill>
                  <a:srgbClr val="FF0000"/>
                </a:solidFill>
              </a:rPr>
              <a:t>eyer</a:t>
            </a:r>
            <a:r>
              <a:rPr lang="tr-TR" sz="2000" dirty="0"/>
              <a:t> gibi aksesuarlar; atı verimli </a:t>
            </a:r>
            <a:r>
              <a:rPr lang="tr-TR" sz="2000" dirty="0" smtClean="0"/>
              <a:t>kullanmalarını sağlamıştır.</a:t>
            </a:r>
          </a:p>
          <a:p>
            <a:r>
              <a:rPr lang="tr-TR" sz="2000" dirty="0" smtClean="0"/>
              <a:t>Ağır ve hareketsiz ordu yerine </a:t>
            </a:r>
            <a:r>
              <a:rPr lang="tr-TR" sz="2000" b="1" dirty="0" smtClean="0"/>
              <a:t>hafif </a:t>
            </a:r>
            <a:r>
              <a:rPr lang="tr-TR" sz="2000" b="1" dirty="0"/>
              <a:t>silahlı ve hareketli </a:t>
            </a:r>
            <a:r>
              <a:rPr lang="tr-TR" sz="2000" b="1" dirty="0" smtClean="0"/>
              <a:t>süvarilerden </a:t>
            </a:r>
            <a:r>
              <a:rPr lang="tr-TR" sz="2000" dirty="0" smtClean="0"/>
              <a:t>kurulmuştur.</a:t>
            </a:r>
          </a:p>
          <a:p>
            <a:r>
              <a:rPr lang="tr-TR" sz="2000" dirty="0"/>
              <a:t>Süvarilik için zaruri olan </a:t>
            </a:r>
            <a:r>
              <a:rPr lang="tr-TR" sz="2000" b="1" dirty="0">
                <a:solidFill>
                  <a:srgbClr val="FF0000"/>
                </a:solidFill>
              </a:rPr>
              <a:t>pantolon, deri kuşak </a:t>
            </a:r>
            <a:r>
              <a:rPr lang="tr-TR" sz="2000" b="1" dirty="0" smtClean="0">
                <a:solidFill>
                  <a:srgbClr val="FF0000"/>
                </a:solidFill>
              </a:rPr>
              <a:t>ve potin </a:t>
            </a:r>
            <a:r>
              <a:rPr lang="tr-TR" sz="2000" dirty="0"/>
              <a:t>de Türklerin </a:t>
            </a:r>
            <a:r>
              <a:rPr lang="tr-TR" sz="2000" b="1" dirty="0"/>
              <a:t>icadıdır</a:t>
            </a:r>
            <a:r>
              <a:rPr lang="tr-TR" sz="2000" b="1" dirty="0" smtClean="0"/>
              <a:t>.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Üzengi; </a:t>
            </a:r>
            <a:r>
              <a:rPr lang="tr-TR" sz="2000" dirty="0"/>
              <a:t>eyerin iki yanında asılı bulunan ve ata </a:t>
            </a:r>
            <a:r>
              <a:rPr lang="tr-TR" sz="2000" dirty="0" smtClean="0"/>
              <a:t>binildiğinde ayakların </a:t>
            </a:r>
            <a:r>
              <a:rPr lang="tr-TR" sz="2000" dirty="0"/>
              <a:t>basılmasına yarayan, at üzerinde dengeli </a:t>
            </a:r>
            <a:r>
              <a:rPr lang="tr-TR" sz="2000" dirty="0" smtClean="0"/>
              <a:t>durmalarını sağlayan </a:t>
            </a:r>
            <a:r>
              <a:rPr lang="tr-TR" sz="2000" dirty="0"/>
              <a:t>demirden </a:t>
            </a:r>
            <a:r>
              <a:rPr lang="tr-TR" sz="2000" dirty="0" smtClean="0"/>
              <a:t>alettir.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Nal; </a:t>
            </a:r>
            <a:r>
              <a:rPr lang="tr-TR" sz="2000" dirty="0"/>
              <a:t>atın ayakkabısı olarak da kabul edilebilir. Tırnağına </a:t>
            </a:r>
            <a:r>
              <a:rPr lang="tr-TR" sz="2000" dirty="0" smtClean="0"/>
              <a:t>nal çakılan </a:t>
            </a:r>
            <a:r>
              <a:rPr lang="tr-TR" sz="2000" dirty="0"/>
              <a:t>atlar, nalsız atlardan daha fazla yol gidebilir</a:t>
            </a:r>
            <a:r>
              <a:rPr lang="tr-TR" sz="2000" dirty="0" smtClean="0"/>
              <a:t>.</a:t>
            </a:r>
          </a:p>
          <a:p>
            <a:r>
              <a:rPr lang="tr-TR" sz="2000" dirty="0" err="1" smtClean="0"/>
              <a:t>Atlarınağzına</a:t>
            </a:r>
            <a:r>
              <a:rPr lang="tr-TR" sz="2000" dirty="0" smtClean="0"/>
              <a:t> </a:t>
            </a:r>
            <a:r>
              <a:rPr lang="tr-TR" sz="2000" dirty="0"/>
              <a:t>demirden yapılan </a:t>
            </a:r>
            <a:r>
              <a:rPr lang="tr-TR" sz="2000" b="1" dirty="0">
                <a:solidFill>
                  <a:srgbClr val="FF0000"/>
                </a:solidFill>
              </a:rPr>
              <a:t>“gem” </a:t>
            </a:r>
            <a:r>
              <a:rPr lang="tr-TR" sz="2000" dirty="0"/>
              <a:t>takılır.</a:t>
            </a:r>
            <a:endParaRPr lang="tr-TR" sz="2000" b="1" dirty="0"/>
          </a:p>
          <a:p>
            <a:r>
              <a:rPr lang="tr-TR" sz="2000" dirty="0" smtClean="0"/>
              <a:t>Binici </a:t>
            </a:r>
            <a:r>
              <a:rPr lang="tr-TR" sz="2000" b="1" dirty="0">
                <a:solidFill>
                  <a:srgbClr val="FF0000"/>
                </a:solidFill>
              </a:rPr>
              <a:t>“eyer” </a:t>
            </a:r>
            <a:r>
              <a:rPr lang="tr-TR" sz="2000" dirty="0"/>
              <a:t>sayesinde </a:t>
            </a:r>
            <a:r>
              <a:rPr lang="tr-TR" sz="2000" dirty="0" smtClean="0"/>
              <a:t>atın üzerinde </a:t>
            </a:r>
            <a:r>
              <a:rPr lang="tr-TR" sz="2000" dirty="0"/>
              <a:t>rahatça oturabilmektedir</a:t>
            </a:r>
            <a:r>
              <a:rPr lang="tr-TR" sz="2000" dirty="0" smtClean="0"/>
              <a:t>.</a:t>
            </a:r>
          </a:p>
          <a:p>
            <a:r>
              <a:rPr lang="tr-TR" sz="2000" dirty="0" smtClean="0">
                <a:solidFill>
                  <a:srgbClr val="FF0000"/>
                </a:solidFill>
              </a:rPr>
              <a:t>Yüksek </a:t>
            </a:r>
            <a:r>
              <a:rPr lang="tr-TR" sz="2000" b="1" dirty="0" smtClean="0">
                <a:solidFill>
                  <a:srgbClr val="FF0000"/>
                </a:solidFill>
              </a:rPr>
              <a:t>kaliteli demirden </a:t>
            </a:r>
            <a:r>
              <a:rPr lang="tr-TR" sz="2000" dirty="0" smtClean="0"/>
              <a:t>keskin </a:t>
            </a:r>
            <a:r>
              <a:rPr lang="tr-TR" sz="2000" b="1" dirty="0" smtClean="0"/>
              <a:t>kılıçlar, baltalar, üzengiler, bıçaklar, gemler, kamalar, kınlar, mızraklar, kalkanlar </a:t>
            </a:r>
            <a:r>
              <a:rPr lang="tr-TR" sz="2000" dirty="0" smtClean="0"/>
              <a:t>ve</a:t>
            </a:r>
            <a:r>
              <a:rPr lang="tr-TR" sz="2000" b="1" dirty="0" smtClean="0"/>
              <a:t> ok uçları </a:t>
            </a:r>
            <a:r>
              <a:rPr lang="tr-TR" sz="2000" dirty="0" smtClean="0"/>
              <a:t>yapmışlardır.</a:t>
            </a:r>
          </a:p>
          <a:p>
            <a:r>
              <a:rPr lang="tr-TR" sz="2000" dirty="0" smtClean="0"/>
              <a:t>Mete Han, tümen komutanı olduktan sonra </a:t>
            </a:r>
            <a:r>
              <a:rPr lang="tr-TR" sz="2000" b="1" dirty="0" smtClean="0">
                <a:solidFill>
                  <a:srgbClr val="FF0000"/>
                </a:solidFill>
              </a:rPr>
              <a:t>ıslık çalan bir ok </a:t>
            </a:r>
            <a:r>
              <a:rPr lang="tr-TR" sz="2000" dirty="0" smtClean="0"/>
              <a:t>icat etmiştir ve askerlerini bununla eğitmeye başlamıştı.</a:t>
            </a:r>
            <a:endParaRPr lang="tr-TR" sz="2000" b="1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6632"/>
            <a:ext cx="9144000" cy="6741368"/>
          </a:xfrm>
        </p:spPr>
        <p:txBody>
          <a:bodyPr>
            <a:normAutofit/>
          </a:bodyPr>
          <a:lstStyle/>
          <a:p>
            <a:r>
              <a:rPr lang="tr-TR" sz="2400" dirty="0" smtClean="0"/>
              <a:t>➫ </a:t>
            </a:r>
            <a:r>
              <a:rPr lang="tr-TR" sz="2400" i="1" dirty="0" smtClean="0"/>
              <a:t>Türkler, keşif seferleri ve yıpratma savaş taktikleri yanında </a:t>
            </a:r>
            <a:r>
              <a:rPr lang="tr-TR" sz="2400" b="1" i="1" dirty="0" smtClean="0">
                <a:solidFill>
                  <a:srgbClr val="FF0000"/>
                </a:solidFill>
              </a:rPr>
              <a:t>“Turan” veya “Hilal Taktiği” </a:t>
            </a:r>
            <a:r>
              <a:rPr lang="tr-TR" sz="2400" i="1" dirty="0" smtClean="0"/>
              <a:t>olarak adlandırılan </a:t>
            </a:r>
            <a:r>
              <a:rPr lang="tr-TR" sz="2400" b="1" i="1" dirty="0" smtClean="0">
                <a:solidFill>
                  <a:srgbClr val="FF0000"/>
                </a:solidFill>
              </a:rPr>
              <a:t>“sahte ricat” (geri çekilme, kaçma), </a:t>
            </a:r>
            <a:r>
              <a:rPr lang="tr-TR" sz="2400" i="1" dirty="0" smtClean="0"/>
              <a:t>pusu kurma gibi savaş taktiklerini uygulayarak düşmanlarına karşı büyük üstünlükler elde etmişlerdir.</a:t>
            </a:r>
          </a:p>
          <a:p>
            <a:pPr>
              <a:buNone/>
            </a:pPr>
            <a:endParaRPr lang="tr-TR" sz="2400" i="1" dirty="0" smtClean="0"/>
          </a:p>
          <a:p>
            <a:pPr>
              <a:buNone/>
            </a:pPr>
            <a:endParaRPr lang="tr-TR" sz="2400" i="1" dirty="0"/>
          </a:p>
          <a:p>
            <a:pPr>
              <a:buNone/>
            </a:pPr>
            <a:endParaRPr lang="tr-TR" sz="2400" i="1" dirty="0" smtClean="0"/>
          </a:p>
          <a:p>
            <a:pPr>
              <a:buNone/>
            </a:pPr>
            <a:endParaRPr lang="tr-TR" sz="2400" i="1" dirty="0"/>
          </a:p>
          <a:p>
            <a:pPr>
              <a:buNone/>
            </a:pPr>
            <a:endParaRPr lang="tr-TR" sz="2400" i="1" dirty="0" smtClean="0"/>
          </a:p>
          <a:p>
            <a:pPr>
              <a:buNone/>
            </a:pPr>
            <a:endParaRPr lang="tr-TR" sz="2400" i="1" dirty="0"/>
          </a:p>
          <a:p>
            <a:pPr>
              <a:buNone/>
            </a:pPr>
            <a:endParaRPr lang="tr-TR" sz="2400" i="1" dirty="0" smtClean="0"/>
          </a:p>
          <a:p>
            <a:pPr>
              <a:buNone/>
            </a:pPr>
            <a:endParaRPr lang="tr-TR" sz="2400" i="1" dirty="0"/>
          </a:p>
          <a:p>
            <a:r>
              <a:rPr lang="sv-SE" sz="2000" b="1" dirty="0" smtClean="0"/>
              <a:t>“</a:t>
            </a:r>
            <a:r>
              <a:rPr lang="sv-SE" sz="2000" b="1" i="1" dirty="0" smtClean="0"/>
              <a:t>Kalabalık asker ve ordu başsız olursa</a:t>
            </a:r>
            <a:r>
              <a:rPr lang="tr-TR" sz="2000" b="1" i="1" dirty="0" smtClean="0"/>
              <a:t> Bu asker ve ordu cesaretsiz olur.” </a:t>
            </a:r>
          </a:p>
          <a:p>
            <a:pPr>
              <a:buNone/>
            </a:pPr>
            <a:r>
              <a:rPr lang="tr-TR" sz="2000" b="1" i="1" dirty="0"/>
              <a:t> </a:t>
            </a:r>
            <a:r>
              <a:rPr lang="tr-TR" sz="2000" b="1" i="1" dirty="0" smtClean="0"/>
              <a:t>      </a:t>
            </a:r>
            <a:r>
              <a:rPr lang="tr-TR" sz="2000" dirty="0" smtClean="0"/>
              <a:t>Yusuf Has </a:t>
            </a:r>
            <a:r>
              <a:rPr lang="tr-TR" sz="2000" dirty="0" err="1" smtClean="0"/>
              <a:t>Hacib</a:t>
            </a:r>
            <a:endParaRPr lang="tr-TR" sz="2000" dirty="0" smtClean="0"/>
          </a:p>
          <a:p>
            <a:endParaRPr lang="tr-TR" sz="2400" dirty="0" smtClean="0"/>
          </a:p>
          <a:p>
            <a:endParaRPr lang="tr-TR" sz="2400" dirty="0"/>
          </a:p>
        </p:txBody>
      </p:sp>
      <p:pic>
        <p:nvPicPr>
          <p:cNvPr id="4" name="3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628800"/>
            <a:ext cx="6768752" cy="3351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tr-TR" sz="2200" dirty="0" err="1"/>
              <a:t>Yenisey</a:t>
            </a:r>
            <a:r>
              <a:rPr lang="tr-TR" sz="2200" dirty="0"/>
              <a:t> ve Baykal </a:t>
            </a:r>
            <a:r>
              <a:rPr lang="tr-TR" sz="2200" dirty="0" smtClean="0"/>
              <a:t>Gölü’nü besleyen </a:t>
            </a:r>
            <a:r>
              <a:rPr lang="tr-TR" sz="2200" dirty="0"/>
              <a:t>zengin sular ile güneyde </a:t>
            </a:r>
            <a:r>
              <a:rPr lang="tr-TR" sz="2200" b="1" dirty="0"/>
              <a:t>Sarı Irmak</a:t>
            </a:r>
          </a:p>
          <a:p>
            <a:pPr>
              <a:buNone/>
            </a:pPr>
            <a:r>
              <a:rPr lang="tr-TR" sz="2200" dirty="0" smtClean="0"/>
              <a:t>      bulunur</a:t>
            </a:r>
            <a:r>
              <a:rPr lang="tr-TR" sz="2200" dirty="0"/>
              <a:t>. Ayrıca batıda </a:t>
            </a:r>
            <a:r>
              <a:rPr lang="tr-TR" sz="2200" b="1" dirty="0">
                <a:solidFill>
                  <a:srgbClr val="FF0000"/>
                </a:solidFill>
              </a:rPr>
              <a:t>Aral ve Baykal </a:t>
            </a:r>
            <a:r>
              <a:rPr lang="tr-TR" sz="2200" b="1" dirty="0" smtClean="0">
                <a:solidFill>
                  <a:srgbClr val="FF0000"/>
                </a:solidFill>
              </a:rPr>
              <a:t>Gölü</a:t>
            </a:r>
            <a:r>
              <a:rPr lang="tr-TR" sz="2200" dirty="0" smtClean="0"/>
              <a:t>’nü besleyen</a:t>
            </a:r>
            <a:r>
              <a:rPr lang="tr-TR" sz="2200" dirty="0"/>
              <a:t>; </a:t>
            </a:r>
            <a:r>
              <a:rPr lang="tr-TR" sz="2200" b="1" dirty="0"/>
              <a:t>İli, </a:t>
            </a:r>
            <a:r>
              <a:rPr lang="tr-TR" sz="2200" b="1" dirty="0" err="1"/>
              <a:t>Çu</a:t>
            </a:r>
            <a:r>
              <a:rPr lang="tr-TR" sz="2200" b="1" dirty="0"/>
              <a:t>, Talas, </a:t>
            </a:r>
            <a:r>
              <a:rPr lang="tr-TR" sz="2200" b="1" dirty="0" err="1"/>
              <a:t>Siri</a:t>
            </a:r>
            <a:r>
              <a:rPr lang="tr-TR" sz="2200" b="1" dirty="0"/>
              <a:t> Derya (</a:t>
            </a:r>
            <a:r>
              <a:rPr lang="tr-TR" sz="2200" b="1" dirty="0" err="1"/>
              <a:t>Seyhun</a:t>
            </a:r>
            <a:r>
              <a:rPr lang="tr-TR" sz="2200" b="1" dirty="0" smtClean="0"/>
              <a:t>), </a:t>
            </a:r>
            <a:r>
              <a:rPr lang="tr-TR" sz="2200" b="1" dirty="0" err="1" smtClean="0"/>
              <a:t>Amu</a:t>
            </a:r>
            <a:r>
              <a:rPr lang="tr-TR" sz="2200" b="1" dirty="0" smtClean="0"/>
              <a:t> </a:t>
            </a:r>
            <a:r>
              <a:rPr lang="tr-TR" sz="2200" b="1" dirty="0"/>
              <a:t>Derya Irmağı (Ceyhun) </a:t>
            </a:r>
            <a:r>
              <a:rPr lang="tr-TR" sz="2200" dirty="0"/>
              <a:t>gibi </a:t>
            </a:r>
            <a:r>
              <a:rPr lang="tr-TR" sz="2200" dirty="0" smtClean="0"/>
              <a:t>akarsular yer </a:t>
            </a:r>
            <a:r>
              <a:rPr lang="tr-TR" sz="2200" dirty="0"/>
              <a:t>alır</a:t>
            </a:r>
            <a:r>
              <a:rPr lang="tr-TR" sz="2200" dirty="0" smtClean="0"/>
              <a:t>.</a:t>
            </a:r>
          </a:p>
          <a:p>
            <a:r>
              <a:rPr lang="tr-TR" sz="2200" dirty="0"/>
              <a:t>Orta Asya’nın </a:t>
            </a:r>
            <a:r>
              <a:rPr lang="tr-TR" sz="2200" dirty="0" smtClean="0"/>
              <a:t>meşhur; Altay</a:t>
            </a:r>
            <a:r>
              <a:rPr lang="tr-TR" sz="2200" dirty="0"/>
              <a:t>, </a:t>
            </a:r>
            <a:r>
              <a:rPr lang="tr-TR" sz="2200" dirty="0" err="1"/>
              <a:t>Tien</a:t>
            </a:r>
            <a:r>
              <a:rPr lang="tr-TR" sz="2200" dirty="0"/>
              <a:t>-Şan, Pamir ve </a:t>
            </a:r>
            <a:r>
              <a:rPr lang="tr-TR" sz="2200" dirty="0" err="1"/>
              <a:t>Hindikuş</a:t>
            </a:r>
            <a:r>
              <a:rPr lang="tr-TR" sz="2200" dirty="0"/>
              <a:t> gibi </a:t>
            </a:r>
            <a:r>
              <a:rPr lang="tr-TR" sz="2200" dirty="0" smtClean="0"/>
              <a:t>dağları vardır.</a:t>
            </a:r>
          </a:p>
          <a:p>
            <a:endParaRPr lang="tr-TR" sz="2200" dirty="0"/>
          </a:p>
          <a:p>
            <a:endParaRPr lang="tr-TR" sz="2200" dirty="0" smtClean="0"/>
          </a:p>
          <a:p>
            <a:endParaRPr lang="tr-TR" sz="2200" dirty="0"/>
          </a:p>
          <a:p>
            <a:endParaRPr lang="tr-TR" sz="2200" dirty="0" smtClean="0"/>
          </a:p>
          <a:p>
            <a:endParaRPr lang="tr-TR" sz="2200" dirty="0"/>
          </a:p>
          <a:p>
            <a:endParaRPr lang="tr-TR" sz="2200" dirty="0" smtClean="0"/>
          </a:p>
          <a:p>
            <a:r>
              <a:rPr lang="tr-TR" sz="2200" dirty="0"/>
              <a:t>Eski Türk topluluklarının özellikle su kaynaklarına yakın, </a:t>
            </a:r>
            <a:r>
              <a:rPr lang="tr-TR" sz="2200" dirty="0" smtClean="0"/>
              <a:t>yaylak-kışlak </a:t>
            </a:r>
            <a:r>
              <a:rPr lang="tr-TR" sz="2200" dirty="0"/>
              <a:t>hayatı üzerine kurulu bir yaşamları vardır</a:t>
            </a:r>
            <a:r>
              <a:rPr lang="tr-TR" sz="2200" dirty="0" smtClean="0"/>
              <a:t>.</a:t>
            </a:r>
          </a:p>
          <a:p>
            <a:r>
              <a:rPr lang="tr-TR" sz="2200" b="1" dirty="0"/>
              <a:t>Boyların Yaylaya Göçü</a:t>
            </a:r>
          </a:p>
          <a:p>
            <a:r>
              <a:rPr lang="tr-TR" sz="2200" dirty="0"/>
              <a:t>Göç alanları yani yaylalar, öyle gelişigüzel, sahipsiz yerler değildi.</a:t>
            </a:r>
          </a:p>
          <a:p>
            <a:r>
              <a:rPr lang="tr-TR" sz="2200" dirty="0"/>
              <a:t>Her boyun veya oymağın belirli yaylası ve otlağı vardı</a:t>
            </a:r>
            <a:r>
              <a:rPr lang="tr-TR" sz="2200" dirty="0" smtClean="0"/>
              <a:t>.</a:t>
            </a:r>
          </a:p>
          <a:p>
            <a:r>
              <a:rPr lang="tr-TR" sz="2400" dirty="0"/>
              <a:t>Göç, çift hörgüçlü develer (yüklet) veya dört tekerlekli, </a:t>
            </a:r>
            <a:r>
              <a:rPr lang="tr-TR" sz="2400" dirty="0" smtClean="0"/>
              <a:t>üstü kapalı </a:t>
            </a:r>
            <a:r>
              <a:rPr lang="tr-TR" sz="2400" dirty="0"/>
              <a:t>ve öküzlerle çekilen arabalarla (kağnı) yapılmaktaydı.</a:t>
            </a:r>
            <a:endParaRPr lang="tr-TR" sz="2200" dirty="0"/>
          </a:p>
        </p:txBody>
      </p:sp>
      <p:pic>
        <p:nvPicPr>
          <p:cNvPr id="4" name="3 Resim" descr="Ä°lgili resim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84784"/>
            <a:ext cx="280913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http://www.nkfu.com/wp-content/uploads/2012/09/asya-daglari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84784"/>
            <a:ext cx="266429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hindikuÅ daÄlarÄ±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1484784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b="1" dirty="0" smtClean="0"/>
              <a:t>       </a:t>
            </a:r>
            <a:r>
              <a:rPr lang="tr-TR" sz="3100" dirty="0" smtClean="0"/>
              <a:t> ➫ </a:t>
            </a:r>
            <a:r>
              <a:rPr lang="tr-TR" sz="3100" dirty="0"/>
              <a:t>Uygarlıkların ve tarihi olayların aydınlatılmasında yaşanılan coğrafi konumun </a:t>
            </a:r>
            <a:r>
              <a:rPr lang="tr-TR" sz="3100" dirty="0" smtClean="0"/>
              <a:t>yönlendirici etkisi </a:t>
            </a:r>
            <a:r>
              <a:rPr lang="tr-TR" sz="3100" dirty="0"/>
              <a:t>vardır. </a:t>
            </a:r>
            <a:endParaRPr lang="tr-TR" sz="3100" dirty="0" smtClean="0"/>
          </a:p>
          <a:p>
            <a:pPr>
              <a:buNone/>
            </a:pPr>
            <a:r>
              <a:rPr lang="tr-TR" sz="3100" dirty="0"/>
              <a:t> </a:t>
            </a:r>
            <a:r>
              <a:rPr lang="tr-TR" sz="3100" dirty="0" smtClean="0"/>
              <a:t>     İlk </a:t>
            </a:r>
            <a:r>
              <a:rPr lang="tr-TR" sz="3100" dirty="0"/>
              <a:t>uygarlıkların </a:t>
            </a:r>
            <a:r>
              <a:rPr lang="tr-TR" sz="3100" b="1" dirty="0">
                <a:solidFill>
                  <a:srgbClr val="FF0000"/>
                </a:solidFill>
              </a:rPr>
              <a:t>nehir, göl </a:t>
            </a:r>
            <a:r>
              <a:rPr lang="tr-TR" sz="3100" dirty="0"/>
              <a:t>veya </a:t>
            </a:r>
            <a:r>
              <a:rPr lang="tr-TR" sz="3100" b="1" dirty="0">
                <a:solidFill>
                  <a:srgbClr val="FF0000"/>
                </a:solidFill>
              </a:rPr>
              <a:t>deniz</a:t>
            </a:r>
            <a:r>
              <a:rPr lang="tr-TR" sz="3100" dirty="0"/>
              <a:t> kenarlarında </a:t>
            </a:r>
            <a:r>
              <a:rPr lang="tr-TR" sz="3100" dirty="0" smtClean="0"/>
              <a:t>ortaya çıkması </a:t>
            </a:r>
            <a:r>
              <a:rPr lang="tr-TR" sz="3100" dirty="0"/>
              <a:t>rastlantı değildir. Bozkırlarda, </a:t>
            </a:r>
            <a:r>
              <a:rPr lang="tr-TR" sz="3100" b="1" dirty="0">
                <a:solidFill>
                  <a:srgbClr val="FF0000"/>
                </a:solidFill>
              </a:rPr>
              <a:t>dağlık alanlarda </a:t>
            </a:r>
            <a:r>
              <a:rPr lang="tr-TR" sz="3100" dirty="0"/>
              <a:t>yaşayan toplumlar </a:t>
            </a:r>
            <a:r>
              <a:rPr lang="tr-TR" sz="3100" dirty="0" smtClean="0"/>
              <a:t>nasıl ki </a:t>
            </a:r>
            <a:r>
              <a:rPr lang="tr-TR" sz="3100" b="1" dirty="0">
                <a:solidFill>
                  <a:srgbClr val="FF0000"/>
                </a:solidFill>
              </a:rPr>
              <a:t>hayvancılığa</a:t>
            </a:r>
            <a:r>
              <a:rPr lang="tr-TR" sz="3100" dirty="0"/>
              <a:t> yöneliyor ise </a:t>
            </a:r>
            <a:r>
              <a:rPr lang="tr-TR" sz="3100" b="1" dirty="0">
                <a:solidFill>
                  <a:srgbClr val="FF0000"/>
                </a:solidFill>
              </a:rPr>
              <a:t>deniz kenarında </a:t>
            </a:r>
            <a:r>
              <a:rPr lang="tr-TR" sz="3100" dirty="0"/>
              <a:t>yaşayan toplumlarında </a:t>
            </a:r>
            <a:r>
              <a:rPr lang="tr-TR" sz="3100" b="1" dirty="0">
                <a:solidFill>
                  <a:srgbClr val="FF0000"/>
                </a:solidFill>
              </a:rPr>
              <a:t>balıkçılık </a:t>
            </a:r>
            <a:r>
              <a:rPr lang="tr-TR" sz="3100" b="1" dirty="0" smtClean="0">
                <a:solidFill>
                  <a:srgbClr val="FF0000"/>
                </a:solidFill>
              </a:rPr>
              <a:t>ve denizciliğe </a:t>
            </a:r>
            <a:r>
              <a:rPr lang="tr-TR" sz="3100" dirty="0"/>
              <a:t>yönelmelerinde yaşadıkları coğrafi bölgenin etkili olduğu görülmüştür</a:t>
            </a:r>
            <a:r>
              <a:rPr lang="tr-TR" sz="3100" dirty="0" smtClean="0"/>
              <a:t>.</a:t>
            </a:r>
          </a:p>
          <a:p>
            <a:pPr>
              <a:buNone/>
            </a:pPr>
            <a:endParaRPr lang="tr-TR" sz="3100" dirty="0"/>
          </a:p>
          <a:p>
            <a:pPr>
              <a:buNone/>
            </a:pPr>
            <a:r>
              <a:rPr lang="tr-TR" sz="3100" dirty="0" smtClean="0"/>
              <a:t>	</a:t>
            </a:r>
            <a:endParaRPr lang="tr-TR" sz="3100" dirty="0"/>
          </a:p>
        </p:txBody>
      </p:sp>
      <p:pic>
        <p:nvPicPr>
          <p:cNvPr id="4" name="3 Resim" descr="orta asya bozkÄ±rda hayvancÄ±lÄ±k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05064"/>
            <a:ext cx="820891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➫ </a:t>
            </a:r>
            <a:r>
              <a:rPr lang="tr-TR" sz="2200" dirty="0" smtClean="0"/>
              <a:t>Türk toplumunun, yaşam biçimine de yaşadıkları coğrafi bölgenin özellikleri yön vermiştir. </a:t>
            </a:r>
            <a:r>
              <a:rPr lang="tr-TR" sz="2200" b="1" dirty="0" smtClean="0"/>
              <a:t>Tarım alanlarının </a:t>
            </a:r>
            <a:r>
              <a:rPr lang="tr-TR" sz="2200" b="1" dirty="0" smtClean="0">
                <a:solidFill>
                  <a:srgbClr val="FF0000"/>
                </a:solidFill>
              </a:rPr>
              <a:t>az</a:t>
            </a:r>
            <a:r>
              <a:rPr lang="tr-TR" sz="2200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olduğu</a:t>
            </a:r>
            <a:r>
              <a:rPr lang="tr-TR" sz="2200" dirty="0" smtClean="0"/>
              <a:t> </a:t>
            </a:r>
            <a:r>
              <a:rPr lang="tr-TR" sz="2200" u="sng" dirty="0" smtClean="0"/>
              <a:t>otlaklarla kaplı bozkırlar, </a:t>
            </a:r>
            <a:r>
              <a:rPr lang="tr-TR" sz="2200" dirty="0" smtClean="0"/>
              <a:t>Türklerin </a:t>
            </a:r>
            <a:r>
              <a:rPr lang="tr-TR" sz="2200" b="1" dirty="0" smtClean="0">
                <a:solidFill>
                  <a:srgbClr val="FF0000"/>
                </a:solidFill>
              </a:rPr>
              <a:t>hayvancılığa</a:t>
            </a:r>
            <a:r>
              <a:rPr lang="tr-TR" sz="2200" dirty="0" smtClean="0"/>
              <a:t> yönelmelerini zorunlu kılmıştır. Ekonomilerinin </a:t>
            </a:r>
            <a:r>
              <a:rPr lang="tr-TR" sz="2200" b="1" dirty="0" smtClean="0"/>
              <a:t>temeli</a:t>
            </a:r>
            <a:r>
              <a:rPr lang="tr-TR" sz="2200" dirty="0" smtClean="0"/>
              <a:t> </a:t>
            </a:r>
            <a:r>
              <a:rPr lang="tr-TR" sz="2200" b="1" dirty="0" smtClean="0">
                <a:solidFill>
                  <a:srgbClr val="FF0000"/>
                </a:solidFill>
              </a:rPr>
              <a:t>hayvancılığa</a:t>
            </a:r>
            <a:r>
              <a:rPr lang="tr-TR" sz="2200" dirty="0" smtClean="0"/>
              <a:t> dayanan Türkler </a:t>
            </a:r>
            <a:r>
              <a:rPr lang="tr-TR" sz="2200" b="1" dirty="0" smtClean="0">
                <a:solidFill>
                  <a:srgbClr val="FF0000"/>
                </a:solidFill>
              </a:rPr>
              <a:t>konar-göçer </a:t>
            </a:r>
            <a:r>
              <a:rPr lang="tr-TR" sz="2200" dirty="0" smtClean="0"/>
              <a:t>(göçebe) bir yaşam sürdürmek zorunda kalmışlardır. Konargöçer Türklerin, </a:t>
            </a:r>
            <a:r>
              <a:rPr lang="tr-TR" sz="2200" b="1" dirty="0" smtClean="0">
                <a:solidFill>
                  <a:srgbClr val="FF0000"/>
                </a:solidFill>
              </a:rPr>
              <a:t>kışlak – yaylak</a:t>
            </a:r>
            <a:r>
              <a:rPr lang="tr-TR" sz="2200" dirty="0" smtClean="0"/>
              <a:t> üzerine kurulu bir yaşamları vardı.</a:t>
            </a:r>
          </a:p>
          <a:p>
            <a:pPr>
              <a:buNone/>
            </a:pPr>
            <a:r>
              <a:rPr lang="tr-TR" sz="2200" dirty="0" smtClean="0"/>
              <a:t>	➫ Orta Asya’da yaşayan Türklerin, </a:t>
            </a:r>
            <a:r>
              <a:rPr lang="tr-TR" sz="2200" b="1" dirty="0" smtClean="0">
                <a:solidFill>
                  <a:srgbClr val="FF0000"/>
                </a:solidFill>
              </a:rPr>
              <a:t>tamamı</a:t>
            </a:r>
            <a:r>
              <a:rPr lang="tr-TR" sz="2200" dirty="0" smtClean="0"/>
              <a:t> </a:t>
            </a:r>
            <a:r>
              <a:rPr lang="tr-TR" sz="2200" b="1" dirty="0" smtClean="0"/>
              <a:t>konar-göçe</a:t>
            </a:r>
            <a:r>
              <a:rPr lang="tr-TR" sz="2200" dirty="0" smtClean="0"/>
              <a:t>r </a:t>
            </a:r>
            <a:r>
              <a:rPr lang="tr-TR" sz="2200" b="1" dirty="0" smtClean="0">
                <a:solidFill>
                  <a:srgbClr val="FF0000"/>
                </a:solidFill>
              </a:rPr>
              <a:t>değildi.</a:t>
            </a:r>
            <a:r>
              <a:rPr lang="tr-TR" sz="2200" dirty="0" smtClean="0"/>
              <a:t> Yaygın olmamakla birlikte </a:t>
            </a:r>
            <a:r>
              <a:rPr lang="tr-TR" sz="2200" b="1" dirty="0" smtClean="0"/>
              <a:t>tarıma elverişli alanlarda </a:t>
            </a:r>
            <a:r>
              <a:rPr lang="tr-TR" sz="2200" dirty="0" smtClean="0"/>
              <a:t>mevsimsel tarımla uğraşan, </a:t>
            </a:r>
            <a:r>
              <a:rPr lang="tr-TR" sz="2200" b="1" dirty="0" smtClean="0"/>
              <a:t>yerleşik yaşamı benimseyenler </a:t>
            </a:r>
            <a:r>
              <a:rPr lang="tr-TR" sz="2200" dirty="0" smtClean="0"/>
              <a:t>de görülmüştür.</a:t>
            </a:r>
            <a:endParaRPr lang="tr-TR" sz="2200" dirty="0"/>
          </a:p>
          <a:p>
            <a:r>
              <a:rPr lang="tr-TR" sz="2400" dirty="0"/>
              <a:t>Yiyecekleri; </a:t>
            </a:r>
            <a:r>
              <a:rPr lang="tr-TR" sz="2400" b="1" dirty="0"/>
              <a:t>kurutulmuş et, pastırma, et tozu </a:t>
            </a:r>
            <a:r>
              <a:rPr lang="tr-TR" sz="2400" dirty="0"/>
              <a:t>gibi farklı şekillerde</a:t>
            </a:r>
          </a:p>
          <a:p>
            <a:pPr>
              <a:buNone/>
            </a:pPr>
            <a:r>
              <a:rPr lang="tr-TR" sz="2400" dirty="0" smtClean="0"/>
              <a:t>     muhafaza </a:t>
            </a:r>
            <a:r>
              <a:rPr lang="tr-TR" sz="2400" dirty="0"/>
              <a:t>ederek tükettikleri bilinen Türkler, tarihte </a:t>
            </a:r>
            <a:r>
              <a:rPr lang="tr-TR" sz="2400" dirty="0" smtClean="0"/>
              <a:t>ilk defa </a:t>
            </a:r>
            <a:r>
              <a:rPr lang="tr-TR" sz="2400" dirty="0"/>
              <a:t>konserve yapan millettir</a:t>
            </a:r>
            <a:r>
              <a:rPr lang="tr-TR" sz="2400" dirty="0" smtClean="0"/>
              <a:t>.</a:t>
            </a:r>
          </a:p>
          <a:p>
            <a:pPr>
              <a:buNone/>
            </a:pPr>
            <a:endParaRPr lang="tr-TR" sz="2200" dirty="0"/>
          </a:p>
        </p:txBody>
      </p:sp>
      <p:pic>
        <p:nvPicPr>
          <p:cNvPr id="7" name="6 Resim" descr="kurutulmuÅ et ve balÄ±k ile ilgili gÃ¶rsel sonucu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653136"/>
            <a:ext cx="26642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7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581128"/>
            <a:ext cx="30289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8 Resim" descr="pastÄ±rma ile ilgili gÃ¶rsel sonucu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176" y="4581128"/>
            <a:ext cx="267467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orta asya bozkÄ±rda hayvancÄ±lÄ±k ile ilgili gÃ¶rsel sonuc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Resim" descr="Ä°lgili resim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0"/>
            <a:ext cx="4788024" cy="3356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5 Resim" descr="Eski TÃ¼rkler'de Ekonomik Sosyal ve Askeri YapÄ±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29000"/>
            <a:ext cx="428396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6 Resim" descr="orta asya nehir ve gÃ¶ller ile ilgili gÃ¶rsel sonucu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3429000"/>
            <a:ext cx="478802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11560" y="116633"/>
            <a:ext cx="7772400" cy="504056"/>
          </a:xfrm>
        </p:spPr>
        <p:txBody>
          <a:bodyPr>
            <a:no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4.3. TÜRKLERDE COĞRAFYA İLE OLUŞAN YAŞAM TARZI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692696"/>
            <a:ext cx="9144000" cy="6165304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764704"/>
            <a:ext cx="8803749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048672" cy="418058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Türklerin Ana Yurttan Göçleri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4" name="3 İçerik Yer Tutucusu" descr="TÃ¼rklerin Ana Yurttan GÃ¶Ã§leri ile ilgili gÃ¶rsel sonucu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92696"/>
            <a:ext cx="8686800" cy="440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23528" y="515719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➫ </a:t>
            </a:r>
            <a:r>
              <a:rPr lang="tr-TR" dirty="0" smtClean="0"/>
              <a:t>        </a:t>
            </a:r>
            <a:r>
              <a:rPr lang="tr-TR" i="1" dirty="0" smtClean="0"/>
              <a:t>Türklerin </a:t>
            </a:r>
            <a:r>
              <a:rPr lang="tr-TR" i="1" dirty="0"/>
              <a:t>tarihi, Orta Asya ile sınırlı değildir. Çeşitli nedenlerle ana yurtları </a:t>
            </a:r>
            <a:r>
              <a:rPr lang="tr-TR" i="1" dirty="0" smtClean="0"/>
              <a:t>Orta Asya’dan </a:t>
            </a:r>
            <a:r>
              <a:rPr lang="tr-TR" i="1" dirty="0"/>
              <a:t>ayrılan Türkler, dünyanın değişik yörelerine göç ederek değişik </a:t>
            </a:r>
            <a:r>
              <a:rPr lang="tr-TR" i="1" dirty="0" smtClean="0"/>
              <a:t>isimler altında </a:t>
            </a:r>
            <a:r>
              <a:rPr lang="tr-TR" i="1" dirty="0"/>
              <a:t>devletler kurmuşlardır. Bu durum, Türk Tarihi'ni bir bütün olarak </a:t>
            </a:r>
            <a:r>
              <a:rPr lang="tr-TR" i="1" dirty="0" smtClean="0"/>
              <a:t>araştırmayı ve </a:t>
            </a:r>
            <a:r>
              <a:rPr lang="tr-TR" i="1" dirty="0"/>
              <a:t>öğrenmeyi </a:t>
            </a:r>
            <a:r>
              <a:rPr lang="tr-TR" i="1" dirty="0" smtClean="0"/>
              <a:t>zorlaştırmıştır</a:t>
            </a:r>
            <a:r>
              <a:rPr lang="tr-TR" i="1" dirty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6237312"/>
          </a:xfr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r>
              <a:rPr lang="tr-TR" sz="2400" b="1" dirty="0"/>
              <a:t>Türk göçlerinin nedenleri;</a:t>
            </a:r>
          </a:p>
          <a:p>
            <a:pPr>
              <a:buNone/>
            </a:pPr>
            <a:r>
              <a:rPr lang="tr-TR" sz="2200" b="1" dirty="0" smtClean="0"/>
              <a:t>     </a:t>
            </a:r>
            <a:r>
              <a:rPr lang="tr-TR" sz="2200" b="1" dirty="0" smtClean="0">
                <a:solidFill>
                  <a:srgbClr val="FF0000"/>
                </a:solidFill>
              </a:rPr>
              <a:t>1. Ekonomik nedenler</a:t>
            </a:r>
          </a:p>
          <a:p>
            <a:pPr>
              <a:buNone/>
            </a:pPr>
            <a:r>
              <a:rPr lang="tr-TR" sz="2200" b="1" dirty="0" smtClean="0"/>
              <a:t>	</a:t>
            </a:r>
            <a:r>
              <a:rPr lang="tr-TR" sz="2200" b="1" dirty="0" smtClean="0">
                <a:solidFill>
                  <a:srgbClr val="FF0000"/>
                </a:solidFill>
              </a:rPr>
              <a:t>a. </a:t>
            </a:r>
            <a:r>
              <a:rPr lang="tr-TR" sz="2200" b="1" dirty="0" smtClean="0"/>
              <a:t>Nüfusun atması ile geçim sıkıntısının ortaya çıkması,</a:t>
            </a:r>
          </a:p>
          <a:p>
            <a:pPr>
              <a:buNone/>
            </a:pPr>
            <a:r>
              <a:rPr lang="tr-TR" sz="2200" b="1" dirty="0" smtClean="0"/>
              <a:t>	</a:t>
            </a:r>
            <a:r>
              <a:rPr lang="tr-TR" sz="2200" b="1" dirty="0" smtClean="0">
                <a:solidFill>
                  <a:srgbClr val="FF0000"/>
                </a:solidFill>
              </a:rPr>
              <a:t>b. </a:t>
            </a:r>
            <a:r>
              <a:rPr lang="tr-TR" sz="2200" b="1" dirty="0" smtClean="0"/>
              <a:t>İklim koşullarının değişmesi, kuraklık, ağır kış koşulları nedeniyle yaşamın zorlaşması</a:t>
            </a:r>
          </a:p>
          <a:p>
            <a:pPr>
              <a:buNone/>
            </a:pPr>
            <a:r>
              <a:rPr lang="tr-TR" sz="2200" b="1" dirty="0" smtClean="0"/>
              <a:t>	</a:t>
            </a:r>
            <a:r>
              <a:rPr lang="tr-TR" sz="2200" b="1" dirty="0" smtClean="0">
                <a:solidFill>
                  <a:srgbClr val="FF0000"/>
                </a:solidFill>
              </a:rPr>
              <a:t>c. </a:t>
            </a:r>
            <a:r>
              <a:rPr lang="tr-TR" sz="2200" b="1" dirty="0" smtClean="0"/>
              <a:t>Otlakların yetersiz kalması</a:t>
            </a:r>
          </a:p>
          <a:p>
            <a:pPr>
              <a:buNone/>
            </a:pPr>
            <a:r>
              <a:rPr lang="tr-TR" sz="2200" b="1" dirty="0" smtClean="0"/>
              <a:t>	</a:t>
            </a:r>
            <a:r>
              <a:rPr lang="tr-TR" sz="2200" b="1" dirty="0" smtClean="0">
                <a:solidFill>
                  <a:srgbClr val="FF0000"/>
                </a:solidFill>
              </a:rPr>
              <a:t>d. </a:t>
            </a:r>
            <a:r>
              <a:rPr lang="tr-TR" sz="2200" b="1" dirty="0" smtClean="0"/>
              <a:t>Salgın hayvan hastalıkları</a:t>
            </a:r>
          </a:p>
          <a:p>
            <a:pPr>
              <a:buNone/>
            </a:pPr>
            <a:r>
              <a:rPr lang="tr-TR" sz="2200" b="1" dirty="0" smtClean="0"/>
              <a:t>	</a:t>
            </a:r>
            <a:r>
              <a:rPr lang="tr-TR" sz="2200" b="1" dirty="0" smtClean="0">
                <a:solidFill>
                  <a:srgbClr val="FF0000"/>
                </a:solidFill>
              </a:rPr>
              <a:t>2. Siyasi nedenler</a:t>
            </a:r>
          </a:p>
          <a:p>
            <a:pPr>
              <a:buNone/>
            </a:pPr>
            <a:r>
              <a:rPr lang="tr-TR" sz="2200" b="1" dirty="0" smtClean="0">
                <a:solidFill>
                  <a:srgbClr val="FF0000"/>
                </a:solidFill>
              </a:rPr>
              <a:t>	a. </a:t>
            </a:r>
            <a:r>
              <a:rPr lang="tr-TR" sz="2200" b="1" dirty="0" smtClean="0"/>
              <a:t>Boylar arasındaki mücadeleler</a:t>
            </a:r>
          </a:p>
          <a:p>
            <a:pPr>
              <a:buNone/>
            </a:pPr>
            <a:r>
              <a:rPr lang="tr-TR" sz="2200" b="1" dirty="0" smtClean="0"/>
              <a:t>	</a:t>
            </a:r>
            <a:r>
              <a:rPr lang="es-ES" sz="2200" b="1" dirty="0" smtClean="0">
                <a:solidFill>
                  <a:srgbClr val="FF0000"/>
                </a:solidFill>
              </a:rPr>
              <a:t>b. </a:t>
            </a:r>
            <a:r>
              <a:rPr lang="es-ES" sz="2200" b="1" dirty="0" smtClean="0"/>
              <a:t>Çin ve Moğol baskıları</a:t>
            </a:r>
          </a:p>
          <a:p>
            <a:pPr>
              <a:buNone/>
            </a:pPr>
            <a:r>
              <a:rPr lang="tr-TR" sz="2200" b="1" dirty="0" smtClean="0">
                <a:solidFill>
                  <a:srgbClr val="FF0000"/>
                </a:solidFill>
              </a:rPr>
              <a:t>	c. </a:t>
            </a:r>
            <a:r>
              <a:rPr lang="tr-TR" sz="2200" b="1" dirty="0" smtClean="0"/>
              <a:t>Yeni ülkeler elde etme arzusu</a:t>
            </a:r>
          </a:p>
          <a:p>
            <a:r>
              <a:rPr lang="tr-TR" sz="2400" dirty="0" smtClean="0"/>
              <a:t>          Ana </a:t>
            </a:r>
            <a:r>
              <a:rPr lang="tr-TR" sz="2400" dirty="0"/>
              <a:t>yurtlarından çeşitli nedenlerle göç etmek zorunda kalan Türkler gittikleri </a:t>
            </a:r>
            <a:r>
              <a:rPr lang="tr-TR" sz="2400" dirty="0" smtClean="0"/>
              <a:t>yerlerde </a:t>
            </a:r>
            <a:r>
              <a:rPr lang="tr-TR" sz="2400" b="1" dirty="0" smtClean="0"/>
              <a:t>değişik </a:t>
            </a:r>
            <a:r>
              <a:rPr lang="tr-TR" sz="2400" b="1" dirty="0"/>
              <a:t>toplumlarla karşılaşmışlar </a:t>
            </a:r>
            <a:r>
              <a:rPr lang="tr-TR" sz="2400" dirty="0"/>
              <a:t>onlarla </a:t>
            </a:r>
            <a:r>
              <a:rPr lang="tr-TR" sz="2400" b="1" dirty="0"/>
              <a:t>kaynaşmışlar</a:t>
            </a:r>
            <a:r>
              <a:rPr lang="tr-TR" sz="2400" dirty="0"/>
              <a:t>, onlardan </a:t>
            </a:r>
            <a:r>
              <a:rPr lang="tr-TR" sz="2400" dirty="0" smtClean="0"/>
              <a:t>etkilendikleri gibi </a:t>
            </a:r>
            <a:r>
              <a:rPr lang="tr-TR" sz="2400" dirty="0"/>
              <a:t>onları da etkileyerek </a:t>
            </a:r>
            <a:r>
              <a:rPr lang="tr-TR" sz="2400" b="1" dirty="0"/>
              <a:t>yeni kültürlerin oluşmasına</a:t>
            </a:r>
            <a:r>
              <a:rPr lang="tr-TR" sz="2400" dirty="0"/>
              <a:t> katkı sağlamışlardır. </a:t>
            </a:r>
            <a:r>
              <a:rPr lang="tr-TR" sz="2400" dirty="0" smtClean="0"/>
              <a:t>Ayrıca Asya </a:t>
            </a:r>
            <a:r>
              <a:rPr lang="tr-TR" sz="2400" dirty="0"/>
              <a:t>ve Avrupa’nın sosyal, siyasal, ekonomik ve kültürel çehresinin değişmesine </a:t>
            </a:r>
            <a:r>
              <a:rPr lang="tr-TR" sz="2400" dirty="0" smtClean="0"/>
              <a:t>de yol açmışlardır. </a:t>
            </a:r>
            <a:endParaRPr lang="tr-TR" sz="2200" dirty="0"/>
          </a:p>
        </p:txBody>
      </p:sp>
      <p:sp>
        <p:nvSpPr>
          <p:cNvPr id="4" name="1 Başlık"/>
          <p:cNvSpPr>
            <a:spLocks noGrp="1"/>
          </p:cNvSpPr>
          <p:nvPr>
            <p:ph type="title"/>
          </p:nvPr>
        </p:nvSpPr>
        <p:spPr>
          <a:xfrm>
            <a:off x="1475656" y="188640"/>
            <a:ext cx="6048672" cy="418058"/>
          </a:xfrm>
        </p:spPr>
        <p:txBody>
          <a:bodyPr>
            <a:no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Türklerin Ana Yurttan Göçleri</a:t>
            </a:r>
            <a:endParaRPr lang="tr-TR" sz="3200" dirty="0">
              <a:solidFill>
                <a:srgbClr val="FF0000"/>
              </a:solidFill>
            </a:endParaRPr>
          </a:p>
        </p:txBody>
      </p:sp>
      <p:pic>
        <p:nvPicPr>
          <p:cNvPr id="5" name="4 Resim" descr="https://www.bilgicik.com/wp-content/turklerin-ana-yurdu-300x164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276872"/>
            <a:ext cx="350557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İçerik Yer Tutucusu" descr="göç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833</Words>
  <PresentationFormat>Ekran Gösterisi (4:3)</PresentationFormat>
  <Paragraphs>88</Paragraphs>
  <Slides>13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Ofis Teması</vt:lpstr>
      <vt:lpstr>4.3. TÜRKLERDE COĞRAFYA İLE OLUŞAN YAŞAM TARZI</vt:lpstr>
      <vt:lpstr>Slayt 2</vt:lpstr>
      <vt:lpstr>Slayt 3</vt:lpstr>
      <vt:lpstr>Slayt 4</vt:lpstr>
      <vt:lpstr>Slayt 5</vt:lpstr>
      <vt:lpstr>4.3. TÜRKLERDE COĞRAFYA İLE OLUŞAN YAŞAM TARZI</vt:lpstr>
      <vt:lpstr>Türklerin Ana Yurttan Göçleri</vt:lpstr>
      <vt:lpstr>Türklerin Ana Yurttan Göçleri</vt:lpstr>
      <vt:lpstr>Slayt 9</vt:lpstr>
      <vt:lpstr>Türklerde Askerî Kültür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2019-02-22T15:22:38Z</dcterms:created>
  <dcterms:modified xsi:type="dcterms:W3CDTF">2019-02-23T08:06:50Z</dcterms:modified>
  <cp:category>https://www.sorubak.com</cp:category>
</cp:coreProperties>
</file>