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05980"/>
            <a:ext cx="27432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05980"/>
            <a:ext cx="80772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200154"/>
            <a:ext cx="54102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72200" y="1200154"/>
            <a:ext cx="54102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8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8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D88D0-C444-4564-BEA9-56B87C359D9F}" type="datetimeFigureOut">
              <a:rPr lang="tr-TR" smtClean="0"/>
              <a:pPr/>
              <a:t>09/03/2019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BBD7D-7BDB-4E6D-B267-FF6B3B63C96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orubak.com/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lk tÃ¼rk devletleri ve komÅular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"/>
            <a:ext cx="2555776" cy="134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347614"/>
            <a:ext cx="255577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orta asya bozkÄ±r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011909"/>
            <a:ext cx="2555776" cy="113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3528" y="51470"/>
            <a:ext cx="5472608" cy="432048"/>
          </a:xfrm>
          <a:blipFill>
            <a:blip r:embed="rId5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4.5. İLK TÜRK DEVLETLERİ VE KOMŞULARI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483518"/>
            <a:ext cx="6480720" cy="4659982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100" dirty="0" smtClean="0"/>
              <a:t>   </a:t>
            </a:r>
            <a:r>
              <a:rPr lang="tr-TR" sz="2100" dirty="0" smtClean="0">
                <a:solidFill>
                  <a:schemeClr val="tx1"/>
                </a:solidFill>
              </a:rPr>
              <a:t>Ekonomik </a:t>
            </a:r>
            <a:r>
              <a:rPr lang="tr-TR" sz="2100" dirty="0">
                <a:solidFill>
                  <a:schemeClr val="tx1"/>
                </a:solidFill>
              </a:rPr>
              <a:t>yapıyı büyük ölçüde etkileyen bu </a:t>
            </a:r>
            <a:r>
              <a:rPr lang="tr-TR" sz="2100" b="1" dirty="0" smtClean="0">
                <a:solidFill>
                  <a:schemeClr val="tx1"/>
                </a:solidFill>
              </a:rPr>
              <a:t>bozkır kültürünün </a:t>
            </a:r>
            <a:r>
              <a:rPr lang="tr-TR" sz="2100" b="1" dirty="0">
                <a:solidFill>
                  <a:schemeClr val="tx1"/>
                </a:solidFill>
              </a:rPr>
              <a:t>temelini </a:t>
            </a:r>
            <a:r>
              <a:rPr lang="tr-TR" sz="2100" b="1" dirty="0">
                <a:solidFill>
                  <a:srgbClr val="FF0000"/>
                </a:solidFill>
              </a:rPr>
              <a:t>hayvancılık, tarım, el sanatları ve </a:t>
            </a:r>
            <a:r>
              <a:rPr lang="tr-TR" sz="2100" b="1" dirty="0" smtClean="0">
                <a:solidFill>
                  <a:srgbClr val="FF0000"/>
                </a:solidFill>
              </a:rPr>
              <a:t>ticaret </a:t>
            </a:r>
            <a:r>
              <a:rPr lang="tr-TR" sz="2100" dirty="0" smtClean="0">
                <a:solidFill>
                  <a:schemeClr val="tx1"/>
                </a:solidFill>
              </a:rPr>
              <a:t>oluşturmaktadır.</a:t>
            </a:r>
          </a:p>
          <a:p>
            <a:pPr algn="l"/>
            <a:endParaRPr lang="tr-TR" sz="2100" dirty="0" smtClean="0">
              <a:solidFill>
                <a:schemeClr val="tx1"/>
              </a:solidFill>
            </a:endParaRPr>
          </a:p>
          <a:p>
            <a:pPr algn="l"/>
            <a:r>
              <a:rPr lang="tr-TR" sz="1800" dirty="0" smtClean="0">
                <a:hlinkClick r:id="rId6"/>
              </a:rPr>
              <a:t>https://</a:t>
            </a:r>
            <a:r>
              <a:rPr lang="tr-TR" sz="1800" dirty="0" smtClean="0">
                <a:hlinkClick r:id="rId6"/>
              </a:rPr>
              <a:t>www.sorubak.com</a:t>
            </a:r>
            <a:r>
              <a:rPr lang="tr-TR" sz="1800" dirty="0" smtClean="0"/>
              <a:t> </a:t>
            </a:r>
          </a:p>
          <a:p>
            <a:pPr algn="l"/>
            <a:r>
              <a:rPr lang="tr-TR" sz="2100" dirty="0" smtClean="0">
                <a:solidFill>
                  <a:schemeClr val="tx1"/>
                </a:solidFill>
              </a:rPr>
              <a:t>  </a:t>
            </a:r>
            <a:r>
              <a:rPr lang="tr-TR" sz="2100" b="1" dirty="0" smtClean="0">
                <a:solidFill>
                  <a:schemeClr val="tx1"/>
                </a:solidFill>
              </a:rPr>
              <a:t>Temel geçim kaynağı </a:t>
            </a:r>
            <a:r>
              <a:rPr lang="tr-TR" sz="2100" dirty="0" smtClean="0">
                <a:solidFill>
                  <a:schemeClr val="tx1"/>
                </a:solidFill>
              </a:rPr>
              <a:t>olarak </a:t>
            </a:r>
            <a:r>
              <a:rPr lang="tr-TR" sz="2100" b="1" dirty="0" smtClean="0">
                <a:solidFill>
                  <a:srgbClr val="FF0000"/>
                </a:solidFill>
              </a:rPr>
              <a:t>hayvancılık</a:t>
            </a:r>
            <a:r>
              <a:rPr lang="tr-TR" sz="2100" dirty="0" smtClean="0">
                <a:solidFill>
                  <a:schemeClr val="tx1"/>
                </a:solidFill>
              </a:rPr>
              <a:t>la beraber </a:t>
            </a:r>
            <a:r>
              <a:rPr lang="tr-TR" sz="2100" b="1" dirty="0" smtClean="0">
                <a:solidFill>
                  <a:srgbClr val="FF0000"/>
                </a:solidFill>
              </a:rPr>
              <a:t>tarım, avcılık, balıkçılık, madencilik, dericilik </a:t>
            </a:r>
            <a:r>
              <a:rPr lang="tr-TR" sz="2100" dirty="0" smtClean="0">
                <a:solidFill>
                  <a:srgbClr val="FF0000"/>
                </a:solidFill>
              </a:rPr>
              <a:t>ve </a:t>
            </a:r>
            <a:r>
              <a:rPr lang="tr-TR" sz="2100" b="1" dirty="0" smtClean="0">
                <a:solidFill>
                  <a:srgbClr val="FF0000"/>
                </a:solidFill>
              </a:rPr>
              <a:t>ticaretle</a:t>
            </a:r>
            <a:r>
              <a:rPr lang="tr-TR" sz="2100" dirty="0" smtClean="0">
                <a:solidFill>
                  <a:srgbClr val="FF0000"/>
                </a:solidFill>
              </a:rPr>
              <a:t> </a:t>
            </a:r>
            <a:r>
              <a:rPr lang="tr-TR" sz="2100" dirty="0" smtClean="0">
                <a:solidFill>
                  <a:schemeClr val="tx1"/>
                </a:solidFill>
              </a:rPr>
              <a:t>uğraşmışlardır.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dirty="0" smtClean="0">
                <a:solidFill>
                  <a:schemeClr val="tx1"/>
                </a:solidFill>
              </a:rPr>
              <a:t>  </a:t>
            </a:r>
            <a:r>
              <a:rPr lang="tr-TR" sz="2100" b="1" dirty="0" smtClean="0">
                <a:solidFill>
                  <a:schemeClr val="tx1"/>
                </a:solidFill>
              </a:rPr>
              <a:t>Yağma ve ganimet </a:t>
            </a:r>
            <a:r>
              <a:rPr lang="tr-TR" sz="2100" dirty="0" smtClean="0">
                <a:solidFill>
                  <a:schemeClr val="tx1"/>
                </a:solidFill>
              </a:rPr>
              <a:t>de önemli bir kaynaktır. 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dirty="0" smtClean="0">
                <a:solidFill>
                  <a:schemeClr val="tx1"/>
                </a:solidFill>
              </a:rPr>
              <a:t>  </a:t>
            </a:r>
            <a:r>
              <a:rPr lang="tr-TR" sz="2100" b="1" dirty="0" smtClean="0">
                <a:solidFill>
                  <a:schemeClr val="tx1"/>
                </a:solidFill>
              </a:rPr>
              <a:t>Madencilik</a:t>
            </a:r>
            <a:r>
              <a:rPr lang="tr-TR" sz="2100" dirty="0" smtClean="0">
                <a:solidFill>
                  <a:schemeClr val="tx1"/>
                </a:solidFill>
              </a:rPr>
              <a:t> konusunda </a:t>
            </a:r>
            <a:r>
              <a:rPr lang="tr-TR" sz="2100" b="1" dirty="0" smtClean="0">
                <a:solidFill>
                  <a:srgbClr val="FF0000"/>
                </a:solidFill>
              </a:rPr>
              <a:t>demiri, altını ve gümüşü </a:t>
            </a:r>
            <a:r>
              <a:rPr lang="tr-TR" sz="2100" dirty="0" smtClean="0">
                <a:solidFill>
                  <a:schemeClr val="tx1"/>
                </a:solidFill>
              </a:rPr>
              <a:t>çıkarıp işlemişler.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dirty="0">
                <a:solidFill>
                  <a:schemeClr val="tx1"/>
                </a:solidFill>
              </a:rPr>
              <a:t> </a:t>
            </a:r>
            <a:r>
              <a:rPr lang="tr-TR" sz="2100" dirty="0" smtClean="0">
                <a:solidFill>
                  <a:schemeClr val="tx1"/>
                </a:solidFill>
              </a:rPr>
              <a:t> Başta Çin olmak üzere yerleşik toplumlara </a:t>
            </a:r>
            <a:r>
              <a:rPr lang="tr-TR" sz="2100" b="1" dirty="0" smtClean="0">
                <a:solidFill>
                  <a:srgbClr val="FF0000"/>
                </a:solidFill>
              </a:rPr>
              <a:t>kürk, at, et, deri, silah </a:t>
            </a:r>
            <a:r>
              <a:rPr lang="tr-TR" sz="2100" b="1" dirty="0" smtClean="0">
                <a:solidFill>
                  <a:schemeClr val="tx1"/>
                </a:solidFill>
              </a:rPr>
              <a:t>satmışlar</a:t>
            </a:r>
            <a:r>
              <a:rPr lang="tr-TR" sz="2100" dirty="0" smtClean="0">
                <a:solidFill>
                  <a:schemeClr val="tx1"/>
                </a:solidFill>
              </a:rPr>
              <a:t>, karşılığında ise </a:t>
            </a:r>
            <a:r>
              <a:rPr lang="tr-TR" sz="2100" b="1" dirty="0" smtClean="0">
                <a:solidFill>
                  <a:srgbClr val="FF0000"/>
                </a:solidFill>
              </a:rPr>
              <a:t>ipek, çay ve tahıl ürünleri </a:t>
            </a:r>
            <a:r>
              <a:rPr lang="tr-TR" sz="2100" b="1" dirty="0" smtClean="0">
                <a:solidFill>
                  <a:schemeClr val="tx1"/>
                </a:solidFill>
              </a:rPr>
              <a:t>almışlardır. 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dirty="0">
                <a:solidFill>
                  <a:schemeClr val="tx1"/>
                </a:solidFill>
              </a:rPr>
              <a:t> </a:t>
            </a:r>
            <a:r>
              <a:rPr lang="tr-TR" sz="2100" dirty="0" smtClean="0">
                <a:solidFill>
                  <a:schemeClr val="tx1"/>
                </a:solidFill>
              </a:rPr>
              <a:t> Güçlü oldukları dönemlerde ise </a:t>
            </a:r>
            <a:r>
              <a:rPr lang="tr-TR" sz="2100" b="1" dirty="0" smtClean="0">
                <a:solidFill>
                  <a:schemeClr val="tx1"/>
                </a:solidFill>
              </a:rPr>
              <a:t>İpek Yolu’nun uluslararası ticaretine katılmışlar </a:t>
            </a:r>
            <a:r>
              <a:rPr lang="tr-TR" sz="2100" dirty="0" smtClean="0">
                <a:solidFill>
                  <a:schemeClr val="tx1"/>
                </a:solidFill>
              </a:rPr>
              <a:t>ya da </a:t>
            </a:r>
            <a:r>
              <a:rPr lang="tr-TR" sz="2100" b="1" dirty="0" smtClean="0">
                <a:solidFill>
                  <a:srgbClr val="FF0000"/>
                </a:solidFill>
              </a:rPr>
              <a:t>bu yolu kontrol altına almışlardı.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b="1" dirty="0">
                <a:solidFill>
                  <a:srgbClr val="FF0000"/>
                </a:solidFill>
              </a:rPr>
              <a:t> </a:t>
            </a:r>
            <a:r>
              <a:rPr lang="tr-TR" sz="2100" b="1" dirty="0" smtClean="0">
                <a:solidFill>
                  <a:srgbClr val="FF0000"/>
                </a:solidFill>
              </a:rPr>
              <a:t> </a:t>
            </a:r>
            <a:r>
              <a:rPr lang="tr-TR" sz="2100" b="1" dirty="0">
                <a:solidFill>
                  <a:srgbClr val="FF0000"/>
                </a:solidFill>
              </a:rPr>
              <a:t>Madencilik</a:t>
            </a:r>
            <a:r>
              <a:rPr lang="tr-TR" sz="2100" dirty="0">
                <a:solidFill>
                  <a:schemeClr val="tx1"/>
                </a:solidFill>
              </a:rPr>
              <a:t>, ekonomik bir faaliyet olmanın yanı sıra </a:t>
            </a:r>
            <a:r>
              <a:rPr lang="tr-TR" sz="2100" dirty="0" smtClean="0">
                <a:solidFill>
                  <a:schemeClr val="tx1"/>
                </a:solidFill>
              </a:rPr>
              <a:t>dönemin </a:t>
            </a:r>
            <a:r>
              <a:rPr lang="tr-TR" sz="2100" b="1" dirty="0" smtClean="0">
                <a:solidFill>
                  <a:schemeClr val="tx1"/>
                </a:solidFill>
              </a:rPr>
              <a:t>savaş </a:t>
            </a:r>
            <a:r>
              <a:rPr lang="tr-TR" sz="2100" b="1" dirty="0">
                <a:solidFill>
                  <a:schemeClr val="tx1"/>
                </a:solidFill>
              </a:rPr>
              <a:t>sanayisinde </a:t>
            </a:r>
            <a:r>
              <a:rPr lang="tr-TR" sz="2100" dirty="0">
                <a:solidFill>
                  <a:schemeClr val="tx1"/>
                </a:solidFill>
              </a:rPr>
              <a:t>Hunların </a:t>
            </a:r>
            <a:r>
              <a:rPr lang="tr-TR" sz="2100" b="1" dirty="0">
                <a:solidFill>
                  <a:schemeClr val="tx1"/>
                </a:solidFill>
              </a:rPr>
              <a:t>üstün olmalarını </a:t>
            </a:r>
            <a:r>
              <a:rPr lang="tr-TR" sz="2100" dirty="0" smtClean="0">
                <a:solidFill>
                  <a:schemeClr val="tx1"/>
                </a:solidFill>
              </a:rPr>
              <a:t>sağlamıştır.</a:t>
            </a:r>
          </a:p>
          <a:p>
            <a:pPr algn="l">
              <a:buFont typeface="Arial" pitchFamily="34" charset="0"/>
              <a:buChar char="•"/>
            </a:pPr>
            <a:r>
              <a:rPr lang="tr-TR" sz="2100" dirty="0">
                <a:solidFill>
                  <a:schemeClr val="tx1"/>
                </a:solidFill>
              </a:rPr>
              <a:t> </a:t>
            </a:r>
            <a:r>
              <a:rPr lang="tr-TR" sz="2100" dirty="0" smtClean="0">
                <a:solidFill>
                  <a:schemeClr val="tx1"/>
                </a:solidFill>
              </a:rPr>
              <a:t> Hunlar </a:t>
            </a:r>
            <a:r>
              <a:rPr lang="tr-TR" sz="2100" b="1" dirty="0" smtClean="0">
                <a:solidFill>
                  <a:schemeClr val="tx1"/>
                </a:solidFill>
              </a:rPr>
              <a:t>kalkan, zırh</a:t>
            </a:r>
            <a:r>
              <a:rPr lang="tr-TR" sz="2100" b="1" dirty="0">
                <a:solidFill>
                  <a:schemeClr val="tx1"/>
                </a:solidFill>
              </a:rPr>
              <a:t>, </a:t>
            </a:r>
            <a:r>
              <a:rPr lang="tr-TR" sz="2100" b="1" dirty="0" smtClean="0">
                <a:solidFill>
                  <a:schemeClr val="tx1"/>
                </a:solidFill>
              </a:rPr>
              <a:t>kılıç, mızrak</a:t>
            </a:r>
            <a:r>
              <a:rPr lang="tr-TR" sz="2100" b="1" dirty="0">
                <a:solidFill>
                  <a:schemeClr val="tx1"/>
                </a:solidFill>
              </a:rPr>
              <a:t>, madenî tabak, heykel, kazan, </a:t>
            </a:r>
            <a:r>
              <a:rPr lang="tr-TR" sz="2100" b="1" dirty="0" smtClean="0">
                <a:solidFill>
                  <a:schemeClr val="tx1"/>
                </a:solidFill>
              </a:rPr>
              <a:t>ibrik</a:t>
            </a:r>
            <a:r>
              <a:rPr lang="tr-TR" sz="2100" b="1" dirty="0">
                <a:solidFill>
                  <a:schemeClr val="tx1"/>
                </a:solidFill>
              </a:rPr>
              <a:t>, </a:t>
            </a:r>
            <a:r>
              <a:rPr lang="tr-TR" sz="2100" b="1" dirty="0" smtClean="0">
                <a:solidFill>
                  <a:schemeClr val="tx1"/>
                </a:solidFill>
              </a:rPr>
              <a:t>eyer ve </a:t>
            </a:r>
            <a:r>
              <a:rPr lang="tr-TR" sz="2100" b="1" dirty="0">
                <a:solidFill>
                  <a:schemeClr val="tx1"/>
                </a:solidFill>
              </a:rPr>
              <a:t>koşum takımları </a:t>
            </a:r>
            <a:r>
              <a:rPr lang="tr-TR" sz="2100" dirty="0">
                <a:solidFill>
                  <a:schemeClr val="tx1"/>
                </a:solidFill>
              </a:rPr>
              <a:t>üretmişlerdir</a:t>
            </a:r>
            <a:r>
              <a:rPr lang="tr-TR" sz="21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1600" dirty="0" smtClean="0">
                <a:solidFill>
                  <a:schemeClr val="tx1"/>
                </a:solidFill>
              </a:rPr>
              <a:t> </a:t>
            </a:r>
            <a:r>
              <a:rPr lang="tr-TR" sz="2100" dirty="0" smtClean="0">
                <a:solidFill>
                  <a:schemeClr val="tx1"/>
                </a:solidFill>
              </a:rPr>
              <a:t>Türk </a:t>
            </a:r>
            <a:r>
              <a:rPr lang="tr-TR" sz="2100" dirty="0">
                <a:solidFill>
                  <a:schemeClr val="tx1"/>
                </a:solidFill>
              </a:rPr>
              <a:t>bozkır topluluğunda </a:t>
            </a:r>
            <a:r>
              <a:rPr lang="tr-TR" sz="2100" dirty="0" smtClean="0">
                <a:solidFill>
                  <a:schemeClr val="tx1"/>
                </a:solidFill>
              </a:rPr>
              <a:t>kalabalık </a:t>
            </a:r>
            <a:r>
              <a:rPr lang="tr-TR" sz="2100" dirty="0">
                <a:solidFill>
                  <a:schemeClr val="tx1"/>
                </a:solidFill>
              </a:rPr>
              <a:t>bir </a:t>
            </a:r>
            <a:r>
              <a:rPr lang="tr-TR" sz="2100" b="1" dirty="0">
                <a:solidFill>
                  <a:srgbClr val="FF0000"/>
                </a:solidFill>
              </a:rPr>
              <a:t>esnaf ve zanaatkâr </a:t>
            </a:r>
            <a:r>
              <a:rPr lang="tr-TR" sz="2100" dirty="0">
                <a:solidFill>
                  <a:schemeClr val="tx1"/>
                </a:solidFill>
              </a:rPr>
              <a:t>kitlesinin de </a:t>
            </a:r>
            <a:r>
              <a:rPr lang="tr-TR" sz="2100" dirty="0" smtClean="0">
                <a:solidFill>
                  <a:schemeClr val="tx1"/>
                </a:solidFill>
              </a:rPr>
              <a:t>bulunduğunu bilinmektedir.</a:t>
            </a:r>
            <a:endParaRPr lang="tr-TR" sz="1800" b="1" dirty="0">
              <a:solidFill>
                <a:schemeClr val="tx1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1059582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70C0"/>
                </a:solidFill>
              </a:rPr>
              <a:t>Hunlar</a:t>
            </a:r>
            <a:endParaRPr lang="tr-TR" sz="2000" b="1" dirty="0">
              <a:solidFill>
                <a:srgbClr val="0070C0"/>
              </a:solidFill>
            </a:endParaRPr>
          </a:p>
        </p:txBody>
      </p:sp>
      <p:pic>
        <p:nvPicPr>
          <p:cNvPr id="9" name="8 Resim" descr="asya hun devleti ile ilgili gÃ¶rsel sonucu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2643758"/>
            <a:ext cx="2555776" cy="137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23477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5. Çin’den başlayan Karadeniz ve </a:t>
            </a:r>
            <a:r>
              <a:rPr lang="tr-TR" dirty="0" smtClean="0"/>
              <a:t>Akdeniz’e uzanan </a:t>
            </a:r>
            <a:r>
              <a:rPr lang="tr-TR" b="1" dirty="0">
                <a:solidFill>
                  <a:srgbClr val="FF0000"/>
                </a:solidFill>
              </a:rPr>
              <a:t>“ Tarihi İpek Yolu ” </a:t>
            </a:r>
            <a:r>
              <a:rPr lang="tr-TR" dirty="0"/>
              <a:t>Türklerin </a:t>
            </a:r>
            <a:r>
              <a:rPr lang="tr-TR" dirty="0" smtClean="0"/>
              <a:t>ticari yaşamında </a:t>
            </a:r>
            <a:r>
              <a:rPr lang="tr-TR" dirty="0"/>
              <a:t>önemli etken olduğu gibi dış politikalarında</a:t>
            </a:r>
          </a:p>
          <a:p>
            <a:r>
              <a:rPr lang="tr-TR" dirty="0"/>
              <a:t>da önemli yer tutmaktaydı. </a:t>
            </a:r>
            <a:r>
              <a:rPr lang="tr-TR" b="1" dirty="0" smtClean="0"/>
              <a:t>İpek Yolu’na </a:t>
            </a:r>
            <a:r>
              <a:rPr lang="tr-TR" b="1" dirty="0"/>
              <a:t>egemen olmak </a:t>
            </a:r>
            <a:r>
              <a:rPr lang="tr-TR" dirty="0"/>
              <a:t>istemeleri Çin ile </a:t>
            </a:r>
            <a:r>
              <a:rPr lang="tr-TR" dirty="0" smtClean="0"/>
              <a:t>mücadelelerinde </a:t>
            </a:r>
            <a:r>
              <a:rPr lang="sv-SE" dirty="0" smtClean="0"/>
              <a:t>ki </a:t>
            </a:r>
            <a:r>
              <a:rPr lang="sv-SE" dirty="0"/>
              <a:t>en önemli nedenlerin </a:t>
            </a:r>
            <a:r>
              <a:rPr lang="sv-SE" dirty="0" smtClean="0"/>
              <a:t>başında</a:t>
            </a:r>
            <a:r>
              <a:rPr lang="tr-TR" dirty="0" smtClean="0"/>
              <a:t> gelmekteydi</a:t>
            </a:r>
            <a:r>
              <a:rPr lang="tr-TR" dirty="0"/>
              <a:t>. </a:t>
            </a:r>
            <a:r>
              <a:rPr lang="tr-TR" b="1" dirty="0" smtClean="0">
                <a:solidFill>
                  <a:srgbClr val="FF0000"/>
                </a:solidFill>
              </a:rPr>
              <a:t>Köktürklerin</a:t>
            </a:r>
            <a:r>
              <a:rPr lang="tr-TR" dirty="0" smtClean="0"/>
              <a:t> </a:t>
            </a:r>
            <a:r>
              <a:rPr lang="tr-TR" b="1" dirty="0"/>
              <a:t>İpek Yolu </a:t>
            </a:r>
            <a:r>
              <a:rPr lang="tr-TR" b="1" dirty="0" smtClean="0"/>
              <a:t>ticaretinin güven </a:t>
            </a:r>
            <a:r>
              <a:rPr lang="tr-TR" b="1" dirty="0"/>
              <a:t>içinde yapılması </a:t>
            </a:r>
            <a:r>
              <a:rPr lang="tr-TR" dirty="0"/>
              <a:t>için önce </a:t>
            </a:r>
            <a:r>
              <a:rPr lang="tr-TR" b="1" dirty="0" err="1" smtClean="0"/>
              <a:t>Sasanilerle</a:t>
            </a:r>
            <a:r>
              <a:rPr lang="tr-TR" b="1" dirty="0" smtClean="0"/>
              <a:t> sonra </a:t>
            </a:r>
            <a:r>
              <a:rPr lang="tr-TR" b="1" dirty="0"/>
              <a:t>Bizanslılarla anlaşmalar </a:t>
            </a:r>
            <a:r>
              <a:rPr lang="tr-TR" b="1" dirty="0" smtClean="0"/>
              <a:t>yapmaları </a:t>
            </a:r>
            <a:r>
              <a:rPr lang="tr-TR" dirty="0" smtClean="0"/>
              <a:t>bu </a:t>
            </a:r>
            <a:r>
              <a:rPr lang="tr-TR" dirty="0"/>
              <a:t>yola ne kadar önem </a:t>
            </a:r>
            <a:r>
              <a:rPr lang="tr-TR" dirty="0" smtClean="0"/>
              <a:t>verdiklerinin açık </a:t>
            </a:r>
            <a:r>
              <a:rPr lang="tr-TR" dirty="0"/>
              <a:t>bir göstergesidir.İpek Yolu’nun kuzeyinden,</a:t>
            </a:r>
          </a:p>
          <a:p>
            <a:r>
              <a:rPr lang="tr-TR" dirty="0"/>
              <a:t>bu yola paralel olarak uzanan </a:t>
            </a:r>
            <a:r>
              <a:rPr lang="tr-TR" b="1" dirty="0">
                <a:solidFill>
                  <a:srgbClr val="FF0000"/>
                </a:solidFill>
              </a:rPr>
              <a:t>“Kürk Yolu</a:t>
            </a:r>
            <a:r>
              <a:rPr lang="tr-TR" b="1" dirty="0" smtClean="0">
                <a:solidFill>
                  <a:srgbClr val="FF0000"/>
                </a:solidFill>
              </a:rPr>
              <a:t>” </a:t>
            </a:r>
            <a:r>
              <a:rPr lang="tr-TR" dirty="0" smtClean="0"/>
              <a:t>da </a:t>
            </a:r>
            <a:r>
              <a:rPr lang="tr-TR" dirty="0"/>
              <a:t>ticaret yaşamlarında önemli yer tutmaktaydı</a:t>
            </a:r>
            <a:r>
              <a:rPr lang="tr-TR" dirty="0" smtClean="0"/>
              <a:t>. </a:t>
            </a:r>
          </a:p>
          <a:p>
            <a:r>
              <a:rPr lang="tr-TR" dirty="0" smtClean="0"/>
              <a:t>6</a:t>
            </a:r>
            <a:r>
              <a:rPr lang="tr-TR" dirty="0"/>
              <a:t>. Türkler arasında </a:t>
            </a:r>
            <a:r>
              <a:rPr lang="tr-TR" b="1" dirty="0">
                <a:solidFill>
                  <a:srgbClr val="FF0000"/>
                </a:solidFill>
              </a:rPr>
              <a:t>dokumacılık </a:t>
            </a:r>
            <a:r>
              <a:rPr lang="tr-TR" dirty="0"/>
              <a:t>( </a:t>
            </a:r>
            <a:r>
              <a:rPr lang="tr-TR" dirty="0" err="1"/>
              <a:t>Pazırık</a:t>
            </a:r>
            <a:r>
              <a:rPr lang="tr-TR" dirty="0"/>
              <a:t> </a:t>
            </a:r>
            <a:r>
              <a:rPr lang="tr-TR" dirty="0" smtClean="0"/>
              <a:t>kurganında bulunan</a:t>
            </a:r>
            <a:r>
              <a:rPr lang="tr-TR" dirty="0"/>
              <a:t>, Hunlara ait halının </a:t>
            </a:r>
            <a:r>
              <a:rPr lang="tr-TR" b="1" dirty="0" smtClean="0">
                <a:solidFill>
                  <a:srgbClr val="FF0000"/>
                </a:solidFill>
              </a:rPr>
              <a:t>dünyanın en </a:t>
            </a:r>
            <a:r>
              <a:rPr lang="tr-TR" b="1" dirty="0">
                <a:solidFill>
                  <a:srgbClr val="FF0000"/>
                </a:solidFill>
              </a:rPr>
              <a:t>eski halısı </a:t>
            </a:r>
            <a:r>
              <a:rPr lang="tr-TR" dirty="0"/>
              <a:t>olduğu ileri sürülmüştür </a:t>
            </a:r>
            <a:r>
              <a:rPr lang="tr-TR" dirty="0" smtClean="0"/>
              <a:t>), </a:t>
            </a:r>
            <a:r>
              <a:rPr lang="tr-TR" b="1" dirty="0" smtClean="0"/>
              <a:t>maden </a:t>
            </a:r>
            <a:r>
              <a:rPr lang="tr-TR" b="1" dirty="0"/>
              <a:t>işletmeciliği </a:t>
            </a:r>
            <a:r>
              <a:rPr lang="tr-TR" dirty="0"/>
              <a:t>( Kazakistan’da </a:t>
            </a:r>
            <a:r>
              <a:rPr lang="tr-TR" dirty="0" smtClean="0"/>
              <a:t>Alma-Ata </a:t>
            </a:r>
            <a:r>
              <a:rPr lang="tr-TR" dirty="0"/>
              <a:t>yakınlarında Esik Kurganı’nda çıkan </a:t>
            </a:r>
            <a:r>
              <a:rPr lang="tr-TR" dirty="0" smtClean="0"/>
              <a:t>ve Hunlara </a:t>
            </a:r>
            <a:r>
              <a:rPr lang="tr-TR" dirty="0"/>
              <a:t>ait olduğu ileri sürülen </a:t>
            </a:r>
            <a:r>
              <a:rPr lang="tr-TR" b="1" dirty="0">
                <a:solidFill>
                  <a:srgbClr val="FF0000"/>
                </a:solidFill>
              </a:rPr>
              <a:t>“altın </a:t>
            </a:r>
            <a:r>
              <a:rPr lang="tr-TR" b="1" dirty="0" smtClean="0">
                <a:solidFill>
                  <a:srgbClr val="FF0000"/>
                </a:solidFill>
              </a:rPr>
              <a:t>elbiseli adam </a:t>
            </a:r>
            <a:r>
              <a:rPr lang="tr-TR" b="1" dirty="0">
                <a:solidFill>
                  <a:srgbClr val="FF0000"/>
                </a:solidFill>
              </a:rPr>
              <a:t>heykeli”), </a:t>
            </a:r>
            <a:r>
              <a:rPr lang="tr-TR" dirty="0"/>
              <a:t>dericilik alanlarında da </a:t>
            </a:r>
            <a:r>
              <a:rPr lang="tr-TR" dirty="0" smtClean="0"/>
              <a:t>büyük ilerlemeler </a:t>
            </a:r>
            <a:r>
              <a:rPr lang="tr-TR" dirty="0"/>
              <a:t>olduğu görülmüştür</a:t>
            </a:r>
            <a:r>
              <a:rPr lang="tr-TR" dirty="0" smtClean="0"/>
              <a:t>. </a:t>
            </a:r>
            <a:endParaRPr lang="tr-TR" dirty="0"/>
          </a:p>
        </p:txBody>
      </p:sp>
      <p:pic>
        <p:nvPicPr>
          <p:cNvPr id="3" name="2 Resim" descr="pazÄ±rÄ±k halÄ±s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0"/>
            <a:ext cx="2195736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7020272" y="1347614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Pazırık</a:t>
            </a:r>
            <a:r>
              <a:rPr lang="tr-TR" dirty="0" smtClean="0">
                <a:solidFill>
                  <a:schemeClr val="bg1"/>
                </a:solidFill>
              </a:rPr>
              <a:t> halısı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851670"/>
            <a:ext cx="21957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pazÄ±rÄ±k halÄ±s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3918"/>
            <a:ext cx="2483768" cy="10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pazÄ±rÄ±k halÄ±s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83918"/>
            <a:ext cx="2483768" cy="10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5652120" y="4515966"/>
            <a:ext cx="3312368" cy="36933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Emin ÖZÜMAĞI Tarih Öğretmeni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0" y="0"/>
            <a:ext cx="6120680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Yerleşik Toplumların Konar-Göçerlere Karşı </a:t>
            </a:r>
            <a:r>
              <a:rPr lang="tr-TR" b="1" dirty="0" smtClean="0">
                <a:solidFill>
                  <a:srgbClr val="FF0000"/>
                </a:solidFill>
              </a:rPr>
              <a:t>Savunma Duvarları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1" name="10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555776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107504" y="411510"/>
            <a:ext cx="6696744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Yerleşik </a:t>
            </a:r>
            <a:r>
              <a:rPr lang="tr-TR" dirty="0"/>
              <a:t>toplumların konar-göçerlerden korunmak için belli</a:t>
            </a:r>
          </a:p>
          <a:p>
            <a:r>
              <a:rPr lang="tr-TR" dirty="0"/>
              <a:t>yöntemleri vardır</a:t>
            </a:r>
            <a:r>
              <a:rPr lang="tr-TR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Türk </a:t>
            </a:r>
            <a:r>
              <a:rPr lang="tr-TR" sz="1700" dirty="0"/>
              <a:t>akınlarını durduramayan </a:t>
            </a:r>
            <a:r>
              <a:rPr lang="tr-TR" sz="1700" dirty="0" smtClean="0"/>
              <a:t>Çinlilerin önce </a:t>
            </a:r>
            <a:r>
              <a:rPr lang="tr-TR" sz="1700" b="1" dirty="0">
                <a:solidFill>
                  <a:srgbClr val="FF0000"/>
                </a:solidFill>
              </a:rPr>
              <a:t>“Çin </a:t>
            </a:r>
            <a:r>
              <a:rPr lang="tr-TR" sz="1700" b="1" dirty="0" smtClean="0">
                <a:solidFill>
                  <a:srgbClr val="FF0000"/>
                </a:solidFill>
              </a:rPr>
              <a:t>Seddi’ni” </a:t>
            </a:r>
            <a:r>
              <a:rPr lang="tr-TR" sz="1700" dirty="0" smtClean="0"/>
              <a:t>yapmışlar.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Çinliler; Hunlar olarak adlandırdıkları kavme karşı </a:t>
            </a:r>
            <a:r>
              <a:rPr lang="tr-TR" sz="1700" b="1" dirty="0" smtClean="0"/>
              <a:t>küçük kaleler </a:t>
            </a:r>
          </a:p>
          <a:p>
            <a:r>
              <a:rPr lang="tr-TR" sz="1700" b="1" dirty="0" smtClean="0"/>
              <a:t>dikerler</a:t>
            </a:r>
            <a:r>
              <a:rPr lang="tr-TR" sz="1700" dirty="0" smtClean="0"/>
              <a:t>, daha sonra büyük </a:t>
            </a:r>
            <a:r>
              <a:rPr lang="tr-TR" sz="1700" b="1" dirty="0" smtClean="0"/>
              <a:t>Çin İmparatoru Çin </a:t>
            </a:r>
            <a:r>
              <a:rPr lang="tr-TR" sz="1700" b="1" dirty="0" err="1" smtClean="0"/>
              <a:t>Şi</a:t>
            </a:r>
            <a:r>
              <a:rPr lang="tr-TR" sz="1700" b="1" dirty="0" smtClean="0"/>
              <a:t> </a:t>
            </a:r>
            <a:r>
              <a:rPr lang="tr-TR" sz="1700" b="1" dirty="0" err="1" smtClean="0"/>
              <a:t>Huang</a:t>
            </a:r>
            <a:r>
              <a:rPr lang="tr-TR" sz="1700" b="1" dirty="0" smtClean="0"/>
              <a:t> Ti (</a:t>
            </a:r>
            <a:r>
              <a:rPr lang="tr-TR" sz="1700" b="1" dirty="0" err="1" smtClean="0"/>
              <a:t>Çe</a:t>
            </a:r>
            <a:r>
              <a:rPr lang="tr-TR" sz="1700" b="1" dirty="0" smtClean="0"/>
              <a:t> </a:t>
            </a:r>
            <a:r>
              <a:rPr lang="tr-TR" sz="1700" b="1" dirty="0" err="1" smtClean="0"/>
              <a:t>Huang</a:t>
            </a:r>
            <a:r>
              <a:rPr lang="tr-TR" sz="1700" b="1" dirty="0" smtClean="0"/>
              <a:t> Ti) </a:t>
            </a:r>
            <a:r>
              <a:rPr lang="tr-TR" sz="1700" dirty="0" smtClean="0"/>
              <a:t>bu </a:t>
            </a:r>
            <a:r>
              <a:rPr lang="tr-TR" sz="1700" b="1" dirty="0" smtClean="0"/>
              <a:t>tabyaları birleştirerek </a:t>
            </a:r>
            <a:r>
              <a:rPr lang="tr-TR" sz="1700" dirty="0" smtClean="0"/>
              <a:t>sürekli onarılan, gözden geçirilen, büyütülen mimari bir şaheser olan </a:t>
            </a:r>
            <a:r>
              <a:rPr lang="tr-TR" sz="1700" b="1" dirty="0" smtClean="0">
                <a:solidFill>
                  <a:srgbClr val="FF0000"/>
                </a:solidFill>
              </a:rPr>
              <a:t>Çin Seddi’ni kurar.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Daha son</a:t>
            </a:r>
            <a:r>
              <a:rPr lang="tr-TR" dirty="0"/>
              <a:t>ra ise </a:t>
            </a:r>
            <a:r>
              <a:rPr lang="tr-TR" b="1" dirty="0"/>
              <a:t>Hun Prensleri </a:t>
            </a:r>
            <a:r>
              <a:rPr lang="tr-TR" dirty="0"/>
              <a:t>arasında </a:t>
            </a:r>
            <a:r>
              <a:rPr lang="tr-TR" b="1" dirty="0">
                <a:solidFill>
                  <a:srgbClr val="FF0000"/>
                </a:solidFill>
              </a:rPr>
              <a:t>taht </a:t>
            </a:r>
            <a:r>
              <a:rPr lang="tr-TR" b="1" dirty="0" smtClean="0">
                <a:solidFill>
                  <a:srgbClr val="FF0000"/>
                </a:solidFill>
              </a:rPr>
              <a:t>sorunları yaratarak</a:t>
            </a:r>
            <a:r>
              <a:rPr lang="tr-TR" dirty="0"/>
              <a:t>, </a:t>
            </a:r>
            <a:endParaRPr lang="tr-TR" dirty="0" smtClean="0"/>
          </a:p>
          <a:p>
            <a:r>
              <a:rPr lang="tr-TR" b="1" dirty="0" smtClean="0"/>
              <a:t>onları </a:t>
            </a:r>
            <a:r>
              <a:rPr lang="tr-TR" b="1" dirty="0"/>
              <a:t>birbirlerine düşürerek </a:t>
            </a:r>
            <a:r>
              <a:rPr lang="tr-TR" dirty="0" smtClean="0"/>
              <a:t>Türkleri içten </a:t>
            </a:r>
            <a:r>
              <a:rPr lang="tr-TR" dirty="0"/>
              <a:t>yıkma politikasına ağırlık </a:t>
            </a:r>
            <a:r>
              <a:rPr lang="tr-TR" dirty="0" smtClean="0"/>
              <a:t>verdikleri görülür</a:t>
            </a:r>
            <a:r>
              <a:rPr lang="tr-TR" dirty="0"/>
              <a:t>.</a:t>
            </a:r>
            <a:r>
              <a:rPr lang="tr-TR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tr-TR" b="1" dirty="0"/>
              <a:t> </a:t>
            </a:r>
            <a:r>
              <a:rPr lang="tr-TR" dirty="0" smtClean="0"/>
              <a:t>Hem </a:t>
            </a:r>
            <a:r>
              <a:rPr lang="tr-TR" b="1" dirty="0" smtClean="0"/>
              <a:t>en </a:t>
            </a:r>
            <a:r>
              <a:rPr lang="tr-TR" b="1" dirty="0"/>
              <a:t>çok kullanılan </a:t>
            </a:r>
            <a:r>
              <a:rPr lang="tr-TR" dirty="0"/>
              <a:t>hem de </a:t>
            </a:r>
            <a:r>
              <a:rPr lang="tr-TR" b="1" dirty="0"/>
              <a:t>en etkisiz olanı </a:t>
            </a:r>
            <a:r>
              <a:rPr lang="tr-TR" dirty="0"/>
              <a:t>konar-göçerleri </a:t>
            </a:r>
            <a:r>
              <a:rPr lang="tr-TR" b="1" dirty="0" smtClean="0">
                <a:solidFill>
                  <a:srgbClr val="FF0000"/>
                </a:solidFill>
              </a:rPr>
              <a:t>barışçıl yollarla </a:t>
            </a:r>
            <a:r>
              <a:rPr lang="tr-TR" b="1" dirty="0">
                <a:solidFill>
                  <a:srgbClr val="FF0000"/>
                </a:solidFill>
              </a:rPr>
              <a:t>çekmeyi</a:t>
            </a:r>
            <a:r>
              <a:rPr lang="tr-TR" dirty="0"/>
              <a:t>, sınır bölgelerinde onlara </a:t>
            </a:r>
            <a:r>
              <a:rPr lang="tr-TR" b="1" dirty="0"/>
              <a:t>federe bölgeler</a:t>
            </a:r>
          </a:p>
          <a:p>
            <a:r>
              <a:rPr lang="tr-TR" b="1" dirty="0"/>
              <a:t>vermeyi</a:t>
            </a:r>
            <a:r>
              <a:rPr lang="tr-TR" dirty="0"/>
              <a:t> </a:t>
            </a:r>
            <a:r>
              <a:rPr lang="tr-TR" dirty="0" smtClean="0"/>
              <a:t>denemişler.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İranlılar </a:t>
            </a:r>
            <a:r>
              <a:rPr lang="tr-TR" dirty="0"/>
              <a:t>da bozkır </a:t>
            </a:r>
            <a:r>
              <a:rPr lang="tr-TR" dirty="0" smtClean="0"/>
              <a:t>sınırlarına kendi </a:t>
            </a:r>
            <a:r>
              <a:rPr lang="tr-TR" dirty="0"/>
              <a:t>barikatlarını dikerler, sonra aynı şekilde önce </a:t>
            </a:r>
            <a:r>
              <a:rPr lang="tr-TR" dirty="0" smtClean="0"/>
              <a:t>Büyük İskender </a:t>
            </a:r>
            <a:r>
              <a:rPr lang="tr-TR" dirty="0"/>
              <a:t>kendi barikatlarını </a:t>
            </a:r>
            <a:r>
              <a:rPr lang="tr-TR" dirty="0" smtClean="0"/>
              <a:t>diker.</a:t>
            </a:r>
          </a:p>
          <a:p>
            <a:pPr>
              <a:buFont typeface="Arial" pitchFamily="34" charset="0"/>
              <a:buChar char="•"/>
            </a:pPr>
            <a:endParaRPr lang="tr-TR" dirty="0"/>
          </a:p>
          <a:p>
            <a:pPr>
              <a:buFont typeface="Arial" pitchFamily="34" charset="0"/>
              <a:buChar char="•"/>
            </a:pPr>
            <a:endParaRPr lang="tr-TR" dirty="0" smtClean="0"/>
          </a:p>
        </p:txBody>
      </p:sp>
      <p:pic>
        <p:nvPicPr>
          <p:cNvPr id="13" name="12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707654"/>
            <a:ext cx="255577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Resim" descr="Ã§in seddi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435846"/>
            <a:ext cx="2555776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pek kumaÅ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555776" cy="141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pirinÃ§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563638"/>
            <a:ext cx="2555776" cy="1584176"/>
          </a:xfrm>
          <a:prstGeom prst="rect">
            <a:avLst/>
          </a:prstGeom>
          <a:ln w="9525" cap="rnd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4 Resim" descr="buÄday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291830"/>
            <a:ext cx="255577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Dikdörtgen"/>
          <p:cNvSpPr/>
          <p:nvPr/>
        </p:nvSpPr>
        <p:spPr>
          <a:xfrm>
            <a:off x="107504" y="123478"/>
            <a:ext cx="64807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Türk </a:t>
            </a:r>
            <a:r>
              <a:rPr lang="tr-TR" dirty="0"/>
              <a:t>toplulukları; ipek, buğday ve pirinç </a:t>
            </a:r>
            <a:r>
              <a:rPr lang="tr-TR" dirty="0" smtClean="0"/>
              <a:t>gibi ekonomilerinin </a:t>
            </a:r>
            <a:r>
              <a:rPr lang="tr-TR" dirty="0"/>
              <a:t>eksiği olan </a:t>
            </a:r>
            <a:r>
              <a:rPr lang="tr-TR" b="1" dirty="0"/>
              <a:t>temel ürünleri </a:t>
            </a:r>
            <a:r>
              <a:rPr lang="tr-TR" dirty="0"/>
              <a:t>zaman </a:t>
            </a:r>
            <a:r>
              <a:rPr lang="tr-TR" dirty="0" smtClean="0"/>
              <a:t>zaman </a:t>
            </a:r>
            <a:r>
              <a:rPr lang="tr-TR" b="1" dirty="0" smtClean="0">
                <a:solidFill>
                  <a:srgbClr val="FF0000"/>
                </a:solidFill>
              </a:rPr>
              <a:t>Çin’den </a:t>
            </a:r>
            <a:r>
              <a:rPr lang="tr-TR" b="1" dirty="0">
                <a:solidFill>
                  <a:srgbClr val="FF0000"/>
                </a:solidFill>
              </a:rPr>
              <a:t>hediye ve vergi olarak </a:t>
            </a:r>
            <a:r>
              <a:rPr lang="tr-TR" b="1" dirty="0"/>
              <a:t>temin etmiştir</a:t>
            </a:r>
            <a:r>
              <a:rPr lang="tr-TR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Buna </a:t>
            </a:r>
            <a:r>
              <a:rPr lang="tr-TR" dirty="0" smtClean="0"/>
              <a:t>rağmen Türkler, </a:t>
            </a:r>
            <a:r>
              <a:rPr lang="tr-TR" b="1" dirty="0"/>
              <a:t>buğday gibi </a:t>
            </a:r>
            <a:r>
              <a:rPr lang="tr-TR" dirty="0"/>
              <a:t>tarım ürünlerinde tamamen Çin </a:t>
            </a:r>
            <a:r>
              <a:rPr lang="tr-TR" dirty="0" smtClean="0"/>
              <a:t>ekonomisine </a:t>
            </a:r>
            <a:r>
              <a:rPr lang="tr-TR" b="1" dirty="0" smtClean="0">
                <a:solidFill>
                  <a:srgbClr val="FF0000"/>
                </a:solidFill>
              </a:rPr>
              <a:t>bağlı </a:t>
            </a:r>
            <a:r>
              <a:rPr lang="tr-TR" b="1" dirty="0">
                <a:solidFill>
                  <a:srgbClr val="FF0000"/>
                </a:solidFill>
              </a:rPr>
              <a:t>kalmamıştır</a:t>
            </a:r>
            <a:r>
              <a:rPr lang="tr-TR" dirty="0"/>
              <a:t>. </a:t>
            </a:r>
            <a:r>
              <a:rPr lang="tr-TR" dirty="0" smtClean="0"/>
              <a:t>Buğdayı Türkler de yetiştirmiştir.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Çinliler</a:t>
            </a:r>
            <a:r>
              <a:rPr lang="tr-TR" dirty="0"/>
              <a:t>, tarım ekonomisinde ileri bir toplumdur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Kök </a:t>
            </a:r>
            <a:r>
              <a:rPr lang="tr-TR" dirty="0" err="1"/>
              <a:t>Türkler’in</a:t>
            </a:r>
            <a:r>
              <a:rPr lang="tr-TR" dirty="0"/>
              <a:t>, Çin ile ilişkilerinin yanında batısında bulunan</a:t>
            </a:r>
          </a:p>
          <a:p>
            <a:r>
              <a:rPr lang="tr-TR" b="1" dirty="0" err="1">
                <a:solidFill>
                  <a:srgbClr val="FF0000"/>
                </a:solidFill>
              </a:rPr>
              <a:t>Sasani</a:t>
            </a:r>
            <a:r>
              <a:rPr lang="tr-TR" b="1" dirty="0">
                <a:solidFill>
                  <a:srgbClr val="FF0000"/>
                </a:solidFill>
              </a:rPr>
              <a:t> ve Bizans İmparatorluklarıyla </a:t>
            </a:r>
            <a:r>
              <a:rPr lang="tr-TR" dirty="0"/>
              <a:t>da ilişkileri olmuştur.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Batı Kök </a:t>
            </a:r>
            <a:r>
              <a:rPr lang="tr-TR" dirty="0"/>
              <a:t>Türklerine vergi vermeye başlayan </a:t>
            </a:r>
            <a:r>
              <a:rPr lang="tr-TR" b="1" dirty="0" err="1"/>
              <a:t>Sasani</a:t>
            </a:r>
            <a:r>
              <a:rPr lang="tr-TR" b="1" dirty="0"/>
              <a:t> Hükümdarı</a:t>
            </a:r>
          </a:p>
          <a:p>
            <a:r>
              <a:rPr lang="tr-TR" b="1" dirty="0" err="1"/>
              <a:t>Anuşirvan</a:t>
            </a:r>
            <a:r>
              <a:rPr lang="tr-TR" b="1" dirty="0"/>
              <a:t>,</a:t>
            </a:r>
            <a:r>
              <a:rPr lang="tr-TR" dirty="0"/>
              <a:t> </a:t>
            </a:r>
            <a:r>
              <a:rPr lang="tr-TR" dirty="0" err="1"/>
              <a:t>Maveraünnehir</a:t>
            </a:r>
            <a:r>
              <a:rPr lang="tr-TR" dirty="0"/>
              <a:t> ticaret yolunu tamamen eline </a:t>
            </a:r>
            <a:r>
              <a:rPr lang="tr-TR" dirty="0" smtClean="0"/>
              <a:t>geçirmek istemiştir.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İstemi Yabgu </a:t>
            </a:r>
            <a:r>
              <a:rPr lang="tr-TR" dirty="0"/>
              <a:t>d</a:t>
            </a:r>
            <a:r>
              <a:rPr lang="tr-TR" dirty="0" smtClean="0"/>
              <a:t>üşmanca tutum </a:t>
            </a:r>
            <a:r>
              <a:rPr lang="tr-TR" dirty="0"/>
              <a:t>takınan </a:t>
            </a:r>
            <a:r>
              <a:rPr lang="tr-TR" b="1" dirty="0" err="1"/>
              <a:t>Sasani</a:t>
            </a:r>
            <a:r>
              <a:rPr lang="tr-TR" b="1" dirty="0"/>
              <a:t> hükümdarına karşı </a:t>
            </a:r>
            <a:r>
              <a:rPr lang="tr-TR" dirty="0">
                <a:solidFill>
                  <a:srgbClr val="FF0000"/>
                </a:solidFill>
              </a:rPr>
              <a:t>Bizans </a:t>
            </a:r>
            <a:r>
              <a:rPr lang="tr-TR" dirty="0" smtClean="0">
                <a:solidFill>
                  <a:srgbClr val="FF0000"/>
                </a:solidFill>
              </a:rPr>
              <a:t>İmparatorluğu </a:t>
            </a:r>
            <a:r>
              <a:rPr lang="tr-TR" dirty="0" smtClean="0"/>
              <a:t>ile </a:t>
            </a:r>
            <a:r>
              <a:rPr lang="tr-TR" dirty="0"/>
              <a:t>temasa geçmiş ve </a:t>
            </a:r>
            <a:r>
              <a:rPr lang="tr-TR" b="1" dirty="0">
                <a:solidFill>
                  <a:srgbClr val="FF0000"/>
                </a:solidFill>
              </a:rPr>
              <a:t>567 yılında İstanbul’a bir elçi </a:t>
            </a:r>
            <a:r>
              <a:rPr lang="tr-TR" b="1" dirty="0" smtClean="0">
                <a:solidFill>
                  <a:srgbClr val="FF0000"/>
                </a:solidFill>
              </a:rPr>
              <a:t>heyeti </a:t>
            </a:r>
            <a:r>
              <a:rPr lang="tr-TR" dirty="0" smtClean="0"/>
              <a:t>yollamıştır</a:t>
            </a:r>
            <a:r>
              <a:rPr lang="tr-TR" dirty="0"/>
              <a:t>. 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Bizans ile Köktürkler karşılıklı elçi göndermiştir</a:t>
            </a:r>
            <a:r>
              <a:rPr lang="tr-TR" dirty="0"/>
              <a:t>. </a:t>
            </a:r>
            <a:r>
              <a:rPr lang="tr-TR" dirty="0" smtClean="0"/>
              <a:t>Meydana </a:t>
            </a:r>
            <a:r>
              <a:rPr lang="tr-TR" dirty="0"/>
              <a:t>gelen </a:t>
            </a:r>
            <a:r>
              <a:rPr lang="tr-TR" b="1" dirty="0"/>
              <a:t>Türk-Bizans ittifakı</a:t>
            </a:r>
            <a:r>
              <a:rPr lang="tr-TR" b="1" dirty="0" smtClean="0"/>
              <a:t>, </a:t>
            </a:r>
            <a:r>
              <a:rPr lang="tr-TR" b="1" dirty="0" err="1" smtClean="0"/>
              <a:t>Sasani</a:t>
            </a:r>
            <a:r>
              <a:rPr lang="tr-TR" b="1" dirty="0" smtClean="0"/>
              <a:t> </a:t>
            </a:r>
            <a:r>
              <a:rPr lang="tr-TR" b="1" dirty="0"/>
              <a:t>İmparatorluğu’nu zor durumda bırakmıştır.</a:t>
            </a:r>
            <a:endParaRPr lang="tr-TR" b="1" dirty="0" smtClean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23478"/>
            <a:ext cx="3810595" cy="3693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İlk Türk Devletlerinin Ticari Politikaları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07504" y="555526"/>
            <a:ext cx="66247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</a:t>
            </a:r>
            <a:r>
              <a:rPr lang="tr-TR" b="1" dirty="0" smtClean="0"/>
              <a:t>Eski </a:t>
            </a:r>
            <a:r>
              <a:rPr lang="tr-TR" b="1" dirty="0"/>
              <a:t>Türk topluluklarında </a:t>
            </a:r>
            <a:r>
              <a:rPr lang="tr-TR" dirty="0"/>
              <a:t>ve devletlerinde ticaret, büyük ölçüde</a:t>
            </a:r>
          </a:p>
          <a:p>
            <a:r>
              <a:rPr lang="tr-TR" b="1" dirty="0">
                <a:solidFill>
                  <a:srgbClr val="FF0000"/>
                </a:solidFill>
              </a:rPr>
              <a:t>“değiş tokuş” </a:t>
            </a:r>
            <a:r>
              <a:rPr lang="tr-TR" dirty="0"/>
              <a:t>esasına dayanmaktaydı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Türkler, </a:t>
            </a:r>
            <a:r>
              <a:rPr lang="tr-TR" b="1" dirty="0"/>
              <a:t>değiş tokuş </a:t>
            </a:r>
            <a:r>
              <a:rPr lang="tr-TR" dirty="0"/>
              <a:t>için </a:t>
            </a:r>
            <a:r>
              <a:rPr lang="tr-TR" b="1" dirty="0" smtClean="0">
                <a:solidFill>
                  <a:srgbClr val="FF0000"/>
                </a:solidFill>
              </a:rPr>
              <a:t>en çok </a:t>
            </a:r>
            <a:r>
              <a:rPr lang="tr-TR" b="1" dirty="0">
                <a:solidFill>
                  <a:srgbClr val="FF0000"/>
                </a:solidFill>
              </a:rPr>
              <a:t>atı </a:t>
            </a:r>
            <a:r>
              <a:rPr lang="tr-TR" dirty="0"/>
              <a:t>kullanmışlardı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Ticarette </a:t>
            </a:r>
            <a:r>
              <a:rPr lang="tr-TR" dirty="0"/>
              <a:t>kullanılan başka bir </a:t>
            </a:r>
            <a:r>
              <a:rPr lang="tr-TR" dirty="0" smtClean="0"/>
              <a:t>ödeme aracı </a:t>
            </a:r>
            <a:r>
              <a:rPr lang="tr-TR" dirty="0"/>
              <a:t>da kıymetli </a:t>
            </a:r>
            <a:r>
              <a:rPr lang="tr-TR" dirty="0" smtClean="0"/>
              <a:t>madenlerden </a:t>
            </a:r>
            <a:r>
              <a:rPr lang="tr-TR" dirty="0"/>
              <a:t>yapılmış çeşitli kap </a:t>
            </a:r>
            <a:r>
              <a:rPr lang="tr-TR" dirty="0" err="1"/>
              <a:t>kacaklardı</a:t>
            </a:r>
            <a:r>
              <a:rPr lang="tr-TR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Yaptıkları </a:t>
            </a:r>
            <a:r>
              <a:rPr lang="tr-TR" dirty="0"/>
              <a:t>ticarette </a:t>
            </a:r>
            <a:r>
              <a:rPr lang="tr-TR" b="1" dirty="0">
                <a:solidFill>
                  <a:srgbClr val="FF0000"/>
                </a:solidFill>
              </a:rPr>
              <a:t>parayı</a:t>
            </a:r>
            <a:r>
              <a:rPr lang="tr-TR" dirty="0"/>
              <a:t> da kullanan Türkler; özellikle </a:t>
            </a:r>
            <a:r>
              <a:rPr lang="tr-TR" b="1" dirty="0" smtClean="0">
                <a:solidFill>
                  <a:srgbClr val="FF0000"/>
                </a:solidFill>
              </a:rPr>
              <a:t>Bizans, Çin </a:t>
            </a:r>
            <a:r>
              <a:rPr lang="tr-TR" b="1" dirty="0">
                <a:solidFill>
                  <a:srgbClr val="FF0000"/>
                </a:solidFill>
              </a:rPr>
              <a:t>ve </a:t>
            </a:r>
            <a:r>
              <a:rPr lang="tr-TR" b="1" dirty="0" err="1">
                <a:solidFill>
                  <a:srgbClr val="FF0000"/>
                </a:solidFill>
              </a:rPr>
              <a:t>Sasani</a:t>
            </a:r>
            <a:r>
              <a:rPr lang="tr-TR" dirty="0"/>
              <a:t> gibi komşu ülkelerden </a:t>
            </a:r>
            <a:r>
              <a:rPr lang="tr-TR" b="1" dirty="0"/>
              <a:t>vergi, haraç ve </a:t>
            </a:r>
            <a:r>
              <a:rPr lang="tr-TR" b="1" dirty="0" smtClean="0"/>
              <a:t>savaş tazminatı </a:t>
            </a:r>
            <a:r>
              <a:rPr lang="tr-TR" b="1" dirty="0"/>
              <a:t>adı altında temin ettikleri paralarla</a:t>
            </a:r>
            <a:r>
              <a:rPr lang="tr-TR" dirty="0"/>
              <a:t> ihtiyaçları </a:t>
            </a:r>
            <a:r>
              <a:rPr lang="tr-TR" dirty="0" smtClean="0"/>
              <a:t>olan malları </a:t>
            </a:r>
            <a:r>
              <a:rPr lang="tr-TR" dirty="0"/>
              <a:t>satın alırlardı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dirty="0" smtClean="0"/>
              <a:t> Türkler</a:t>
            </a:r>
            <a:r>
              <a:rPr lang="tr-TR" dirty="0"/>
              <a:t>, </a:t>
            </a:r>
            <a:r>
              <a:rPr lang="tr-TR" b="1" dirty="0">
                <a:solidFill>
                  <a:srgbClr val="FF0000"/>
                </a:solidFill>
              </a:rPr>
              <a:t>satir </a:t>
            </a:r>
            <a:r>
              <a:rPr lang="tr-TR" dirty="0"/>
              <a:t>adını verdikleri ve </a:t>
            </a:r>
            <a:r>
              <a:rPr lang="tr-TR" dirty="0" smtClean="0"/>
              <a:t>diske benzeyen </a:t>
            </a:r>
            <a:r>
              <a:rPr lang="tr-TR" dirty="0"/>
              <a:t>bu gümüş parayla ticarette ödeme yapmışlardı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Milletler </a:t>
            </a:r>
            <a:r>
              <a:rPr lang="tr-TR" dirty="0"/>
              <a:t>arası ticarette Türkler, genellikle </a:t>
            </a:r>
            <a:r>
              <a:rPr lang="tr-TR" b="1" dirty="0" err="1"/>
              <a:t>Soğdlu</a:t>
            </a:r>
            <a:r>
              <a:rPr lang="tr-TR" b="1" dirty="0"/>
              <a:t> </a:t>
            </a:r>
            <a:r>
              <a:rPr lang="tr-TR" b="1" dirty="0" smtClean="0"/>
              <a:t>tüccarları </a:t>
            </a:r>
            <a:r>
              <a:rPr lang="tr-TR" dirty="0" smtClean="0"/>
              <a:t>himayelerine </a:t>
            </a:r>
            <a:r>
              <a:rPr lang="tr-TR" dirty="0"/>
              <a:t>alarak </a:t>
            </a:r>
            <a:r>
              <a:rPr lang="tr-TR" b="1" dirty="0"/>
              <a:t>kullanmış</a:t>
            </a:r>
            <a:r>
              <a:rPr lang="tr-TR" dirty="0"/>
              <a:t> iseler de zamanla </a:t>
            </a:r>
            <a:r>
              <a:rPr lang="tr-TR" b="1" dirty="0"/>
              <a:t>Hun, </a:t>
            </a:r>
            <a:r>
              <a:rPr lang="tr-TR" b="1" dirty="0" smtClean="0"/>
              <a:t>Kök Türk</a:t>
            </a:r>
            <a:r>
              <a:rPr lang="tr-TR" b="1" dirty="0"/>
              <a:t>, Uygur devletlerinde de tüccar grupları oluşmaya başlamıştır.</a:t>
            </a:r>
          </a:p>
          <a:p>
            <a:r>
              <a:rPr lang="tr-TR" b="1" dirty="0" err="1"/>
              <a:t>Soğd</a:t>
            </a:r>
            <a:r>
              <a:rPr lang="tr-TR" b="1" dirty="0"/>
              <a:t> ve Araplar</a:t>
            </a:r>
            <a:r>
              <a:rPr lang="tr-TR" dirty="0"/>
              <a:t> gibi </a:t>
            </a:r>
            <a:r>
              <a:rPr lang="tr-TR" b="1" dirty="0">
                <a:solidFill>
                  <a:srgbClr val="FF0000"/>
                </a:solidFill>
              </a:rPr>
              <a:t>yabancı tüccarların </a:t>
            </a:r>
            <a:r>
              <a:rPr lang="tr-TR" dirty="0"/>
              <a:t>Türk </a:t>
            </a:r>
            <a:r>
              <a:rPr lang="tr-TR" dirty="0" smtClean="0"/>
              <a:t>ülkesinde </a:t>
            </a:r>
            <a:r>
              <a:rPr lang="tr-TR" b="1" dirty="0" smtClean="0"/>
              <a:t>temsilcilikleri</a:t>
            </a:r>
            <a:r>
              <a:rPr lang="tr-TR" dirty="0" smtClean="0"/>
              <a:t> </a:t>
            </a:r>
            <a:r>
              <a:rPr lang="tr-TR" dirty="0"/>
              <a:t>olduğu gibi </a:t>
            </a:r>
            <a:r>
              <a:rPr lang="tr-TR" b="1" dirty="0"/>
              <a:t>Türk tüccarlar da yabancı </a:t>
            </a:r>
            <a:r>
              <a:rPr lang="tr-TR" b="1" dirty="0" smtClean="0"/>
              <a:t>ülkelerde temsilcilikler</a:t>
            </a:r>
            <a:r>
              <a:rPr lang="tr-TR" dirty="0" smtClean="0"/>
              <a:t> </a:t>
            </a:r>
            <a:r>
              <a:rPr lang="tr-TR" dirty="0"/>
              <a:t>açmıştır.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soÄd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"/>
            <a:ext cx="2483768" cy="185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soÄdlar kimdir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3" y="1851670"/>
            <a:ext cx="2483768" cy="153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3" y="3075806"/>
            <a:ext cx="2483768" cy="206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23479"/>
            <a:ext cx="57606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/>
              <a:t>Türk devletleri gelip geçen </a:t>
            </a:r>
            <a:r>
              <a:rPr lang="tr-TR" b="1" dirty="0"/>
              <a:t>kervanlardan</a:t>
            </a:r>
            <a:r>
              <a:rPr lang="tr-TR" dirty="0"/>
              <a:t> </a:t>
            </a:r>
            <a:r>
              <a:rPr lang="tr-TR" b="1" dirty="0">
                <a:solidFill>
                  <a:srgbClr val="FF0000"/>
                </a:solidFill>
              </a:rPr>
              <a:t>“</a:t>
            </a:r>
            <a:r>
              <a:rPr lang="tr-TR" b="1" dirty="0" smtClean="0">
                <a:solidFill>
                  <a:srgbClr val="FF0000"/>
                </a:solidFill>
              </a:rPr>
              <a:t>geçiş vergisi</a:t>
            </a:r>
            <a:r>
              <a:rPr lang="tr-TR" b="1" dirty="0">
                <a:solidFill>
                  <a:srgbClr val="FF0000"/>
                </a:solidFill>
              </a:rPr>
              <a:t>” </a:t>
            </a:r>
            <a:r>
              <a:rPr lang="tr-TR" dirty="0"/>
              <a:t>almıştır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Özellikle </a:t>
            </a:r>
            <a:r>
              <a:rPr lang="tr-TR" b="1" dirty="0">
                <a:solidFill>
                  <a:srgbClr val="FF0000"/>
                </a:solidFill>
              </a:rPr>
              <a:t>Çin ipeğinin </a:t>
            </a:r>
            <a:r>
              <a:rPr lang="tr-TR" b="1" dirty="0"/>
              <a:t>Batı’ya satışından </a:t>
            </a:r>
            <a:r>
              <a:rPr lang="tr-TR" dirty="0" smtClean="0"/>
              <a:t>önemli </a:t>
            </a:r>
            <a:r>
              <a:rPr lang="tr-TR" b="1" dirty="0" smtClean="0">
                <a:solidFill>
                  <a:srgbClr val="FF0000"/>
                </a:solidFill>
              </a:rPr>
              <a:t>kârlar </a:t>
            </a:r>
            <a:r>
              <a:rPr lang="tr-TR" b="1" dirty="0">
                <a:solidFill>
                  <a:srgbClr val="FF0000"/>
                </a:solidFill>
              </a:rPr>
              <a:t>elde </a:t>
            </a:r>
            <a:r>
              <a:rPr lang="tr-TR" dirty="0"/>
              <a:t>etmişlerdir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</a:t>
            </a:r>
            <a:r>
              <a:rPr lang="tr-TR" dirty="0"/>
              <a:t>Türkler kervanların ülkelerinden </a:t>
            </a:r>
            <a:r>
              <a:rPr lang="tr-TR" b="1" dirty="0" smtClean="0"/>
              <a:t>geçiş güvenliğini </a:t>
            </a:r>
            <a:r>
              <a:rPr lang="tr-TR" dirty="0" smtClean="0"/>
              <a:t>sağlamışlar, </a:t>
            </a:r>
            <a:r>
              <a:rPr lang="tr-TR" b="1" dirty="0" smtClean="0"/>
              <a:t>konaklama </a:t>
            </a:r>
            <a:r>
              <a:rPr lang="tr-TR" b="1" dirty="0"/>
              <a:t>ihtiyaçları</a:t>
            </a:r>
            <a:r>
              <a:rPr lang="tr-TR" dirty="0"/>
              <a:t> için </a:t>
            </a:r>
            <a:r>
              <a:rPr lang="tr-TR" b="1" dirty="0" smtClean="0"/>
              <a:t>kervansaraylar denilebilecek </a:t>
            </a:r>
            <a:r>
              <a:rPr lang="tr-TR" b="1" dirty="0"/>
              <a:t>yerler </a:t>
            </a:r>
            <a:r>
              <a:rPr lang="tr-TR" dirty="0"/>
              <a:t>inşa etmişlerdir. 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Kervanlara </a:t>
            </a:r>
            <a:r>
              <a:rPr lang="tr-TR" dirty="0"/>
              <a:t>at</a:t>
            </a:r>
            <a:r>
              <a:rPr lang="tr-TR" dirty="0" smtClean="0"/>
              <a:t>, deve </a:t>
            </a:r>
            <a:r>
              <a:rPr lang="tr-TR" dirty="0"/>
              <a:t>gibi gerekli hayvanları temin eden Türkler; </a:t>
            </a:r>
            <a:r>
              <a:rPr lang="tr-TR" b="1" dirty="0" smtClean="0"/>
              <a:t>kervanda</a:t>
            </a:r>
            <a:r>
              <a:rPr lang="tr-TR" dirty="0" smtClean="0"/>
              <a:t> bulunanlara </a:t>
            </a:r>
            <a:r>
              <a:rPr lang="tr-TR" b="1" dirty="0"/>
              <a:t>belirli ücret karşılığında</a:t>
            </a:r>
            <a:r>
              <a:rPr lang="tr-TR" dirty="0"/>
              <a:t> </a:t>
            </a:r>
            <a:r>
              <a:rPr lang="tr-TR" b="1" dirty="0">
                <a:solidFill>
                  <a:srgbClr val="FF0000"/>
                </a:solidFill>
              </a:rPr>
              <a:t>yeme içme hizmeti </a:t>
            </a:r>
            <a:r>
              <a:rPr lang="tr-TR" dirty="0" smtClean="0"/>
              <a:t>de vermişlerdir.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İpek Yolu’nda ticaretin çok iyi ve bol kazançlı olması, </a:t>
            </a:r>
            <a:r>
              <a:rPr lang="tr-TR" dirty="0" smtClean="0"/>
              <a:t>Türklerle komşuları </a:t>
            </a:r>
            <a:r>
              <a:rPr lang="tr-TR" dirty="0"/>
              <a:t>arasında mücadelelere sebep olmuştur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3" name="2 Resim" descr="orta asya kervan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0"/>
            <a:ext cx="3347864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707654"/>
            <a:ext cx="33478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orta asya kervan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507855"/>
            <a:ext cx="3347864" cy="163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5868144" y="3219822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>
                <a:solidFill>
                  <a:schemeClr val="bg1"/>
                </a:solidFill>
              </a:rPr>
              <a:t>Burana İpek Yolu </a:t>
            </a:r>
            <a:r>
              <a:rPr lang="tr-TR" sz="1200" dirty="0" smtClean="0">
                <a:solidFill>
                  <a:schemeClr val="bg1"/>
                </a:solidFill>
              </a:rPr>
              <a:t>Kulesi (Kırgızistan)</a:t>
            </a:r>
            <a:endParaRPr lang="tr-TR" sz="1200" dirty="0">
              <a:solidFill>
                <a:schemeClr val="bg1"/>
              </a:solidFill>
            </a:endParaRPr>
          </a:p>
        </p:txBody>
      </p:sp>
      <p:pic>
        <p:nvPicPr>
          <p:cNvPr id="9" name="8 Resim" descr="ipek yolu savaÅlarÄ±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35846"/>
            <a:ext cx="5796136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51470"/>
            <a:ext cx="4464496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İlk Türk Devletlerinde Serbest Ticaret Pazarı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07504" y="483518"/>
            <a:ext cx="6768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İlk </a:t>
            </a:r>
            <a:r>
              <a:rPr lang="tr-TR" dirty="0"/>
              <a:t>Türk devletleri, komşu ülkelerle </a:t>
            </a:r>
            <a:r>
              <a:rPr lang="tr-TR" b="1" dirty="0"/>
              <a:t>yaptıkları ticaretin </a:t>
            </a:r>
            <a:r>
              <a:rPr lang="tr-TR" b="1" dirty="0" smtClean="0"/>
              <a:t>güvenlik içinde </a:t>
            </a:r>
            <a:r>
              <a:rPr lang="tr-TR" b="1" dirty="0"/>
              <a:t>gerçekleşmesi amacıyla </a:t>
            </a:r>
            <a:r>
              <a:rPr lang="tr-TR" b="1" dirty="0">
                <a:solidFill>
                  <a:srgbClr val="FF0000"/>
                </a:solidFill>
              </a:rPr>
              <a:t>birtakım tedbirler </a:t>
            </a:r>
            <a:r>
              <a:rPr lang="tr-TR" dirty="0"/>
              <a:t>almıştır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Bu tedbirlerin </a:t>
            </a:r>
            <a:r>
              <a:rPr lang="tr-TR" dirty="0"/>
              <a:t>başında komşu devletlerle olan </a:t>
            </a:r>
            <a:r>
              <a:rPr lang="tr-TR" b="1" dirty="0">
                <a:solidFill>
                  <a:srgbClr val="FF0000"/>
                </a:solidFill>
              </a:rPr>
              <a:t>sınırlarda serbest</a:t>
            </a:r>
          </a:p>
          <a:p>
            <a:r>
              <a:rPr lang="tr-TR" b="1" dirty="0">
                <a:solidFill>
                  <a:srgbClr val="FF0000"/>
                </a:solidFill>
              </a:rPr>
              <a:t>ticaret pazarlarının kurulması</a:t>
            </a:r>
            <a:r>
              <a:rPr lang="tr-TR" dirty="0"/>
              <a:t> gelmektedir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Tarihî kayıtlara </a:t>
            </a:r>
            <a:r>
              <a:rPr lang="tr-TR" dirty="0" smtClean="0"/>
              <a:t>göre </a:t>
            </a:r>
            <a:r>
              <a:rPr lang="tr-TR" b="1" dirty="0" smtClean="0">
                <a:solidFill>
                  <a:srgbClr val="FF0000"/>
                </a:solidFill>
              </a:rPr>
              <a:t>ilk </a:t>
            </a:r>
            <a:r>
              <a:rPr lang="tr-TR" b="1" dirty="0">
                <a:solidFill>
                  <a:srgbClr val="FF0000"/>
                </a:solidFill>
              </a:rPr>
              <a:t>serbest ticaret pazarı</a:t>
            </a:r>
            <a:r>
              <a:rPr lang="tr-TR" dirty="0"/>
              <a:t>, </a:t>
            </a:r>
            <a:r>
              <a:rPr lang="tr-TR" b="1" dirty="0"/>
              <a:t>Asya Hun Devleti ile Çin </a:t>
            </a:r>
            <a:r>
              <a:rPr lang="tr-TR" dirty="0" smtClean="0"/>
              <a:t>arasında kurulmuştur.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b="1" dirty="0"/>
              <a:t>Avrupa Hun </a:t>
            </a:r>
            <a:r>
              <a:rPr lang="tr-TR" b="1" dirty="0" smtClean="0"/>
              <a:t>Hükümdarı </a:t>
            </a:r>
            <a:r>
              <a:rPr lang="it-IT" b="1" dirty="0" smtClean="0">
                <a:solidFill>
                  <a:srgbClr val="FF0000"/>
                </a:solidFill>
              </a:rPr>
              <a:t>Attila</a:t>
            </a:r>
            <a:r>
              <a:rPr lang="it-IT" b="1" dirty="0" smtClean="0"/>
              <a:t> </a:t>
            </a:r>
            <a:r>
              <a:rPr lang="it-IT" dirty="0"/>
              <a:t>da serbest ticaret </a:t>
            </a:r>
            <a:r>
              <a:rPr lang="it-IT" dirty="0" smtClean="0"/>
              <a:t>pazarlarına</a:t>
            </a:r>
            <a:r>
              <a:rPr lang="tr-TR" dirty="0" smtClean="0"/>
              <a:t> </a:t>
            </a:r>
            <a:r>
              <a:rPr lang="pt-BR" dirty="0" smtClean="0"/>
              <a:t>önem </a:t>
            </a:r>
            <a:r>
              <a:rPr lang="pt-BR" dirty="0"/>
              <a:t>vermiştir. Hatta o, </a:t>
            </a:r>
            <a:r>
              <a:rPr lang="pt-BR" b="1" dirty="0">
                <a:solidFill>
                  <a:srgbClr val="FF0000"/>
                </a:solidFill>
              </a:rPr>
              <a:t>Bizans ile </a:t>
            </a:r>
            <a:r>
              <a:rPr lang="pt-BR" b="1" dirty="0" smtClean="0">
                <a:solidFill>
                  <a:srgbClr val="FF0000"/>
                </a:solidFill>
              </a:rPr>
              <a:t>yaptığı</a:t>
            </a:r>
            <a:r>
              <a:rPr lang="tr-TR" b="1" dirty="0" smtClean="0">
                <a:solidFill>
                  <a:srgbClr val="FF0000"/>
                </a:solidFill>
              </a:rPr>
              <a:t> ilk </a:t>
            </a:r>
            <a:r>
              <a:rPr lang="tr-TR" b="1" dirty="0">
                <a:solidFill>
                  <a:srgbClr val="FF0000"/>
                </a:solidFill>
              </a:rPr>
              <a:t>antlaşma </a:t>
            </a:r>
            <a:r>
              <a:rPr lang="tr-TR" dirty="0"/>
              <a:t>metnine özellikle </a:t>
            </a:r>
            <a:endParaRPr lang="tr-TR" dirty="0" smtClean="0"/>
          </a:p>
          <a:p>
            <a:r>
              <a:rPr lang="tr-TR" b="1" dirty="0" smtClean="0"/>
              <a:t>“</a:t>
            </a:r>
            <a:r>
              <a:rPr lang="tr-TR" b="1" dirty="0"/>
              <a:t>İki ülke </a:t>
            </a:r>
            <a:r>
              <a:rPr lang="tr-TR" b="1" dirty="0" smtClean="0"/>
              <a:t>arasındaki ticaret </a:t>
            </a:r>
            <a:r>
              <a:rPr lang="tr-TR" b="1" dirty="0"/>
              <a:t>önceden belirlenmiş olan </a:t>
            </a:r>
            <a:r>
              <a:rPr lang="tr-TR" b="1" dirty="0" smtClean="0"/>
              <a:t>sınır kasabalarında </a:t>
            </a:r>
            <a:r>
              <a:rPr lang="tr-TR" b="1" dirty="0"/>
              <a:t>yapılacak.”</a:t>
            </a:r>
            <a:r>
              <a:rPr lang="tr-TR" dirty="0"/>
              <a:t> şeklinde bir </a:t>
            </a:r>
            <a:r>
              <a:rPr lang="tr-TR" dirty="0" smtClean="0"/>
              <a:t>hüküm koydurmuştur.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</a:t>
            </a:r>
            <a:r>
              <a:rPr lang="tr-TR" b="1" dirty="0" smtClean="0"/>
              <a:t>Köktürkler de Çin </a:t>
            </a:r>
            <a:r>
              <a:rPr lang="tr-TR" b="1" dirty="0"/>
              <a:t>ile </a:t>
            </a:r>
            <a:r>
              <a:rPr lang="tr-TR" b="1" dirty="0" smtClean="0"/>
              <a:t>ticaret yapabilmek </a:t>
            </a:r>
            <a:r>
              <a:rPr lang="tr-TR" b="1" dirty="0"/>
              <a:t>için </a:t>
            </a:r>
            <a:r>
              <a:rPr lang="tr-TR" dirty="0"/>
              <a:t>sınır boyunca pazar yerleri </a:t>
            </a:r>
            <a:r>
              <a:rPr lang="tr-TR" dirty="0" smtClean="0"/>
              <a:t>tayin edilmesi müsaadesi</a:t>
            </a:r>
            <a:r>
              <a:rPr lang="tr-TR" dirty="0"/>
              <a:t>” talebinde bulundular</a:t>
            </a:r>
            <a:r>
              <a:rPr lang="tr-TR" dirty="0" smtClean="0"/>
              <a:t>.</a:t>
            </a:r>
          </a:p>
          <a:p>
            <a:r>
              <a:rPr lang="tr-TR" dirty="0"/>
              <a:t> </a:t>
            </a:r>
            <a:r>
              <a:rPr lang="tr-TR" b="1" dirty="0">
                <a:solidFill>
                  <a:srgbClr val="FF0000"/>
                </a:solidFill>
              </a:rPr>
              <a:t>Bilge Kağan</a:t>
            </a:r>
            <a:r>
              <a:rPr lang="tr-TR" dirty="0"/>
              <a:t>, </a:t>
            </a:r>
            <a:r>
              <a:rPr lang="tr-TR" dirty="0" smtClean="0"/>
              <a:t>savaşlara son </a:t>
            </a:r>
            <a:r>
              <a:rPr lang="tr-TR" dirty="0"/>
              <a:t>verip Çin ile olan ilişkilerini karşılıklı dostluk ve </a:t>
            </a:r>
            <a:r>
              <a:rPr lang="tr-TR" dirty="0" smtClean="0"/>
              <a:t>barış temeline </a:t>
            </a:r>
            <a:r>
              <a:rPr lang="tr-TR" dirty="0"/>
              <a:t>oturttuktan sonra </a:t>
            </a:r>
            <a:r>
              <a:rPr lang="tr-TR" dirty="0" smtClean="0"/>
              <a:t>bu </a:t>
            </a:r>
            <a:r>
              <a:rPr lang="tr-TR" dirty="0"/>
              <a:t>ülkeden bazı ticari imtiyazlar koparmıştır. </a:t>
            </a:r>
            <a:r>
              <a:rPr lang="tr-TR" dirty="0" smtClean="0"/>
              <a:t>Bu imtiyazların </a:t>
            </a:r>
            <a:r>
              <a:rPr lang="tr-TR" dirty="0"/>
              <a:t>en önemlisi, bazı </a:t>
            </a:r>
            <a:r>
              <a:rPr lang="tr-TR" b="1" dirty="0">
                <a:solidFill>
                  <a:srgbClr val="FF0000"/>
                </a:solidFill>
              </a:rPr>
              <a:t>Çin şehirlerinde serbest </a:t>
            </a:r>
            <a:r>
              <a:rPr lang="tr-TR" b="1" dirty="0" smtClean="0">
                <a:solidFill>
                  <a:srgbClr val="FF0000"/>
                </a:solidFill>
              </a:rPr>
              <a:t>ticaret pazarlarının </a:t>
            </a:r>
            <a:r>
              <a:rPr lang="tr-TR" b="1" dirty="0">
                <a:solidFill>
                  <a:srgbClr val="FF0000"/>
                </a:solidFill>
              </a:rPr>
              <a:t>kurulması </a:t>
            </a:r>
            <a:r>
              <a:rPr lang="tr-TR" dirty="0"/>
              <a:t>idi.</a:t>
            </a:r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411760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563639"/>
            <a:ext cx="241176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Ã§in hun sÄ±nÄ±rlarda serbest ticaret pazarlarÄ±nÄ±n kurulmas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435846"/>
            <a:ext cx="2411760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7494"/>
            <a:ext cx="6876256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 </a:t>
            </a:r>
            <a:r>
              <a:rPr lang="tr-TR" sz="1700" dirty="0" smtClean="0"/>
              <a:t>Çin’e </a:t>
            </a:r>
            <a:r>
              <a:rPr lang="tr-TR" sz="1700" dirty="0"/>
              <a:t>canlı mal ihracı, kendisinden önceki Türk </a:t>
            </a:r>
            <a:r>
              <a:rPr lang="tr-TR" sz="1700" dirty="0" smtClean="0"/>
              <a:t>devletlerinde olduğu </a:t>
            </a:r>
            <a:r>
              <a:rPr lang="tr-TR" sz="1700" dirty="0"/>
              <a:t>gibi Uygur Devleti Dönemi’nde de devam etmiştir</a:t>
            </a:r>
            <a:r>
              <a:rPr lang="tr-TR" sz="1700" dirty="0" smtClean="0"/>
              <a:t>. Özellikle </a:t>
            </a:r>
            <a:r>
              <a:rPr lang="tr-TR" sz="1700" dirty="0"/>
              <a:t>Uygur kağanları, </a:t>
            </a:r>
            <a:r>
              <a:rPr lang="tr-TR" sz="1700" b="1" dirty="0">
                <a:solidFill>
                  <a:srgbClr val="FF0000"/>
                </a:solidFill>
              </a:rPr>
              <a:t>Çin’e daha fazla mal </a:t>
            </a:r>
            <a:r>
              <a:rPr lang="tr-TR" sz="1700" b="1" dirty="0" smtClean="0">
                <a:solidFill>
                  <a:srgbClr val="FF0000"/>
                </a:solidFill>
              </a:rPr>
              <a:t>satabilmek </a:t>
            </a:r>
            <a:r>
              <a:rPr lang="tr-TR" sz="1700" b="1" dirty="0" smtClean="0"/>
              <a:t>için </a:t>
            </a:r>
            <a:r>
              <a:rPr lang="tr-TR" sz="1700" b="1" dirty="0"/>
              <a:t>siyasi ve askerî güçlerini bir baskı aracı olarak kullanmışlardır.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  Uygurların ihracatı </a:t>
            </a:r>
            <a:r>
              <a:rPr lang="tr-TR" sz="1700" dirty="0"/>
              <a:t>sadece canlı at satımından ibaret değildi. </a:t>
            </a:r>
            <a:r>
              <a:rPr lang="tr-TR" sz="1700" b="1" dirty="0" smtClean="0">
                <a:solidFill>
                  <a:srgbClr val="FF0000"/>
                </a:solidFill>
              </a:rPr>
              <a:t>Son derece </a:t>
            </a:r>
            <a:r>
              <a:rPr lang="tr-TR" sz="1700" b="1" dirty="0">
                <a:solidFill>
                  <a:srgbClr val="FF0000"/>
                </a:solidFill>
              </a:rPr>
              <a:t>çalışkan insanlar olan Uygur Türkleri, </a:t>
            </a:r>
            <a:r>
              <a:rPr lang="tr-TR" sz="1700" dirty="0"/>
              <a:t>çeşitli </a:t>
            </a:r>
            <a:r>
              <a:rPr lang="tr-TR" sz="1700" dirty="0" smtClean="0"/>
              <a:t>türden</a:t>
            </a:r>
            <a:r>
              <a:rPr lang="tr-TR" sz="1700" b="1" dirty="0" smtClean="0"/>
              <a:t> bol </a:t>
            </a:r>
            <a:r>
              <a:rPr lang="tr-TR" sz="1700" b="1" dirty="0"/>
              <a:t>miktarda mal üretiminde</a:t>
            </a:r>
            <a:r>
              <a:rPr lang="tr-TR" sz="1700" dirty="0"/>
              <a:t> bulunurlardı. </a:t>
            </a:r>
            <a:endParaRPr lang="tr-TR" sz="1700" dirty="0" smtClean="0"/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 Uygur ülkesi de </a:t>
            </a:r>
            <a:r>
              <a:rPr lang="tr-TR" sz="1700" b="1" dirty="0"/>
              <a:t>derisi kıymetli hayvanlar </a:t>
            </a:r>
            <a:r>
              <a:rPr lang="tr-TR" sz="1700" dirty="0"/>
              <a:t>bakımından zengindi. </a:t>
            </a:r>
            <a:endParaRPr lang="tr-TR" sz="1700" dirty="0" smtClean="0"/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 Uygurlarda,derisi </a:t>
            </a:r>
            <a:r>
              <a:rPr lang="tr-TR" sz="1700" dirty="0"/>
              <a:t>için çok miktarda </a:t>
            </a:r>
            <a:r>
              <a:rPr lang="tr-TR" sz="1700" b="1" dirty="0">
                <a:solidFill>
                  <a:srgbClr val="FF0000"/>
                </a:solidFill>
              </a:rPr>
              <a:t>sansar ve samur </a:t>
            </a:r>
            <a:r>
              <a:rPr lang="tr-TR" sz="1700" dirty="0"/>
              <a:t>avlanırdı</a:t>
            </a:r>
            <a:r>
              <a:rPr lang="tr-TR" sz="17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 Uygurlar</a:t>
            </a:r>
            <a:r>
              <a:rPr lang="tr-TR" sz="1700" dirty="0"/>
              <a:t>, </a:t>
            </a:r>
            <a:r>
              <a:rPr lang="tr-TR" sz="1700" b="1" dirty="0"/>
              <a:t>ihtiyaç fazlası </a:t>
            </a:r>
            <a:r>
              <a:rPr lang="tr-TR" sz="1700" b="1" dirty="0" smtClean="0"/>
              <a:t>olan bütün </a:t>
            </a:r>
            <a:r>
              <a:rPr lang="tr-TR" sz="1700" b="1" dirty="0"/>
              <a:t>bu ürünleri satmak için komşu ülkelere gönderirdi</a:t>
            </a:r>
            <a:r>
              <a:rPr lang="tr-TR" sz="1700" b="1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 </a:t>
            </a:r>
            <a:r>
              <a:rPr lang="tr-TR" sz="1700" b="1" dirty="0" err="1" smtClean="0">
                <a:solidFill>
                  <a:srgbClr val="FF0000"/>
                </a:solidFill>
              </a:rPr>
              <a:t>Soğd</a:t>
            </a:r>
            <a:r>
              <a:rPr lang="tr-TR" sz="1700" b="1" dirty="0" smtClean="0">
                <a:solidFill>
                  <a:srgbClr val="FF0000"/>
                </a:solidFill>
              </a:rPr>
              <a:t> </a:t>
            </a:r>
            <a:r>
              <a:rPr lang="tr-TR" sz="1700" b="1" dirty="0">
                <a:solidFill>
                  <a:srgbClr val="FF0000"/>
                </a:solidFill>
              </a:rPr>
              <a:t>ve Arap tüccarlarının </a:t>
            </a:r>
            <a:r>
              <a:rPr lang="tr-TR" sz="1700" dirty="0"/>
              <a:t>Uygur </a:t>
            </a:r>
            <a:r>
              <a:rPr lang="tr-TR" sz="1700" dirty="0" smtClean="0"/>
              <a:t>Devleti’nin merkezinde </a:t>
            </a:r>
            <a:r>
              <a:rPr lang="tr-TR" sz="1700" dirty="0"/>
              <a:t>faaliyet gösteren </a:t>
            </a:r>
            <a:r>
              <a:rPr lang="tr-TR" sz="1700" b="1" dirty="0"/>
              <a:t>temsilcileri</a:t>
            </a:r>
            <a:r>
              <a:rPr lang="tr-TR" sz="1700" dirty="0"/>
              <a:t> bulunurdu</a:t>
            </a:r>
            <a:r>
              <a:rPr lang="tr-TR" sz="17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1700" dirty="0" smtClean="0"/>
              <a:t>    Uygurlar</a:t>
            </a:r>
            <a:r>
              <a:rPr lang="tr-TR" sz="1700" dirty="0"/>
              <a:t>, alım satım ve borç alıp vermede </a:t>
            </a:r>
            <a:r>
              <a:rPr lang="tr-TR" sz="1700" b="1" dirty="0">
                <a:solidFill>
                  <a:srgbClr val="FF0000"/>
                </a:solidFill>
              </a:rPr>
              <a:t>belirli bir para </a:t>
            </a:r>
            <a:r>
              <a:rPr lang="tr-TR" sz="1700" b="1" dirty="0" smtClean="0">
                <a:solidFill>
                  <a:srgbClr val="FF0000"/>
                </a:solidFill>
              </a:rPr>
              <a:t>ve ölçü sistemine</a:t>
            </a:r>
            <a:r>
              <a:rPr lang="tr-TR" sz="1700" dirty="0" smtClean="0"/>
              <a:t> </a:t>
            </a:r>
            <a:r>
              <a:rPr lang="tr-TR" sz="1700" dirty="0"/>
              <a:t>sahip olmuştur. </a:t>
            </a:r>
            <a:r>
              <a:rPr lang="tr-TR" sz="1700" b="1" dirty="0"/>
              <a:t>Borç olarak alınan mal ve </a:t>
            </a:r>
            <a:r>
              <a:rPr lang="tr-TR" sz="1700" b="1" dirty="0" smtClean="0"/>
              <a:t>para faiz </a:t>
            </a:r>
            <a:r>
              <a:rPr lang="tr-TR" sz="1700" b="1" dirty="0"/>
              <a:t>karşılığında </a:t>
            </a:r>
            <a:r>
              <a:rPr lang="tr-TR" sz="1700" dirty="0"/>
              <a:t>genellikle ilkbaharda alınmış ve ürünün </a:t>
            </a:r>
            <a:r>
              <a:rPr lang="tr-TR" sz="1700" dirty="0" smtClean="0"/>
              <a:t>kaldırıldığı sonbaharda </a:t>
            </a:r>
            <a:r>
              <a:rPr lang="tr-TR" sz="1700" dirty="0"/>
              <a:t>ödenmiştir. </a:t>
            </a:r>
            <a:r>
              <a:rPr lang="tr-TR" sz="1700" b="1" dirty="0"/>
              <a:t>Borç karşılığı her ay faiz </a:t>
            </a:r>
            <a:r>
              <a:rPr lang="tr-TR" sz="1700" b="1" dirty="0" smtClean="0"/>
              <a:t>ödemesi yapılması</a:t>
            </a:r>
            <a:r>
              <a:rPr lang="tr-TR" sz="1700" b="1" dirty="0"/>
              <a:t>, Türklerde </a:t>
            </a:r>
            <a:endParaRPr lang="tr-TR" sz="1700" b="1" dirty="0" smtClean="0"/>
          </a:p>
          <a:p>
            <a:r>
              <a:rPr lang="tr-TR" sz="1700" b="1" dirty="0" smtClean="0">
                <a:solidFill>
                  <a:srgbClr val="FF0000"/>
                </a:solidFill>
              </a:rPr>
              <a:t>bankacılığın </a:t>
            </a:r>
            <a:r>
              <a:rPr lang="tr-TR" sz="1700" b="1" dirty="0">
                <a:solidFill>
                  <a:srgbClr val="FF0000"/>
                </a:solidFill>
              </a:rPr>
              <a:t>temelini </a:t>
            </a:r>
            <a:r>
              <a:rPr lang="tr-TR" sz="1700" b="1" dirty="0"/>
              <a:t>teşkil etmiştir.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1619672" y="0"/>
            <a:ext cx="2391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Uygur Devleti Dönemi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3 Resim" descr="uygurlar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0"/>
            <a:ext cx="2411760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707655"/>
            <a:ext cx="248376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uygurlar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267075"/>
            <a:ext cx="2555776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23478"/>
            <a:ext cx="67687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Hazar Hakanlığı 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VII-X</a:t>
            </a:r>
            <a:r>
              <a:rPr lang="tr-TR" dirty="0"/>
              <a:t>. yüzyıllarda kuvvetli teşkilatı, canlı ticari faaliyeti, </a:t>
            </a:r>
            <a:r>
              <a:rPr lang="tr-TR" dirty="0" smtClean="0"/>
              <a:t>dinî anlayışı </a:t>
            </a:r>
            <a:r>
              <a:rPr lang="tr-TR" dirty="0"/>
              <a:t>ve iktisadi refahı ile Kafkaslar ve Karadeniz’in </a:t>
            </a:r>
            <a:r>
              <a:rPr lang="tr-TR" dirty="0" smtClean="0"/>
              <a:t>kuzey düzlüklerinde </a:t>
            </a:r>
            <a:r>
              <a:rPr lang="tr-TR" dirty="0" err="1"/>
              <a:t>İtil’den</a:t>
            </a:r>
            <a:r>
              <a:rPr lang="tr-TR" dirty="0"/>
              <a:t> (Volga), </a:t>
            </a:r>
            <a:r>
              <a:rPr lang="tr-TR" dirty="0" err="1"/>
              <a:t>Özü’ye</a:t>
            </a:r>
            <a:r>
              <a:rPr lang="tr-TR" dirty="0"/>
              <a:t> (</a:t>
            </a:r>
            <a:r>
              <a:rPr lang="tr-TR" dirty="0" err="1"/>
              <a:t>Dnyeper</a:t>
            </a:r>
            <a:r>
              <a:rPr lang="tr-TR" dirty="0"/>
              <a:t>), </a:t>
            </a:r>
            <a:r>
              <a:rPr lang="tr-TR" dirty="0" err="1" smtClean="0"/>
              <a:t>Colman’a</a:t>
            </a:r>
            <a:r>
              <a:rPr lang="tr-TR" dirty="0" smtClean="0"/>
              <a:t> (</a:t>
            </a:r>
            <a:r>
              <a:rPr lang="tr-TR" dirty="0"/>
              <a:t>Kama) ve </a:t>
            </a:r>
            <a:r>
              <a:rPr lang="tr-TR" dirty="0" err="1"/>
              <a:t>Kiyef’e</a:t>
            </a:r>
            <a:r>
              <a:rPr lang="tr-TR" dirty="0"/>
              <a:t> (Kiev) uzanan sahada siyasi istikrar </a:t>
            </a:r>
            <a:r>
              <a:rPr lang="tr-TR" dirty="0" smtClean="0"/>
              <a:t>sağlayan </a:t>
            </a:r>
            <a:r>
              <a:rPr lang="tr-TR" b="1" dirty="0" smtClean="0"/>
              <a:t>Hazar </a:t>
            </a:r>
            <a:r>
              <a:rPr lang="tr-TR" b="1" dirty="0"/>
              <a:t>Hakanlığı, Doğu Avrupa tarihinde büyük rol oynamış </a:t>
            </a:r>
            <a:r>
              <a:rPr lang="tr-TR" b="1" dirty="0" smtClean="0"/>
              <a:t>en </a:t>
            </a:r>
            <a:r>
              <a:rPr lang="nn-NO" b="1" dirty="0" smtClean="0"/>
              <a:t>mühim </a:t>
            </a:r>
            <a:r>
              <a:rPr lang="nn-NO" b="1" dirty="0"/>
              <a:t>Türk devleti olarak görünmektedir</a:t>
            </a:r>
            <a:r>
              <a:rPr lang="nn-NO" b="1" dirty="0" smtClean="0"/>
              <a:t>.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  Hazar </a:t>
            </a:r>
            <a:r>
              <a:rPr lang="tr-TR" dirty="0"/>
              <a:t>Devleti kuvvetli ordusu ile hâkim olduğu geniş sahada</a:t>
            </a:r>
          </a:p>
          <a:p>
            <a:r>
              <a:rPr lang="tr-TR" b="1" dirty="0">
                <a:solidFill>
                  <a:srgbClr val="FF0000"/>
                </a:solidFill>
              </a:rPr>
              <a:t>asayiş ve ulaşım güvenliği sağlayarak </a:t>
            </a:r>
            <a:r>
              <a:rPr lang="tr-TR" dirty="0"/>
              <a:t>VII ve IX. </a:t>
            </a:r>
            <a:r>
              <a:rPr lang="tr-TR" dirty="0" smtClean="0"/>
              <a:t>Yüzyıllar boyunca </a:t>
            </a:r>
            <a:r>
              <a:rPr lang="tr-TR" dirty="0"/>
              <a:t>Doğu Avrupa'da tam manasıyla bir </a:t>
            </a:r>
            <a:r>
              <a:rPr lang="tr-TR" b="1" dirty="0">
                <a:solidFill>
                  <a:srgbClr val="FF0000"/>
                </a:solidFill>
              </a:rPr>
              <a:t>"Hazar </a:t>
            </a:r>
            <a:r>
              <a:rPr lang="tr-TR" b="1" dirty="0" smtClean="0">
                <a:solidFill>
                  <a:srgbClr val="FF0000"/>
                </a:solidFill>
              </a:rPr>
              <a:t>Barış Çağı</a:t>
            </a:r>
            <a:r>
              <a:rPr lang="tr-TR" b="1" dirty="0">
                <a:solidFill>
                  <a:srgbClr val="FF0000"/>
                </a:solidFill>
              </a:rPr>
              <a:t>" </a:t>
            </a:r>
            <a:r>
              <a:rPr lang="tr-TR" dirty="0"/>
              <a:t>gerçekleştirmiştir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Bu </a:t>
            </a:r>
            <a:r>
              <a:rPr lang="tr-TR" dirty="0"/>
              <a:t>barış dönemi ile beraber </a:t>
            </a:r>
            <a:r>
              <a:rPr lang="tr-TR" dirty="0" smtClean="0"/>
              <a:t>Hazar ülkesi</a:t>
            </a:r>
            <a:r>
              <a:rPr lang="tr-TR" dirty="0"/>
              <a:t>; ulaşımın hızlandığı, mal değişiminin arttığı, </a:t>
            </a:r>
            <a:r>
              <a:rPr lang="tr-TR" b="1" dirty="0" smtClean="0"/>
              <a:t>Doğulu ve </a:t>
            </a:r>
            <a:r>
              <a:rPr lang="tr-TR" b="1" dirty="0"/>
              <a:t>Batılı milletlerden </a:t>
            </a:r>
            <a:r>
              <a:rPr lang="tr-TR" dirty="0"/>
              <a:t>kitleler hâlinde </a:t>
            </a:r>
            <a:r>
              <a:rPr lang="tr-TR" b="1" dirty="0"/>
              <a:t>ticaret ve sanatla </a:t>
            </a:r>
            <a:r>
              <a:rPr lang="tr-TR" b="1" dirty="0" smtClean="0"/>
              <a:t>uğraşan insanların </a:t>
            </a:r>
            <a:r>
              <a:rPr lang="tr-TR" b="1" dirty="0"/>
              <a:t>kaynaştığı </a:t>
            </a:r>
            <a:r>
              <a:rPr lang="tr-TR" dirty="0"/>
              <a:t>bir yer hâline gelmiştir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b="1" dirty="0"/>
              <a:t>İslamiyet, </a:t>
            </a:r>
            <a:r>
              <a:rPr lang="tr-TR" b="1" dirty="0" err="1"/>
              <a:t>Hristiyanlık</a:t>
            </a:r>
            <a:r>
              <a:rPr lang="tr-TR" b="1" dirty="0"/>
              <a:t> ve </a:t>
            </a:r>
            <a:r>
              <a:rPr lang="tr-TR" b="1" dirty="0" smtClean="0"/>
              <a:t>Musevilik </a:t>
            </a:r>
            <a:r>
              <a:rPr lang="tr-TR" dirty="0" smtClean="0"/>
              <a:t>de </a:t>
            </a:r>
            <a:r>
              <a:rPr lang="tr-TR" dirty="0"/>
              <a:t>yayılmıştır. Hazar barışının sağladığı rahatlık ve </a:t>
            </a:r>
            <a:r>
              <a:rPr lang="tr-TR" dirty="0" smtClean="0"/>
              <a:t>huzurla gelişen </a:t>
            </a:r>
            <a:r>
              <a:rPr lang="tr-TR" dirty="0"/>
              <a:t>ticari faaliyet, tarihin önemli olaylarından biridir. </a:t>
            </a:r>
            <a:r>
              <a:rPr lang="tr-TR" dirty="0" smtClean="0"/>
              <a:t>Bu süreçte </a:t>
            </a:r>
            <a:r>
              <a:rPr lang="tr-TR" dirty="0"/>
              <a:t>refah içinde yaşayan Hazarlar; </a:t>
            </a:r>
            <a:r>
              <a:rPr lang="tr-TR" b="1" dirty="0">
                <a:solidFill>
                  <a:srgbClr val="FF0000"/>
                </a:solidFill>
              </a:rPr>
              <a:t>bal, mum, un, </a:t>
            </a:r>
            <a:r>
              <a:rPr lang="tr-TR" b="1" dirty="0" smtClean="0">
                <a:solidFill>
                  <a:srgbClr val="FF0000"/>
                </a:solidFill>
              </a:rPr>
              <a:t>kadife ve </a:t>
            </a:r>
            <a:r>
              <a:rPr lang="tr-TR" b="1" dirty="0">
                <a:solidFill>
                  <a:srgbClr val="FF0000"/>
                </a:solidFill>
              </a:rPr>
              <a:t>kürk ticareti</a:t>
            </a:r>
            <a:r>
              <a:rPr lang="tr-TR" b="1" dirty="0"/>
              <a:t> </a:t>
            </a:r>
            <a:r>
              <a:rPr lang="tr-TR" dirty="0"/>
              <a:t>yapmışlar; </a:t>
            </a:r>
            <a:r>
              <a:rPr lang="tr-TR" b="1" dirty="0"/>
              <a:t>arıcılık ve balmumu </a:t>
            </a:r>
            <a:r>
              <a:rPr lang="tr-TR" b="1" dirty="0" smtClean="0"/>
              <a:t>ticareti </a:t>
            </a:r>
            <a:r>
              <a:rPr lang="tr-TR" dirty="0" smtClean="0"/>
              <a:t>ile </a:t>
            </a:r>
            <a:r>
              <a:rPr lang="tr-TR" dirty="0"/>
              <a:t>uğraşmışlar, </a:t>
            </a:r>
            <a:r>
              <a:rPr lang="tr-TR" b="1" dirty="0"/>
              <a:t>denizde ve nehirlerde gemiler </a:t>
            </a:r>
            <a:r>
              <a:rPr lang="tr-TR" dirty="0"/>
              <a:t>işletmişlerdir.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3" name="2 Resim" descr="Hazar HakanlÄ±Ä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"/>
            <a:ext cx="2411760" cy="17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arÄ±cÄ±lÄ±k ve balmumu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51670"/>
            <a:ext cx="241176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kÃ¼rk ticareti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4650" y="3435846"/>
            <a:ext cx="2419350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23478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EKONOMİ  özet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1. </a:t>
            </a:r>
            <a:r>
              <a:rPr lang="tr-TR" dirty="0" smtClean="0"/>
              <a:t>Türklerde </a:t>
            </a:r>
            <a:r>
              <a:rPr lang="tr-TR" b="1" dirty="0"/>
              <a:t>ekonominin temeli</a:t>
            </a:r>
            <a:r>
              <a:rPr lang="tr-TR" dirty="0"/>
              <a:t>,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hayvacılığa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dayalıdır</a:t>
            </a:r>
            <a:r>
              <a:rPr lang="tr-TR" dirty="0"/>
              <a:t>. Bunda yaşadıkları coğrafi </a:t>
            </a:r>
            <a:r>
              <a:rPr lang="tr-TR" dirty="0" smtClean="0"/>
              <a:t>ortamın (</a:t>
            </a:r>
            <a:r>
              <a:rPr lang="tr-TR" b="1" dirty="0"/>
              <a:t>geniş bozkır ve dağlık alanlar </a:t>
            </a:r>
            <a:r>
              <a:rPr lang="tr-TR" dirty="0"/>
              <a:t>) ve </a:t>
            </a:r>
            <a:r>
              <a:rPr lang="tr-TR" b="1" dirty="0"/>
              <a:t>iklim koşullarının</a:t>
            </a:r>
          </a:p>
          <a:p>
            <a:r>
              <a:rPr lang="tr-TR" dirty="0"/>
              <a:t>etkili olduğu görülmüştür. Bu da </a:t>
            </a:r>
            <a:r>
              <a:rPr lang="tr-TR" dirty="0" smtClean="0"/>
              <a:t>göçebe biçimde </a:t>
            </a:r>
            <a:r>
              <a:rPr lang="tr-TR" b="1" dirty="0">
                <a:solidFill>
                  <a:srgbClr val="FF0000"/>
                </a:solidFill>
              </a:rPr>
              <a:t>( konar-göçer ) </a:t>
            </a:r>
            <a:r>
              <a:rPr lang="tr-TR" dirty="0"/>
              <a:t>yaşamalarını </a:t>
            </a:r>
            <a:r>
              <a:rPr lang="tr-TR" dirty="0" smtClean="0"/>
              <a:t>zorunlu kılmıştır</a:t>
            </a:r>
            <a:r>
              <a:rPr lang="tr-TR" dirty="0"/>
              <a:t>.</a:t>
            </a:r>
          </a:p>
          <a:p>
            <a:r>
              <a:rPr lang="da-DK" b="1" dirty="0">
                <a:solidFill>
                  <a:srgbClr val="FF0000"/>
                </a:solidFill>
              </a:rPr>
              <a:t>2. </a:t>
            </a:r>
            <a:r>
              <a:rPr lang="da-DK" b="1" dirty="0"/>
              <a:t>Sürüler halinde at, koyun ve keçi </a:t>
            </a:r>
            <a:r>
              <a:rPr lang="da-DK" dirty="0" smtClean="0"/>
              <a:t>besleyen</a:t>
            </a:r>
            <a:r>
              <a:rPr lang="tr-TR" dirty="0" smtClean="0"/>
              <a:t> </a:t>
            </a:r>
            <a:r>
              <a:rPr lang="sv-SE" dirty="0" smtClean="0"/>
              <a:t>Türkler </a:t>
            </a:r>
            <a:r>
              <a:rPr lang="sv-SE" dirty="0"/>
              <a:t>bunlardan hem </a:t>
            </a:r>
            <a:r>
              <a:rPr lang="sv-SE" b="1" dirty="0"/>
              <a:t>beslenmede, hem giyimlerinde</a:t>
            </a:r>
            <a:r>
              <a:rPr lang="sv-SE" b="1" dirty="0" smtClean="0"/>
              <a:t>,</a:t>
            </a:r>
            <a:r>
              <a:rPr lang="tr-TR" b="1" dirty="0" smtClean="0"/>
              <a:t> hem </a:t>
            </a:r>
            <a:r>
              <a:rPr lang="tr-TR" b="1" dirty="0"/>
              <a:t>de taşınmalarında </a:t>
            </a:r>
            <a:r>
              <a:rPr lang="tr-TR" dirty="0" smtClean="0"/>
              <a:t>yararlanmışlardır</a:t>
            </a:r>
            <a:r>
              <a:rPr lang="tr-TR" dirty="0"/>
              <a:t>.</a:t>
            </a:r>
          </a:p>
          <a:p>
            <a:r>
              <a:rPr lang="tr-TR" b="1" dirty="0">
                <a:solidFill>
                  <a:srgbClr val="FF0000"/>
                </a:solidFill>
              </a:rPr>
              <a:t>3. </a:t>
            </a:r>
            <a:r>
              <a:rPr lang="tr-TR" dirty="0"/>
              <a:t>Hayvancılığın dışında ihtiyaçları oranında </a:t>
            </a:r>
            <a:r>
              <a:rPr lang="tr-TR" b="1" dirty="0" smtClean="0"/>
              <a:t>tarıma elverişli </a:t>
            </a:r>
            <a:r>
              <a:rPr lang="tr-TR" b="1" dirty="0"/>
              <a:t>alanlarda </a:t>
            </a:r>
            <a:r>
              <a:rPr lang="tr-TR" b="1" dirty="0">
                <a:solidFill>
                  <a:srgbClr val="FF0000"/>
                </a:solidFill>
              </a:rPr>
              <a:t>mevsimsel tarım </a:t>
            </a:r>
            <a:r>
              <a:rPr lang="tr-TR" b="1" dirty="0" smtClean="0">
                <a:solidFill>
                  <a:srgbClr val="FF0000"/>
                </a:solidFill>
              </a:rPr>
              <a:t>yaptıkları </a:t>
            </a:r>
            <a:r>
              <a:rPr lang="tr-TR" dirty="0" smtClean="0"/>
              <a:t>da </a:t>
            </a:r>
            <a:r>
              <a:rPr lang="tr-TR" dirty="0"/>
              <a:t>görülmüştür. </a:t>
            </a:r>
            <a:r>
              <a:rPr lang="tr-TR" b="1" dirty="0"/>
              <a:t>Hunların </a:t>
            </a:r>
            <a:r>
              <a:rPr lang="tr-TR" b="1" dirty="0">
                <a:solidFill>
                  <a:srgbClr val="FF0000"/>
                </a:solidFill>
              </a:rPr>
              <a:t>sulama </a:t>
            </a:r>
            <a:r>
              <a:rPr lang="tr-TR" b="1" dirty="0" smtClean="0">
                <a:solidFill>
                  <a:srgbClr val="FF0000"/>
                </a:solidFill>
              </a:rPr>
              <a:t> kanalları </a:t>
            </a:r>
            <a:r>
              <a:rPr lang="tr-TR" dirty="0" smtClean="0"/>
              <a:t>açmaları </a:t>
            </a:r>
            <a:r>
              <a:rPr lang="tr-TR" dirty="0"/>
              <a:t>tarıma önem </a:t>
            </a:r>
            <a:r>
              <a:rPr lang="tr-TR" dirty="0" smtClean="0"/>
              <a:t>verdiklerinin bir göstergesidir</a:t>
            </a:r>
            <a:r>
              <a:rPr lang="tr-TR" dirty="0"/>
              <a:t>.</a:t>
            </a:r>
          </a:p>
          <a:p>
            <a:r>
              <a:rPr lang="tr-TR" b="1" dirty="0">
                <a:solidFill>
                  <a:srgbClr val="FF0000"/>
                </a:solidFill>
              </a:rPr>
              <a:t>4. </a:t>
            </a:r>
            <a:r>
              <a:rPr lang="tr-TR" b="1" dirty="0"/>
              <a:t>Mani Dini'ni </a:t>
            </a:r>
            <a:r>
              <a:rPr lang="tr-TR" dirty="0"/>
              <a:t>benimseyen </a:t>
            </a:r>
            <a:r>
              <a:rPr lang="tr-TR" b="1" dirty="0">
                <a:solidFill>
                  <a:srgbClr val="FF0000"/>
                </a:solidFill>
              </a:rPr>
              <a:t>Uygurların</a:t>
            </a:r>
            <a:r>
              <a:rPr lang="tr-TR" dirty="0"/>
              <a:t> </a:t>
            </a:r>
            <a:r>
              <a:rPr lang="tr-TR" dirty="0" smtClean="0"/>
              <a:t>dinlerinin etkisi </a:t>
            </a:r>
            <a:r>
              <a:rPr lang="tr-TR" dirty="0"/>
              <a:t>ile </a:t>
            </a:r>
            <a:r>
              <a:rPr lang="tr-TR" b="1" dirty="0"/>
              <a:t>yerleşik yaşamı </a:t>
            </a:r>
            <a:r>
              <a:rPr lang="tr-TR" b="1" dirty="0" smtClean="0"/>
              <a:t>benimsediklerinden</a:t>
            </a:r>
            <a:r>
              <a:rPr lang="tr-TR" dirty="0" smtClean="0"/>
              <a:t> diğer </a:t>
            </a:r>
            <a:r>
              <a:rPr lang="tr-TR" dirty="0"/>
              <a:t>Orta Asya Türk </a:t>
            </a:r>
            <a:r>
              <a:rPr lang="tr-TR" dirty="0" smtClean="0"/>
              <a:t>topluluklarından farklı </a:t>
            </a:r>
            <a:r>
              <a:rPr lang="tr-TR" dirty="0"/>
              <a:t>olarak </a:t>
            </a:r>
            <a:r>
              <a:rPr lang="tr-TR" b="1" dirty="0">
                <a:solidFill>
                  <a:srgbClr val="FF0000"/>
                </a:solidFill>
              </a:rPr>
              <a:t>tarıma yönelmişlerdir</a:t>
            </a:r>
            <a:r>
              <a:rPr lang="tr-TR" dirty="0"/>
              <a:t>. </a:t>
            </a:r>
            <a:r>
              <a:rPr lang="tr-TR" dirty="0" smtClean="0"/>
              <a:t>Açtıkları </a:t>
            </a:r>
            <a:r>
              <a:rPr lang="tr-TR" b="1" dirty="0" smtClean="0"/>
              <a:t>sulama </a:t>
            </a:r>
            <a:r>
              <a:rPr lang="tr-TR" b="1" dirty="0"/>
              <a:t>kanallarının </a:t>
            </a:r>
            <a:r>
              <a:rPr lang="tr-TR" dirty="0"/>
              <a:t>bu gün dahi </a:t>
            </a:r>
            <a:r>
              <a:rPr lang="tr-TR" dirty="0" smtClean="0"/>
              <a:t>kullanıldığı ileri </a:t>
            </a:r>
            <a:r>
              <a:rPr lang="tr-TR" dirty="0"/>
              <a:t>sürülmektedir.</a:t>
            </a:r>
          </a:p>
        </p:txBody>
      </p:sp>
      <p:pic>
        <p:nvPicPr>
          <p:cNvPr id="3" name="2 Resim" descr="eski tÃ¼rklerde hayvancÄ±lÄ±k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555776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İlk-Türk-Devletlerinde-Toplumsal-ve-Ekonomik-Yapı-770x4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1563638"/>
            <a:ext cx="2555776" cy="1922194"/>
          </a:xfrm>
          <a:prstGeom prst="rect">
            <a:avLst/>
          </a:prstGeom>
        </p:spPr>
      </p:pic>
      <p:pic>
        <p:nvPicPr>
          <p:cNvPr id="5" name="4 Resim" descr="uygurlar sulama kanallar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219822"/>
            <a:ext cx="2555776" cy="192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1430</Words>
  <PresentationFormat>Ekran Gösterisi (16:9)</PresentationFormat>
  <Paragraphs>84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4.5. İLK TÜRK DEVLETLERİ VE KOMŞULARI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2019-03-09T07:33:54Z</dcterms:created>
  <dcterms:modified xsi:type="dcterms:W3CDTF">2019-03-09T14:10:12Z</dcterms:modified>
  <cp:category>https://www.sorubak.com</cp:category>
</cp:coreProperties>
</file>