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257" r:id="rId2"/>
    <p:sldId id="259" r:id="rId3"/>
    <p:sldId id="260" r:id="rId4"/>
    <p:sldId id="258"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8" r:id="rId22"/>
    <p:sldId id="279" r:id="rId23"/>
    <p:sldId id="280" r:id="rId24"/>
    <p:sldId id="281" r:id="rId25"/>
    <p:sldId id="282" r:id="rId26"/>
    <p:sldId id="283" r:id="rId27"/>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autoAdjust="0"/>
    <p:restoredTop sz="94638" autoAdjust="0"/>
  </p:normalViewPr>
  <p:slideViewPr>
    <p:cSldViewPr>
      <p:cViewPr varScale="1">
        <p:scale>
          <a:sx n="110" d="100"/>
          <a:sy n="110" d="100"/>
        </p:scale>
        <p:origin x="-1644"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D87B039-4162-4DAF-8070-979B2FB4EC81}" type="datetimeFigureOut">
              <a:rPr lang="tr-TR" smtClean="0"/>
              <a:pPr/>
              <a:t>27/04/2019</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9891EDA-F1E7-4FAE-8E0F-7D3CEEE298B3}" type="slidenum">
              <a:rPr lang="tr-TR" smtClean="0"/>
              <a:pPr/>
              <a:t>‹#›</a:t>
            </a:fld>
            <a:endParaRPr lang="tr-T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27/04/2019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27/04/2019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27/04/2019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27/04/2019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D9F75050-0E15-4C5B-92B0-66D068882F1F}" type="datetimeFigureOut">
              <a:rPr lang="tr-TR" smtClean="0"/>
              <a:pPr/>
              <a:t>27/04/2019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D9F75050-0E15-4C5B-92B0-66D068882F1F}" type="datetimeFigureOut">
              <a:rPr lang="tr-TR" smtClean="0"/>
              <a:pPr/>
              <a:t>27/04/2019</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D9F75050-0E15-4C5B-92B0-66D068882F1F}" type="datetimeFigureOut">
              <a:rPr lang="tr-TR" smtClean="0"/>
              <a:pPr/>
              <a:t>27/04/2019</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D9F75050-0E15-4C5B-92B0-66D068882F1F}" type="datetimeFigureOut">
              <a:rPr lang="tr-TR" smtClean="0"/>
              <a:pPr/>
              <a:t>27/04/2019</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D9F75050-0E15-4C5B-92B0-66D068882F1F}" type="datetimeFigureOut">
              <a:rPr lang="tr-TR" smtClean="0"/>
              <a:pPr/>
              <a:t>27/04/2019</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27/04/2019</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27/04/2019</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F75050-0E15-4C5B-92B0-66D068882F1F}" type="datetimeFigureOut">
              <a:rPr lang="tr-TR" smtClean="0"/>
              <a:pPr/>
              <a:t>27/04/2019</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DEFA8C-F947-479F-BE07-76B6B3F80BF1}" type="slidenum">
              <a:rPr lang="tr-TR" smtClean="0"/>
              <a:pPr/>
              <a:t>‹#›</a:t>
            </a:fld>
            <a:endParaRPr lang="tr-TR"/>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BAKTERİLER ALEMİ  </a:t>
            </a:r>
            <a:br>
              <a:rPr lang="tr-TR" dirty="0" smtClean="0"/>
            </a:br>
            <a:r>
              <a:rPr lang="tr-TR" dirty="0" smtClean="0"/>
              <a:t>KONU ANLATIMI</a:t>
            </a:r>
            <a:endParaRPr lang="tr-TR" dirty="0"/>
          </a:p>
        </p:txBody>
      </p:sp>
      <p:sp>
        <p:nvSpPr>
          <p:cNvPr id="3" name="2 İçerik Yer Tutucusu"/>
          <p:cNvSpPr>
            <a:spLocks noGrp="1"/>
          </p:cNvSpPr>
          <p:nvPr>
            <p:ph idx="1"/>
          </p:nvPr>
        </p:nvSpPr>
        <p:spPr/>
        <p:txBody>
          <a:bodyPr/>
          <a:lstStyle/>
          <a:p>
            <a:endParaRPr lang="tr-TR" dirty="0"/>
          </a:p>
        </p:txBody>
      </p:sp>
      <p:pic>
        <p:nvPicPr>
          <p:cNvPr id="1026" name="Picture 2" descr="C:\Users\almirablsm\Desktop\SERDAR\5b9791dd0f25431164667e18.jpg"/>
          <p:cNvPicPr>
            <a:picLocks noChangeAspect="1" noChangeArrowheads="1"/>
          </p:cNvPicPr>
          <p:nvPr/>
        </p:nvPicPr>
        <p:blipFill>
          <a:blip r:embed="rId2" cstate="print"/>
          <a:srcRect/>
          <a:stretch>
            <a:fillRect/>
          </a:stretch>
        </p:blipFill>
        <p:spPr bwMode="auto">
          <a:xfrm>
            <a:off x="357158" y="1571612"/>
            <a:ext cx="8354347" cy="4572032"/>
          </a:xfrm>
          <a:prstGeom prst="rect">
            <a:avLst/>
          </a:prstGeom>
          <a:noFill/>
        </p:spPr>
      </p:pic>
    </p:spTree>
  </p:cSld>
  <p:clrMapOvr>
    <a:masterClrMapping/>
  </p:clrMapOvr>
  <p:transition>
    <p:wedg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FF0000"/>
                </a:solidFill>
              </a:rPr>
              <a:t>BAKTERİLERİN ÖZELLİKLERİ</a:t>
            </a:r>
            <a:endParaRPr lang="tr-TR" dirty="0"/>
          </a:p>
        </p:txBody>
      </p:sp>
      <p:sp>
        <p:nvSpPr>
          <p:cNvPr id="3" name="2 İçerik Yer Tutucusu"/>
          <p:cNvSpPr>
            <a:spLocks noGrp="1"/>
          </p:cNvSpPr>
          <p:nvPr>
            <p:ph idx="1"/>
          </p:nvPr>
        </p:nvSpPr>
        <p:spPr/>
        <p:txBody>
          <a:bodyPr>
            <a:normAutofit lnSpcReduction="10000"/>
          </a:bodyPr>
          <a:lstStyle/>
          <a:p>
            <a:r>
              <a:rPr lang="tr-TR" dirty="0" smtClean="0"/>
              <a:t>Bazı bakterilerde </a:t>
            </a:r>
            <a:r>
              <a:rPr lang="tr-TR" dirty="0" err="1" smtClean="0">
                <a:solidFill>
                  <a:srgbClr val="000000"/>
                </a:solidFill>
              </a:rPr>
              <a:t>plazmit</a:t>
            </a:r>
            <a:r>
              <a:rPr lang="tr-TR" dirty="0" smtClean="0"/>
              <a:t> adı verilen asıl DNA’dan farklı küçük halkasal genler bulunur. </a:t>
            </a:r>
            <a:r>
              <a:rPr lang="tr-TR" dirty="0" err="1" smtClean="0"/>
              <a:t>Plazmitler</a:t>
            </a:r>
            <a:r>
              <a:rPr lang="tr-TR" dirty="0" smtClean="0"/>
              <a:t> bakterilerin antibiyotik ve diğer kimyasal maddelere direncini artıran proteinlerin üretimi için gerekli şifreyi taşıyan halkasal gen parçalarıdır. Bakteriler farklı hücresel şekillere sahip olabilir. </a:t>
            </a:r>
            <a:r>
              <a:rPr lang="tr-TR" dirty="0" smtClean="0">
                <a:solidFill>
                  <a:srgbClr val="000000"/>
                </a:solidFill>
              </a:rPr>
              <a:t>Bazıları çubuk (</a:t>
            </a:r>
            <a:r>
              <a:rPr lang="tr-TR" dirty="0" err="1" smtClean="0">
                <a:solidFill>
                  <a:srgbClr val="000000"/>
                </a:solidFill>
              </a:rPr>
              <a:t>bacillus</a:t>
            </a:r>
            <a:r>
              <a:rPr lang="tr-TR" dirty="0" smtClean="0">
                <a:solidFill>
                  <a:srgbClr val="000000"/>
                </a:solidFill>
              </a:rPr>
              <a:t>), bazıları yuvarlak (</a:t>
            </a:r>
            <a:r>
              <a:rPr lang="tr-TR" dirty="0" err="1" smtClean="0">
                <a:solidFill>
                  <a:srgbClr val="000000"/>
                </a:solidFill>
              </a:rPr>
              <a:t>coccus</a:t>
            </a:r>
            <a:r>
              <a:rPr lang="tr-TR" dirty="0" smtClean="0">
                <a:solidFill>
                  <a:srgbClr val="000000"/>
                </a:solidFill>
              </a:rPr>
              <a:t>), bazıları spiral (</a:t>
            </a:r>
            <a:r>
              <a:rPr lang="tr-TR" dirty="0" err="1" smtClean="0">
                <a:solidFill>
                  <a:srgbClr val="000000"/>
                </a:solidFill>
              </a:rPr>
              <a:t>spirillum</a:t>
            </a:r>
            <a:r>
              <a:rPr lang="tr-TR" dirty="0" smtClean="0">
                <a:solidFill>
                  <a:srgbClr val="000000"/>
                </a:solidFill>
              </a:rPr>
              <a:t>), bazıları ise virgül (</a:t>
            </a:r>
            <a:r>
              <a:rPr lang="tr-TR" dirty="0" err="1" smtClean="0">
                <a:solidFill>
                  <a:srgbClr val="000000"/>
                </a:solidFill>
              </a:rPr>
              <a:t>vibrio</a:t>
            </a:r>
            <a:r>
              <a:rPr lang="tr-TR" dirty="0" smtClean="0">
                <a:solidFill>
                  <a:srgbClr val="000000"/>
                </a:solidFill>
              </a:rPr>
              <a:t>) </a:t>
            </a:r>
            <a:r>
              <a:rPr lang="tr-TR" dirty="0" smtClean="0"/>
              <a:t>şeklindedir</a:t>
            </a:r>
            <a:endParaRPr lang="tr-TR" dirty="0"/>
          </a:p>
        </p:txBody>
      </p:sp>
    </p:spTree>
  </p:cSld>
  <p:clrMapOvr>
    <a:masterClrMapping/>
  </p:clrMapOvr>
  <p:transition>
    <p:zoom dir="in"/>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FF0000"/>
                </a:solidFill>
              </a:rPr>
              <a:t>COCCİ,SPRİLLA, BACİLLİ</a:t>
            </a:r>
            <a:endParaRPr lang="tr-TR" dirty="0">
              <a:solidFill>
                <a:srgbClr val="FF0000"/>
              </a:solidFill>
            </a:endParaRPr>
          </a:p>
        </p:txBody>
      </p:sp>
      <p:sp>
        <p:nvSpPr>
          <p:cNvPr id="3" name="2 İçerik Yer Tutucusu"/>
          <p:cNvSpPr>
            <a:spLocks noGrp="1"/>
          </p:cNvSpPr>
          <p:nvPr>
            <p:ph idx="1"/>
          </p:nvPr>
        </p:nvSpPr>
        <p:spPr/>
        <p:txBody>
          <a:bodyPr/>
          <a:lstStyle/>
          <a:p>
            <a:endParaRPr lang="tr-TR"/>
          </a:p>
        </p:txBody>
      </p:sp>
      <p:pic>
        <p:nvPicPr>
          <p:cNvPr id="4098" name="Picture 2" descr="C:\Users\almirablsm\Desktop\SERDAR\Shape-of-Bacterial-Cell.gif"/>
          <p:cNvPicPr>
            <a:picLocks noChangeAspect="1" noChangeArrowheads="1"/>
          </p:cNvPicPr>
          <p:nvPr/>
        </p:nvPicPr>
        <p:blipFill>
          <a:blip r:embed="rId2" cstate="print"/>
          <a:srcRect/>
          <a:stretch>
            <a:fillRect/>
          </a:stretch>
        </p:blipFill>
        <p:spPr bwMode="auto">
          <a:xfrm>
            <a:off x="357158" y="1571612"/>
            <a:ext cx="8429684" cy="4572032"/>
          </a:xfrm>
          <a:prstGeom prst="rect">
            <a:avLst/>
          </a:prstGeom>
          <a:noFill/>
        </p:spPr>
      </p:pic>
    </p:spTree>
  </p:cSld>
  <p:clrMapOvr>
    <a:masterClrMapping/>
  </p:clrMapOvr>
  <p:transition>
    <p:wipe dir="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dirty="0" smtClean="0">
                <a:solidFill>
                  <a:srgbClr val="FF0000"/>
                </a:solidFill>
              </a:rPr>
              <a:t>BAKTERİLERİN ÖZELLİKLERİ</a:t>
            </a:r>
            <a:endParaRPr lang="tr-TR" dirty="0"/>
          </a:p>
        </p:txBody>
      </p:sp>
      <p:sp>
        <p:nvSpPr>
          <p:cNvPr id="3" name="2 İçerik Yer Tutucusu"/>
          <p:cNvSpPr>
            <a:spLocks noGrp="1"/>
          </p:cNvSpPr>
          <p:nvPr>
            <p:ph idx="1"/>
          </p:nvPr>
        </p:nvSpPr>
        <p:spPr/>
        <p:txBody>
          <a:bodyPr/>
          <a:lstStyle/>
          <a:p>
            <a:r>
              <a:rPr lang="tr-TR" dirty="0" smtClean="0"/>
              <a:t>Beslenmelerine göre bakteriler iki grup altında toplanır. </a:t>
            </a:r>
            <a:r>
              <a:rPr lang="tr-TR" dirty="0" err="1" smtClean="0"/>
              <a:t>Otorotrof</a:t>
            </a:r>
            <a:r>
              <a:rPr lang="tr-TR" dirty="0" smtClean="0"/>
              <a:t> beslenen bakteriler kendi besinlerini kendileri üretir. Ya fotosentez ya da </a:t>
            </a:r>
            <a:r>
              <a:rPr lang="tr-TR" dirty="0" err="1" smtClean="0"/>
              <a:t>kemosentez</a:t>
            </a:r>
            <a:r>
              <a:rPr lang="tr-TR" dirty="0" smtClean="0"/>
              <a:t> yapar. Bakteriler </a:t>
            </a:r>
            <a:r>
              <a:rPr lang="tr-TR" dirty="0" err="1" smtClean="0"/>
              <a:t>prokaryot</a:t>
            </a:r>
            <a:r>
              <a:rPr lang="tr-TR" dirty="0" smtClean="0"/>
              <a:t> olduklarından kloroplast </a:t>
            </a:r>
            <a:r>
              <a:rPr lang="tr-TR" dirty="0" err="1" smtClean="0"/>
              <a:t>organeline</a:t>
            </a:r>
            <a:r>
              <a:rPr lang="tr-TR" dirty="0" smtClean="0"/>
              <a:t> sahip değildir. Fotosentez yapan türlerin sitoplazmalarında klorofil pigmenti bulunur</a:t>
            </a:r>
            <a:endParaRPr lang="tr-TR" dirty="0"/>
          </a:p>
        </p:txBody>
      </p:sp>
    </p:spTree>
  </p:cSld>
  <p:clrMapOvr>
    <a:masterClrMapping/>
  </p:clrMapOvr>
  <p:transition>
    <p:checke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FF0000"/>
                </a:solidFill>
              </a:rPr>
              <a:t>BAKTERİLERİN ÖZELLİKLERİ</a:t>
            </a:r>
            <a:endParaRPr lang="tr-TR" dirty="0"/>
          </a:p>
        </p:txBody>
      </p:sp>
      <p:sp>
        <p:nvSpPr>
          <p:cNvPr id="3" name="2 İçerik Yer Tutucusu"/>
          <p:cNvSpPr>
            <a:spLocks noGrp="1"/>
          </p:cNvSpPr>
          <p:nvPr>
            <p:ph idx="1"/>
          </p:nvPr>
        </p:nvSpPr>
        <p:spPr/>
        <p:txBody>
          <a:bodyPr>
            <a:normAutofit lnSpcReduction="10000"/>
          </a:bodyPr>
          <a:lstStyle/>
          <a:p>
            <a:r>
              <a:rPr lang="tr-TR" dirty="0" err="1" smtClean="0">
                <a:solidFill>
                  <a:srgbClr val="000000"/>
                </a:solidFill>
              </a:rPr>
              <a:t>Kemosentez</a:t>
            </a:r>
            <a:r>
              <a:rPr lang="tr-TR" dirty="0" smtClean="0">
                <a:solidFill>
                  <a:srgbClr val="000000"/>
                </a:solidFill>
              </a:rPr>
              <a:t> yapan bakteriler klorofil pigmenti bulundurmadığından güneş ışığını kullanamaz</a:t>
            </a:r>
            <a:r>
              <a:rPr lang="tr-TR" dirty="0" smtClean="0"/>
              <a:t>. Bu türler, inorganik maddeleri oksitleyerek açığa çıkan kimyasal enerji ile besin üretir. Örneğin, </a:t>
            </a:r>
            <a:r>
              <a:rPr lang="tr-TR" dirty="0" err="1" smtClean="0"/>
              <a:t>nitrit</a:t>
            </a:r>
            <a:r>
              <a:rPr lang="tr-TR" dirty="0" smtClean="0"/>
              <a:t> ve nitrat bakterileri, </a:t>
            </a:r>
            <a:r>
              <a:rPr lang="tr-TR" dirty="0" err="1" smtClean="0"/>
              <a:t>kemosentezleri</a:t>
            </a:r>
            <a:r>
              <a:rPr lang="tr-TR" dirty="0" smtClean="0"/>
              <a:t> için gerekli enerjiyi üretirken saprofit canlıların faaliyetleri sonucu toprakta oluşan ve zehirli olan amonyağı oksitleyerek bitkilerin kullanabileceği azot tuzuna dönüştürür.</a:t>
            </a:r>
            <a:endParaRPr lang="tr-TR" dirty="0"/>
          </a:p>
        </p:txBody>
      </p:sp>
    </p:spTree>
  </p:cSld>
  <p:clrMapOvr>
    <a:masterClrMapping/>
  </p:clrMapOvr>
  <p:transition>
    <p:wheel spokes="1"/>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FF0000"/>
                </a:solidFill>
              </a:rPr>
              <a:t>BAKTERİLERİN ÖZELLİKLERİ</a:t>
            </a:r>
            <a:endParaRPr lang="tr-TR" dirty="0"/>
          </a:p>
        </p:txBody>
      </p:sp>
      <p:sp>
        <p:nvSpPr>
          <p:cNvPr id="3" name="2 İçerik Yer Tutucusu"/>
          <p:cNvSpPr>
            <a:spLocks noGrp="1"/>
          </p:cNvSpPr>
          <p:nvPr>
            <p:ph idx="1"/>
          </p:nvPr>
        </p:nvSpPr>
        <p:spPr/>
        <p:txBody>
          <a:bodyPr/>
          <a:lstStyle/>
          <a:p>
            <a:r>
              <a:rPr lang="tr-TR" dirty="0" smtClean="0"/>
              <a:t>Heterotrof beslenen bakteriler, besinlerini dışarıdan hazır alır. Heterotrof beslenenlerden bazıları sindirim enzimlerinden yoksundur. Bu nedenle </a:t>
            </a:r>
            <a:r>
              <a:rPr lang="tr-TR" dirty="0" err="1" smtClean="0"/>
              <a:t>monomerlerin</a:t>
            </a:r>
            <a:r>
              <a:rPr lang="tr-TR" dirty="0" smtClean="0"/>
              <a:t> olduğu yerlerde yaşar. Bunlar </a:t>
            </a:r>
            <a:r>
              <a:rPr lang="tr-TR" dirty="0" smtClean="0">
                <a:solidFill>
                  <a:srgbClr val="000000"/>
                </a:solidFill>
              </a:rPr>
              <a:t>parazit bakterilerdir</a:t>
            </a:r>
            <a:r>
              <a:rPr lang="tr-TR" dirty="0" smtClean="0"/>
              <a:t>. Birlikte yaşadıkları canlıda hastalığa neden olduğu için </a:t>
            </a:r>
            <a:r>
              <a:rPr lang="tr-TR" dirty="0" smtClean="0">
                <a:solidFill>
                  <a:srgbClr val="000000"/>
                </a:solidFill>
              </a:rPr>
              <a:t>patojen bakteri</a:t>
            </a:r>
            <a:r>
              <a:rPr lang="tr-TR" dirty="0" smtClean="0"/>
              <a:t> olarak isimlendirilir. </a:t>
            </a:r>
            <a:endParaRPr lang="tr-TR" dirty="0"/>
          </a:p>
        </p:txBody>
      </p:sp>
    </p:spTree>
  </p:cSld>
  <p:clrMapOvr>
    <a:masterClrMapping/>
  </p:clrMapOvr>
  <p:transition>
    <p:split orient="vert"/>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FF0000"/>
                </a:solidFill>
              </a:rPr>
              <a:t>BAKTERİLERİN ÖZELLİKLERİ</a:t>
            </a:r>
            <a:endParaRPr lang="tr-TR" dirty="0"/>
          </a:p>
        </p:txBody>
      </p:sp>
      <p:sp>
        <p:nvSpPr>
          <p:cNvPr id="3" name="2 İçerik Yer Tutucusu"/>
          <p:cNvSpPr>
            <a:spLocks noGrp="1"/>
          </p:cNvSpPr>
          <p:nvPr>
            <p:ph idx="1"/>
          </p:nvPr>
        </p:nvSpPr>
        <p:spPr/>
        <p:txBody>
          <a:bodyPr/>
          <a:lstStyle/>
          <a:p>
            <a:r>
              <a:rPr lang="tr-TR" dirty="0" smtClean="0"/>
              <a:t>Bazı bakteriler ise ölmüş bitki ve hayvanları hücre dışına gönderdikleri sindirim enzimleri ile sindirip oluşan </a:t>
            </a:r>
            <a:r>
              <a:rPr lang="tr-TR" dirty="0" err="1" smtClean="0"/>
              <a:t>monomeleri</a:t>
            </a:r>
            <a:r>
              <a:rPr lang="tr-TR" dirty="0" smtClean="0"/>
              <a:t> hücre içine alır. Bunlar </a:t>
            </a:r>
            <a:r>
              <a:rPr lang="tr-TR" dirty="0" smtClean="0">
                <a:solidFill>
                  <a:srgbClr val="000000"/>
                </a:solidFill>
              </a:rPr>
              <a:t>saprofit bakterilerdir</a:t>
            </a:r>
            <a:r>
              <a:rPr lang="tr-TR" dirty="0" smtClean="0"/>
              <a:t>. Bu bakteriler doğadaki madde döngüsünü sağlayan en önemli canlılardandır.</a:t>
            </a:r>
            <a:endParaRPr lang="tr-TR" dirty="0"/>
          </a:p>
        </p:txBody>
      </p:sp>
    </p:spTree>
  </p:cSld>
  <p:clrMapOvr>
    <a:masterClrMapping/>
  </p:clrMapOvr>
  <p:transition>
    <p:wip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FF0000"/>
                </a:solidFill>
              </a:rPr>
              <a:t>BAKTERİLERİN ÖZELLİKLERİ</a:t>
            </a:r>
            <a:endParaRPr lang="tr-TR" dirty="0"/>
          </a:p>
        </p:txBody>
      </p:sp>
      <p:sp>
        <p:nvSpPr>
          <p:cNvPr id="3" name="2 İçerik Yer Tutucusu"/>
          <p:cNvSpPr>
            <a:spLocks noGrp="1"/>
          </p:cNvSpPr>
          <p:nvPr>
            <p:ph idx="1"/>
          </p:nvPr>
        </p:nvSpPr>
        <p:spPr/>
        <p:txBody>
          <a:bodyPr>
            <a:normAutofit/>
          </a:bodyPr>
          <a:lstStyle/>
          <a:p>
            <a:r>
              <a:rPr lang="tr-TR" dirty="0" smtClean="0"/>
              <a:t>Solunum çeşitlerine göre bakteriler şu özelliklere sahiptir: Bazı bakteriler oksijenli solunum yapar. Bunlara aerobik bakteriler denir. Bu bakterilerin mitokondrileri yoktur. Mitokondri görevi gören zar katlanmaları ile oluşan mezozomları vardır. </a:t>
            </a:r>
            <a:endParaRPr lang="tr-TR" dirty="0"/>
          </a:p>
        </p:txBody>
      </p:sp>
    </p:spTree>
  </p:cSld>
  <p:clrMapOvr>
    <a:masterClrMapping/>
  </p:clrMapOvr>
  <p:transition>
    <p:plus/>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FF0000"/>
                </a:solidFill>
              </a:rPr>
              <a:t>BAKTERİLERİN ÖZELLİKLERİ</a:t>
            </a:r>
            <a:endParaRPr lang="tr-TR" dirty="0"/>
          </a:p>
        </p:txBody>
      </p:sp>
      <p:sp>
        <p:nvSpPr>
          <p:cNvPr id="3" name="2 İçerik Yer Tutucusu"/>
          <p:cNvSpPr>
            <a:spLocks noGrp="1"/>
          </p:cNvSpPr>
          <p:nvPr>
            <p:ph idx="1"/>
          </p:nvPr>
        </p:nvSpPr>
        <p:spPr/>
        <p:txBody>
          <a:bodyPr/>
          <a:lstStyle/>
          <a:p>
            <a:r>
              <a:rPr lang="tr-TR" dirty="0" smtClean="0"/>
              <a:t>Bazıları ise oksijensiz solunum yapar.Bu bakterilere ise anaerobik bakteriler denir. Bu bakteriler, solunumları sonucu etil alkol, laktik asit gibi organik son ürünler oluşturur. Fazla oksijen bu bakterilere zehir etkisi yapar. Bazı bakteriler ise hem oksijenli hem de oksijensiz solunum yapabilir. Bu bakterilere de </a:t>
            </a:r>
            <a:r>
              <a:rPr lang="tr-TR" dirty="0" err="1" smtClean="0">
                <a:solidFill>
                  <a:srgbClr val="000000"/>
                </a:solidFill>
              </a:rPr>
              <a:t>fakültatif</a:t>
            </a:r>
            <a:r>
              <a:rPr lang="tr-TR" dirty="0" smtClean="0">
                <a:solidFill>
                  <a:srgbClr val="000000"/>
                </a:solidFill>
              </a:rPr>
              <a:t> bakteri</a:t>
            </a:r>
            <a:r>
              <a:rPr lang="tr-TR" dirty="0" smtClean="0"/>
              <a:t> denir. </a:t>
            </a:r>
            <a:endParaRPr lang="tr-TR" dirty="0"/>
          </a:p>
        </p:txBody>
      </p:sp>
    </p:spTree>
  </p:cSld>
  <p:clrMapOvr>
    <a:masterClrMapping/>
  </p:clrMapOvr>
  <p:transition>
    <p:dissolv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FF0000"/>
                </a:solidFill>
              </a:rPr>
              <a:t>BAKTERİLERİN ÖZELLİKLERİ</a:t>
            </a:r>
            <a:endParaRPr lang="tr-TR" dirty="0"/>
          </a:p>
        </p:txBody>
      </p:sp>
      <p:sp>
        <p:nvSpPr>
          <p:cNvPr id="3" name="2 İçerik Yer Tutucusu"/>
          <p:cNvSpPr>
            <a:spLocks noGrp="1"/>
          </p:cNvSpPr>
          <p:nvPr>
            <p:ph idx="1"/>
          </p:nvPr>
        </p:nvSpPr>
        <p:spPr/>
        <p:txBody>
          <a:bodyPr>
            <a:normAutofit fontScale="92500" lnSpcReduction="20000"/>
          </a:bodyPr>
          <a:lstStyle/>
          <a:p>
            <a:r>
              <a:rPr lang="tr-TR" dirty="0" smtClean="0"/>
              <a:t>Üremelerine göre bakterileri incelediğimizde </a:t>
            </a:r>
            <a:r>
              <a:rPr lang="tr-TR" dirty="0" smtClean="0">
                <a:solidFill>
                  <a:srgbClr val="000000"/>
                </a:solidFill>
              </a:rPr>
              <a:t>eşeyli ve eşeysiz </a:t>
            </a:r>
            <a:r>
              <a:rPr lang="tr-TR" dirty="0" smtClean="0"/>
              <a:t>ürediklerini görebiliriz. Eşeysiz üreme yapanlar ikiye bölünerek ürer. DNA’larını eşledikten sonra sitoplazma bölünmesini gerçekleştirir</a:t>
            </a:r>
            <a:r>
              <a:rPr lang="tr-TR" dirty="0" smtClean="0">
                <a:solidFill>
                  <a:srgbClr val="000000"/>
                </a:solidFill>
              </a:rPr>
              <a:t>. Fakat bölünme olayı mitoz değildir. Ortam şartları uygun olduğunda 20 dakikada bir bölünerek sayılarını geometrik olarak artırır. Teorik olarak bu hesaba göre 48 saat içinde tüm dünya yüzeyinin bakteriler ile kaplı olması gerekir. Fakat pratikte bu gerçekleşmemektedir. Çünkü bakteriler, kendi ürettikleri </a:t>
            </a:r>
            <a:r>
              <a:rPr lang="tr-TR" dirty="0" err="1" smtClean="0">
                <a:solidFill>
                  <a:srgbClr val="000000"/>
                </a:solidFill>
              </a:rPr>
              <a:t>metabolik</a:t>
            </a:r>
            <a:r>
              <a:rPr lang="tr-TR" dirty="0" smtClean="0">
                <a:solidFill>
                  <a:srgbClr val="000000"/>
                </a:solidFill>
              </a:rPr>
              <a:t> atıklardan zehirlenip ölür.</a:t>
            </a:r>
            <a:endParaRPr lang="tr-TR" dirty="0">
              <a:solidFill>
                <a:srgbClr val="000000"/>
              </a:solidFill>
            </a:endParaRPr>
          </a:p>
        </p:txBody>
      </p:sp>
    </p:spTree>
  </p:cSld>
  <p:clrMapOvr>
    <a:masterClrMapping/>
  </p:clrMapOvr>
  <p:transition>
    <p:wheel spokes="3"/>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FF0000"/>
                </a:solidFill>
              </a:rPr>
              <a:t>BAKTERİLERİN ÖZELLİKLERİ</a:t>
            </a:r>
            <a:endParaRPr lang="tr-TR" dirty="0"/>
          </a:p>
        </p:txBody>
      </p:sp>
      <p:sp>
        <p:nvSpPr>
          <p:cNvPr id="3" name="2 İçerik Yer Tutucusu"/>
          <p:cNvSpPr>
            <a:spLocks noGrp="1"/>
          </p:cNvSpPr>
          <p:nvPr>
            <p:ph idx="1"/>
          </p:nvPr>
        </p:nvSpPr>
        <p:spPr/>
        <p:txBody>
          <a:bodyPr>
            <a:normAutofit fontScale="85000" lnSpcReduction="20000"/>
          </a:bodyPr>
          <a:lstStyle/>
          <a:p>
            <a:r>
              <a:rPr lang="tr-TR" dirty="0" smtClean="0"/>
              <a:t>Bakterilerdeki eşeyli üreme </a:t>
            </a:r>
            <a:r>
              <a:rPr lang="tr-TR" dirty="0" err="1" smtClean="0">
                <a:solidFill>
                  <a:srgbClr val="000000"/>
                </a:solidFill>
              </a:rPr>
              <a:t>konjugasyon</a:t>
            </a:r>
            <a:r>
              <a:rPr lang="tr-TR" dirty="0" smtClean="0"/>
              <a:t> ile olur. Bu olay gen transferi şeklinde </a:t>
            </a:r>
            <a:r>
              <a:rPr lang="tr-TR" dirty="0" err="1" smtClean="0"/>
              <a:t>gerçekleşirGram</a:t>
            </a:r>
            <a:r>
              <a:rPr lang="tr-TR" dirty="0" smtClean="0"/>
              <a:t> boyanma özelliklerine göre bakterileri şöyle açıklayabiliriz: </a:t>
            </a:r>
            <a:r>
              <a:rPr lang="tr-TR" dirty="0" smtClean="0">
                <a:solidFill>
                  <a:srgbClr val="000000"/>
                </a:solidFill>
              </a:rPr>
              <a:t>Bazı bakterilerin hücre duvarında </a:t>
            </a:r>
            <a:r>
              <a:rPr lang="tr-TR" dirty="0" err="1" smtClean="0">
                <a:solidFill>
                  <a:srgbClr val="000000"/>
                </a:solidFill>
              </a:rPr>
              <a:t>peptidoglikan</a:t>
            </a:r>
            <a:r>
              <a:rPr lang="tr-TR" dirty="0" smtClean="0">
                <a:solidFill>
                  <a:srgbClr val="000000"/>
                </a:solidFill>
              </a:rPr>
              <a:t> yapıya ek olarak yağlı bir tabaka daha bulunur. Yani bu bakterilerin hücre duvarları daha dayanıklıdır. Gram boyası ile boyanmazlar. Bu bakteriler </a:t>
            </a:r>
            <a:r>
              <a:rPr lang="tr-TR" dirty="0" smtClean="0">
                <a:solidFill>
                  <a:srgbClr val="FF0000"/>
                </a:solidFill>
              </a:rPr>
              <a:t>gram (–) bakteri </a:t>
            </a:r>
            <a:r>
              <a:rPr lang="tr-TR" dirty="0" smtClean="0">
                <a:solidFill>
                  <a:srgbClr val="000000"/>
                </a:solidFill>
              </a:rPr>
              <a:t>adını alır. Bazılarının hücre duvarı sadece </a:t>
            </a:r>
            <a:r>
              <a:rPr lang="tr-TR" dirty="0" err="1" smtClean="0">
                <a:solidFill>
                  <a:srgbClr val="000000"/>
                </a:solidFill>
              </a:rPr>
              <a:t>peptidoglikan</a:t>
            </a:r>
            <a:r>
              <a:rPr lang="tr-TR" dirty="0" smtClean="0">
                <a:solidFill>
                  <a:srgbClr val="000000"/>
                </a:solidFill>
              </a:rPr>
              <a:t> yapılıdır. Bu bakteriler gram boyası ile boyandıklarından </a:t>
            </a:r>
            <a:r>
              <a:rPr lang="tr-TR" dirty="0" smtClean="0">
                <a:solidFill>
                  <a:srgbClr val="FF0000"/>
                </a:solidFill>
              </a:rPr>
              <a:t>gram (+) bakteri </a:t>
            </a:r>
            <a:r>
              <a:rPr lang="tr-TR" dirty="0" smtClean="0">
                <a:solidFill>
                  <a:srgbClr val="000000"/>
                </a:solidFill>
              </a:rPr>
              <a:t>adını alır. Bu bilgi, bakterilerin sebep olduğu hastalıkların tedavisinde önemlidir</a:t>
            </a:r>
            <a:r>
              <a:rPr lang="tr-TR" dirty="0" smtClean="0">
                <a:solidFill>
                  <a:srgbClr val="FF0000"/>
                </a:solidFill>
              </a:rPr>
              <a:t>. Çünkü gram (–) bakteriler, antibiyotiklere karşı gram (+) bakterilerden daha dayanıklıdır.</a:t>
            </a:r>
            <a:endParaRPr lang="tr-TR" dirty="0">
              <a:solidFill>
                <a:srgbClr val="FF0000"/>
              </a:solidFill>
            </a:endParaRPr>
          </a:p>
        </p:txBody>
      </p:sp>
    </p:spTree>
  </p:cSld>
  <p:clrMapOvr>
    <a:masterClrMapping/>
  </p:clrMapOvr>
  <p:transition>
    <p:split orient="vert" dir="in"/>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FF0000"/>
                </a:solidFill>
              </a:rPr>
              <a:t>BAKTERİLER ÖZELLİKLERİ</a:t>
            </a:r>
            <a:endParaRPr lang="tr-TR" dirty="0">
              <a:solidFill>
                <a:srgbClr val="FF0000"/>
              </a:solidFill>
            </a:endParaRPr>
          </a:p>
        </p:txBody>
      </p:sp>
      <p:sp>
        <p:nvSpPr>
          <p:cNvPr id="3" name="2 İçerik Yer Tutucusu"/>
          <p:cNvSpPr>
            <a:spLocks noGrp="1"/>
          </p:cNvSpPr>
          <p:nvPr>
            <p:ph idx="1"/>
          </p:nvPr>
        </p:nvSpPr>
        <p:spPr/>
        <p:txBody>
          <a:bodyPr/>
          <a:lstStyle/>
          <a:p>
            <a:r>
              <a:rPr lang="tr-TR" dirty="0" smtClean="0"/>
              <a:t>Bu âlemde bulunan bireylerin hepsi </a:t>
            </a:r>
            <a:r>
              <a:rPr lang="tr-TR" dirty="0" err="1" smtClean="0">
                <a:solidFill>
                  <a:srgbClr val="FFFF00"/>
                </a:solidFill>
              </a:rPr>
              <a:t>prokaryot</a:t>
            </a:r>
            <a:r>
              <a:rPr lang="tr-TR" dirty="0" smtClean="0"/>
              <a:t> hücre yapısına sahiptir. Yani çekirdek ve zar ile çevrili </a:t>
            </a:r>
            <a:r>
              <a:rPr lang="tr-TR" dirty="0" err="1" smtClean="0"/>
              <a:t>organelleri</a:t>
            </a:r>
            <a:r>
              <a:rPr lang="tr-TR" dirty="0" smtClean="0"/>
              <a:t> bulunmaz. </a:t>
            </a:r>
            <a:r>
              <a:rPr lang="tr-TR" dirty="0" err="1" smtClean="0"/>
              <a:t>Organel</a:t>
            </a:r>
            <a:r>
              <a:rPr lang="tr-TR" dirty="0" smtClean="0"/>
              <a:t> olarak sadece zarsız olan ribozom </a:t>
            </a:r>
            <a:r>
              <a:rPr lang="tr-TR" dirty="0" err="1" smtClean="0"/>
              <a:t>organeli</a:t>
            </a:r>
            <a:r>
              <a:rPr lang="tr-TR" dirty="0" smtClean="0"/>
              <a:t> bulundurur</a:t>
            </a:r>
            <a:r>
              <a:rPr lang="tr-TR" dirty="0" smtClean="0">
                <a:solidFill>
                  <a:schemeClr val="bg1">
                    <a:lumMod val="95000"/>
                    <a:lumOff val="5000"/>
                  </a:schemeClr>
                </a:solidFill>
              </a:rPr>
              <a:t>. Tamamı tek hücrelidir</a:t>
            </a:r>
            <a:r>
              <a:rPr lang="tr-TR" dirty="0" smtClean="0"/>
              <a:t>.</a:t>
            </a:r>
            <a:endParaRPr lang="tr-TR" dirty="0"/>
          </a:p>
        </p:txBody>
      </p:sp>
    </p:spTree>
  </p:cSld>
  <p:clrMapOvr>
    <a:masterClrMapping/>
  </p:clrMapOvr>
  <p:transition>
    <p:pull/>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solidFill>
                  <a:srgbClr val="FF0000"/>
                </a:solidFill>
              </a:rPr>
              <a:t>Bakterilerin Biyolojik ve Ekonomik Açıdan Önemi</a:t>
            </a:r>
            <a:endParaRPr lang="tr-TR" dirty="0">
              <a:solidFill>
                <a:srgbClr val="FF0000"/>
              </a:solidFill>
            </a:endParaRPr>
          </a:p>
        </p:txBody>
      </p:sp>
      <p:sp>
        <p:nvSpPr>
          <p:cNvPr id="3" name="2 İçerik Yer Tutucusu"/>
          <p:cNvSpPr>
            <a:spLocks noGrp="1"/>
          </p:cNvSpPr>
          <p:nvPr>
            <p:ph idx="1"/>
          </p:nvPr>
        </p:nvSpPr>
        <p:spPr/>
        <p:txBody>
          <a:bodyPr/>
          <a:lstStyle/>
          <a:p>
            <a:r>
              <a:rPr lang="tr-TR" dirty="0" smtClean="0"/>
              <a:t>Bakterilerin zararlı olanları olduğu gibi bizim sağlığımız ve çevre sağlığı için yararlı olanları da vardır. Atık su arıtımında bazı bakteriler kullanılır. Bu sular içine karıştırılan bakteriler, çamur içinde bulunan atıkları parçalayıp suyun tekrar kullanıma sunulmasını sağlar.</a:t>
            </a:r>
            <a:endParaRPr lang="tr-TR" dirty="0"/>
          </a:p>
        </p:txBody>
      </p:sp>
    </p:spTree>
  </p:cSld>
  <p:clrMapOvr>
    <a:masterClrMapping/>
  </p:clrMapOvr>
  <p:transition>
    <p:wheel spokes="3"/>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solidFill>
                  <a:srgbClr val="FF0000"/>
                </a:solidFill>
              </a:rPr>
              <a:t>Bakterilerin Biyolojik ve Ekonomik Açıdan Önemi</a:t>
            </a:r>
            <a:endParaRPr lang="tr-TR" dirty="0"/>
          </a:p>
        </p:txBody>
      </p:sp>
      <p:sp>
        <p:nvSpPr>
          <p:cNvPr id="3" name="2 İçerik Yer Tutucusu"/>
          <p:cNvSpPr>
            <a:spLocks noGrp="1"/>
          </p:cNvSpPr>
          <p:nvPr>
            <p:ph idx="1"/>
          </p:nvPr>
        </p:nvSpPr>
        <p:spPr/>
        <p:txBody>
          <a:bodyPr/>
          <a:lstStyle/>
          <a:p>
            <a:r>
              <a:rPr lang="tr-TR" dirty="0" smtClean="0"/>
              <a:t>Bakterilerin bazıları çevresel atıkların yok edilmesinde kullanılır. Bu bakteriler ağır petrol türevi olan birçok atığı parçalamaktadır. Bu olaya </a:t>
            </a:r>
            <a:r>
              <a:rPr lang="tr-TR" dirty="0" err="1" smtClean="0">
                <a:solidFill>
                  <a:srgbClr val="000000"/>
                </a:solidFill>
              </a:rPr>
              <a:t>biyoremidasyon</a:t>
            </a:r>
            <a:r>
              <a:rPr lang="tr-TR" dirty="0" smtClean="0"/>
              <a:t> denir. Bazı bakteriler doğada ölmüş bitki ve hayvanları ayrıştırarak canlı yapısındaki bileşenlerin tekrar toprağa dönüşünü sağlar. Yani toprağın verimini artırır. Ayrıca doğadaki madde döngüsünün devamlılığını sağlar.</a:t>
            </a:r>
            <a:endParaRPr lang="tr-TR" dirty="0"/>
          </a:p>
        </p:txBody>
      </p:sp>
    </p:spTree>
  </p:cSld>
  <p:clrMapOvr>
    <a:masterClrMapping/>
  </p:clrMapOvr>
  <p:transition>
    <p:wheel spokes="1"/>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solidFill>
                  <a:srgbClr val="FF0000"/>
                </a:solidFill>
              </a:rPr>
              <a:t>Bakterilerin Biyolojik ve Ekonomik Açıdan Önemi</a:t>
            </a:r>
            <a:endParaRPr lang="tr-TR" dirty="0"/>
          </a:p>
        </p:txBody>
      </p:sp>
      <p:sp>
        <p:nvSpPr>
          <p:cNvPr id="3" name="2 İçerik Yer Tutucusu"/>
          <p:cNvSpPr>
            <a:spLocks noGrp="1"/>
          </p:cNvSpPr>
          <p:nvPr>
            <p:ph idx="1"/>
          </p:nvPr>
        </p:nvSpPr>
        <p:spPr/>
        <p:txBody>
          <a:bodyPr/>
          <a:lstStyle/>
          <a:p>
            <a:r>
              <a:rPr lang="tr-TR" dirty="0" smtClean="0"/>
              <a:t>Hastalık yapıcı bazı bakterilerin at, koyun, tavşan gibi hayvanlara enjekte edilmesiyle bakteriye karşı antikor üretilmesi sağlanır. Bu hayvanların kanından elde edilen antikorlar hastalıkların tedavisinde kullanılır. Örneğin, bu yolla üretilen anti </a:t>
            </a:r>
            <a:r>
              <a:rPr lang="tr-TR" dirty="0" err="1" smtClean="0"/>
              <a:t>tetanoz</a:t>
            </a:r>
            <a:r>
              <a:rPr lang="tr-TR" dirty="0" smtClean="0"/>
              <a:t> serumu, </a:t>
            </a:r>
            <a:r>
              <a:rPr lang="tr-TR" dirty="0" err="1" smtClean="0"/>
              <a:t>tetanoz</a:t>
            </a:r>
            <a:r>
              <a:rPr lang="tr-TR" dirty="0" smtClean="0"/>
              <a:t> hastalığının tedavisinde kullanılır.</a:t>
            </a:r>
            <a:endParaRPr lang="tr-TR" dirty="0"/>
          </a:p>
        </p:txBody>
      </p:sp>
    </p:spTree>
  </p:cSld>
  <p:clrMapOvr>
    <a:masterClrMapping/>
  </p:clrMapOvr>
  <p:transition>
    <p:pull dir="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solidFill>
                  <a:srgbClr val="FF0000"/>
                </a:solidFill>
              </a:rPr>
              <a:t>Bakterilerin Biyolojik ve Ekonomik Açıdan Önemi</a:t>
            </a:r>
            <a:endParaRPr lang="tr-TR" dirty="0"/>
          </a:p>
        </p:txBody>
      </p:sp>
      <p:sp>
        <p:nvSpPr>
          <p:cNvPr id="3" name="2 İçerik Yer Tutucusu"/>
          <p:cNvSpPr>
            <a:spLocks noGrp="1"/>
          </p:cNvSpPr>
          <p:nvPr>
            <p:ph idx="1"/>
          </p:nvPr>
        </p:nvSpPr>
        <p:spPr/>
        <p:txBody>
          <a:bodyPr>
            <a:normAutofit fontScale="85000" lnSpcReduction="10000"/>
          </a:bodyPr>
          <a:lstStyle/>
          <a:p>
            <a:r>
              <a:rPr lang="tr-TR" dirty="0" smtClean="0">
                <a:solidFill>
                  <a:srgbClr val="000000"/>
                </a:solidFill>
              </a:rPr>
              <a:t>Yoğurt, peynir, turşu gibi besinlerin hazırlanmasında bakterilerden yararlanılır. Antibiyotikler, bakterilerin farklı yapıları üzerinde etkilidir. Örneğin, penisilin antibiyotiği, bazı bakteri türlerinin hücre duvarının oluşmasını engelleyip çoğalmalarını önlerken insan hücrelerine zarar vermez. Bazı bakteri türlerinin dış zarları ilaç geçişine izin vermediği için bu türler, antibiyotiklere karşı daha dirençlidir. Hastalıkların tedavisinde boğaz, kan ve idrar kültürü istenmesi, hastalığa neden olan mikroorganizmaya uygun en etkili antibiyotiği belirlemek içindir. </a:t>
            </a:r>
            <a:endParaRPr lang="tr-TR" dirty="0">
              <a:solidFill>
                <a:srgbClr val="000000"/>
              </a:solidFill>
            </a:endParaRPr>
          </a:p>
        </p:txBody>
      </p:sp>
    </p:spTree>
  </p:cSld>
  <p:clrMapOvr>
    <a:masterClrMapping/>
  </p:clrMapOvr>
  <p:transition>
    <p:pull/>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FF0000"/>
                </a:solidFill>
              </a:rPr>
              <a:t>BAKTERİLER FOTOĞRAFLAR</a:t>
            </a:r>
            <a:endParaRPr lang="tr-TR" dirty="0"/>
          </a:p>
        </p:txBody>
      </p:sp>
      <p:sp>
        <p:nvSpPr>
          <p:cNvPr id="3" name="2 İçerik Yer Tutucusu"/>
          <p:cNvSpPr>
            <a:spLocks noGrp="1"/>
          </p:cNvSpPr>
          <p:nvPr>
            <p:ph idx="1"/>
          </p:nvPr>
        </p:nvSpPr>
        <p:spPr/>
        <p:txBody>
          <a:bodyPr/>
          <a:lstStyle/>
          <a:p>
            <a:endParaRPr lang="tr-TR" dirty="0"/>
          </a:p>
        </p:txBody>
      </p:sp>
      <p:pic>
        <p:nvPicPr>
          <p:cNvPr id="1026" name="Picture 2" descr="C:\Users\almirablsm\Desktop\SERDAR\bakteri-nedir.jpg"/>
          <p:cNvPicPr>
            <a:picLocks noChangeAspect="1" noChangeArrowheads="1"/>
          </p:cNvPicPr>
          <p:nvPr/>
        </p:nvPicPr>
        <p:blipFill>
          <a:blip r:embed="rId2" cstate="print"/>
          <a:srcRect/>
          <a:stretch>
            <a:fillRect/>
          </a:stretch>
        </p:blipFill>
        <p:spPr bwMode="auto">
          <a:xfrm>
            <a:off x="428596" y="1571612"/>
            <a:ext cx="8429684" cy="4643470"/>
          </a:xfrm>
          <a:prstGeom prst="rect">
            <a:avLst/>
          </a:prstGeom>
          <a:noFill/>
        </p:spPr>
      </p:pic>
    </p:spTree>
  </p:cSld>
  <p:clrMapOvr>
    <a:masterClrMapping/>
  </p:clrMapOvr>
  <p:transition>
    <p:dissolv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FF0000"/>
                </a:solidFill>
              </a:rPr>
              <a:t>BAKTERİLER FOTOĞRAFLAR</a:t>
            </a:r>
            <a:endParaRPr lang="tr-TR" dirty="0">
              <a:solidFill>
                <a:srgbClr val="FF0000"/>
              </a:solidFill>
            </a:endParaRPr>
          </a:p>
        </p:txBody>
      </p:sp>
      <p:sp>
        <p:nvSpPr>
          <p:cNvPr id="3" name="2 İçerik Yer Tutucusu"/>
          <p:cNvSpPr>
            <a:spLocks noGrp="1"/>
          </p:cNvSpPr>
          <p:nvPr>
            <p:ph idx="1"/>
          </p:nvPr>
        </p:nvSpPr>
        <p:spPr/>
        <p:txBody>
          <a:bodyPr/>
          <a:lstStyle/>
          <a:p>
            <a:endParaRPr lang="tr-TR" dirty="0"/>
          </a:p>
        </p:txBody>
      </p:sp>
      <p:pic>
        <p:nvPicPr>
          <p:cNvPr id="3075" name="Picture 3" descr="C:\Users\almirablsm\Desktop\SERDAR\images.jpg"/>
          <p:cNvPicPr>
            <a:picLocks noChangeAspect="1" noChangeArrowheads="1"/>
          </p:cNvPicPr>
          <p:nvPr/>
        </p:nvPicPr>
        <p:blipFill>
          <a:blip r:embed="rId2" cstate="print"/>
          <a:srcRect/>
          <a:stretch>
            <a:fillRect/>
          </a:stretch>
        </p:blipFill>
        <p:spPr bwMode="auto">
          <a:xfrm>
            <a:off x="428596" y="1500174"/>
            <a:ext cx="8215370" cy="4714908"/>
          </a:xfrm>
          <a:prstGeom prst="rect">
            <a:avLst/>
          </a:prstGeom>
          <a:noFill/>
        </p:spPr>
      </p:pic>
    </p:spTree>
  </p:cSld>
  <p:clrMapOvr>
    <a:masterClrMapping/>
  </p:clrMapOvr>
  <p:transition>
    <p:wedg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prstTxWarp prst="textInflate">
              <a:avLst/>
            </a:prstTxWarp>
          </a:bodyPr>
          <a:lstStyle/>
          <a:p>
            <a:pPr algn="l"/>
            <a:r>
              <a:rPr lang="tr-TR"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HAZIRLAYAN:</a:t>
            </a:r>
            <a:endParaRPr lang="tr-TR"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3" name="2 İçerik Yer Tutucusu"/>
          <p:cNvSpPr>
            <a:spLocks noGrp="1"/>
          </p:cNvSpPr>
          <p:nvPr>
            <p:ph idx="1"/>
          </p:nvPr>
        </p:nvSpPr>
        <p:spPr/>
        <p:txBody>
          <a:bodyPr/>
          <a:lstStyle/>
          <a:p>
            <a:r>
              <a:rPr lang="tr-TR" sz="9600" b="1" u="sng"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SERDAR ULU</a:t>
            </a:r>
          </a:p>
          <a:p>
            <a:endParaRPr lang="tr-TR" dirty="0"/>
          </a:p>
        </p:txBody>
      </p:sp>
      <p:sp>
        <p:nvSpPr>
          <p:cNvPr id="4" name="3 Dikdörtgen"/>
          <p:cNvSpPr/>
          <p:nvPr/>
        </p:nvSpPr>
        <p:spPr>
          <a:xfrm>
            <a:off x="2017839" y="2967335"/>
            <a:ext cx="184730" cy="923330"/>
          </a:xfrm>
          <a:prstGeom prst="rect">
            <a:avLst/>
          </a:prstGeom>
          <a:noFill/>
        </p:spPr>
        <p:txBody>
          <a:bodyPr wrap="none" lIns="91440" tIns="45720" rIns="91440" bIns="45720">
            <a:spAutoFit/>
          </a:bodyPr>
          <a:lstStyle/>
          <a:p>
            <a:pPr algn="ctr"/>
            <a:endParaRPr lang="tr-TR" sz="54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FF0000"/>
                </a:solidFill>
              </a:rPr>
              <a:t>BAKTERİLERİN YAPISI</a:t>
            </a:r>
            <a:endParaRPr lang="tr-TR" dirty="0">
              <a:solidFill>
                <a:srgbClr val="FF0000"/>
              </a:solidFill>
            </a:endParaRPr>
          </a:p>
        </p:txBody>
      </p:sp>
      <p:sp>
        <p:nvSpPr>
          <p:cNvPr id="3" name="2 İçerik Yer Tutucusu"/>
          <p:cNvSpPr>
            <a:spLocks noGrp="1"/>
          </p:cNvSpPr>
          <p:nvPr>
            <p:ph idx="1"/>
          </p:nvPr>
        </p:nvSpPr>
        <p:spPr/>
        <p:txBody>
          <a:bodyPr/>
          <a:lstStyle/>
          <a:p>
            <a:endParaRPr lang="tr-TR" dirty="0"/>
          </a:p>
        </p:txBody>
      </p:sp>
      <p:pic>
        <p:nvPicPr>
          <p:cNvPr id="2050" name="Picture 2" descr="C:\Users\almirablsm\Desktop\SERDAR\BAKTERİLERİN+GENEL+YAPISI.jpg"/>
          <p:cNvPicPr>
            <a:picLocks noChangeAspect="1" noChangeArrowheads="1"/>
          </p:cNvPicPr>
          <p:nvPr/>
        </p:nvPicPr>
        <p:blipFill>
          <a:blip r:embed="rId2" cstate="print"/>
          <a:srcRect/>
          <a:stretch>
            <a:fillRect/>
          </a:stretch>
        </p:blipFill>
        <p:spPr bwMode="auto">
          <a:xfrm>
            <a:off x="357158" y="1528762"/>
            <a:ext cx="8429684" cy="4757758"/>
          </a:xfrm>
          <a:prstGeom prst="rect">
            <a:avLst/>
          </a:prstGeom>
          <a:noFill/>
        </p:spPr>
      </p:pic>
    </p:spTree>
  </p:cSld>
  <p:clrMapOvr>
    <a:masterClrMapping/>
  </p:clrMapOvr>
  <p:transition>
    <p:wheel/>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FF0000"/>
                </a:solidFill>
              </a:rPr>
              <a:t>BAKTERİLERİN ÖZELLİKLERİ</a:t>
            </a:r>
            <a:endParaRPr lang="tr-TR" dirty="0">
              <a:solidFill>
                <a:srgbClr val="FF0000"/>
              </a:solidFill>
            </a:endParaRPr>
          </a:p>
        </p:txBody>
      </p:sp>
      <p:sp>
        <p:nvSpPr>
          <p:cNvPr id="3" name="2 İçerik Yer Tutucusu"/>
          <p:cNvSpPr>
            <a:spLocks noGrp="1"/>
          </p:cNvSpPr>
          <p:nvPr>
            <p:ph idx="1"/>
          </p:nvPr>
        </p:nvSpPr>
        <p:spPr/>
        <p:txBody>
          <a:bodyPr/>
          <a:lstStyle/>
          <a:p>
            <a:r>
              <a:rPr lang="tr-TR" dirty="0" smtClean="0"/>
              <a:t>Tüm bakterilerde </a:t>
            </a:r>
            <a:r>
              <a:rPr lang="tr-TR" dirty="0" smtClean="0">
                <a:solidFill>
                  <a:srgbClr val="002060"/>
                </a:solidFill>
              </a:rPr>
              <a:t>DNA, RNA, sitoplazma, hücre zarı, hücre duvarı, ribozom</a:t>
            </a:r>
            <a:r>
              <a:rPr lang="tr-TR" dirty="0" smtClean="0"/>
              <a:t> bulunur. Tamamı glikojen depolar.</a:t>
            </a:r>
            <a:endParaRPr lang="tr-TR" dirty="0"/>
          </a:p>
        </p:txBody>
      </p:sp>
    </p:spTree>
  </p:cSld>
  <p:clrMapOvr>
    <a:masterClrMapping/>
  </p:clrMapOvr>
  <p:transition>
    <p:blinds dir="ver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FF0000"/>
                </a:solidFill>
              </a:rPr>
              <a:t>BAKTERİLERİN ÖZELLİKLERİ</a:t>
            </a:r>
            <a:endParaRPr lang="tr-TR" dirty="0">
              <a:solidFill>
                <a:srgbClr val="FF0000"/>
              </a:solidFill>
            </a:endParaRPr>
          </a:p>
        </p:txBody>
      </p:sp>
      <p:sp>
        <p:nvSpPr>
          <p:cNvPr id="3" name="2 İçerik Yer Tutucusu"/>
          <p:cNvSpPr>
            <a:spLocks noGrp="1"/>
          </p:cNvSpPr>
          <p:nvPr>
            <p:ph idx="1"/>
          </p:nvPr>
        </p:nvSpPr>
        <p:spPr/>
        <p:txBody>
          <a:bodyPr/>
          <a:lstStyle/>
          <a:p>
            <a:r>
              <a:rPr lang="tr-TR" dirty="0" smtClean="0"/>
              <a:t>DNA molekülleri </a:t>
            </a:r>
            <a:r>
              <a:rPr lang="tr-TR" dirty="0" err="1" smtClean="0"/>
              <a:t>ökaryot</a:t>
            </a:r>
            <a:r>
              <a:rPr lang="tr-TR" dirty="0" smtClean="0"/>
              <a:t> canlılarda olduğu gibi </a:t>
            </a:r>
            <a:r>
              <a:rPr lang="tr-TR" dirty="0" smtClean="0">
                <a:solidFill>
                  <a:srgbClr val="000000"/>
                </a:solidFill>
              </a:rPr>
              <a:t>çift zincirli, sarmal yapılıdır</a:t>
            </a:r>
            <a:r>
              <a:rPr lang="tr-TR" dirty="0" smtClean="0"/>
              <a:t>. Fakat </a:t>
            </a:r>
            <a:r>
              <a:rPr lang="tr-TR" dirty="0" err="1" smtClean="0"/>
              <a:t>ökaryotlardan</a:t>
            </a:r>
            <a:r>
              <a:rPr lang="tr-TR" dirty="0" smtClean="0"/>
              <a:t> farklı olarak DNA molekülünün iki ucu birleşiktir. Yani halkasal DNA’ya sahiptir. Çekirdek bulunmadığından DNA molekülü sitoplazmada </a:t>
            </a:r>
            <a:r>
              <a:rPr lang="tr-TR" dirty="0" err="1" smtClean="0">
                <a:solidFill>
                  <a:schemeClr val="tx2">
                    <a:lumMod val="10000"/>
                  </a:schemeClr>
                </a:solidFill>
              </a:rPr>
              <a:t>nükleoit</a:t>
            </a:r>
            <a:r>
              <a:rPr lang="tr-TR" dirty="0" smtClean="0">
                <a:solidFill>
                  <a:schemeClr val="tx2">
                    <a:lumMod val="10000"/>
                  </a:schemeClr>
                </a:solidFill>
              </a:rPr>
              <a:t> (çekirdek alanı) </a:t>
            </a:r>
            <a:r>
              <a:rPr lang="tr-TR" dirty="0" smtClean="0"/>
              <a:t>adı verilen özel bölgede serbest olarak bulunur.</a:t>
            </a:r>
            <a:r>
              <a:rPr lang="tr-TR" u="sng" dirty="0" smtClean="0">
                <a:solidFill>
                  <a:srgbClr val="FFC000"/>
                </a:solidFill>
              </a:rPr>
              <a:t>Ribozom </a:t>
            </a:r>
            <a:r>
              <a:rPr lang="tr-TR" u="sng" dirty="0" err="1" smtClean="0">
                <a:solidFill>
                  <a:srgbClr val="FFC000"/>
                </a:solidFill>
              </a:rPr>
              <a:t>organeli</a:t>
            </a:r>
            <a:r>
              <a:rPr lang="tr-TR" u="sng" dirty="0" smtClean="0">
                <a:solidFill>
                  <a:srgbClr val="FFC000"/>
                </a:solidFill>
              </a:rPr>
              <a:t> sitoplazmada serbest olarak bulunur.</a:t>
            </a:r>
            <a:endParaRPr lang="tr-TR" u="sng" dirty="0">
              <a:solidFill>
                <a:srgbClr val="FFC000"/>
              </a:solidFill>
            </a:endParaRPr>
          </a:p>
        </p:txBody>
      </p:sp>
    </p:spTree>
  </p:cSld>
  <p:clrMapOvr>
    <a:masterClrMapping/>
  </p:clrMapOvr>
  <p:transition>
    <p:strips/>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FF0000"/>
                </a:solidFill>
              </a:rPr>
              <a:t>BAKTERİLERİN ÖZELLİKLERİ</a:t>
            </a:r>
            <a:endParaRPr lang="tr-TR" dirty="0">
              <a:solidFill>
                <a:srgbClr val="FF0000"/>
              </a:solidFill>
            </a:endParaRPr>
          </a:p>
        </p:txBody>
      </p:sp>
      <p:sp>
        <p:nvSpPr>
          <p:cNvPr id="3" name="2 İçerik Yer Tutucusu"/>
          <p:cNvSpPr>
            <a:spLocks noGrp="1"/>
          </p:cNvSpPr>
          <p:nvPr>
            <p:ph idx="1"/>
          </p:nvPr>
        </p:nvSpPr>
        <p:spPr/>
        <p:txBody>
          <a:bodyPr/>
          <a:lstStyle/>
          <a:p>
            <a:r>
              <a:rPr lang="tr-TR" dirty="0" smtClean="0"/>
              <a:t>Hücre duvarları kısa </a:t>
            </a:r>
            <a:r>
              <a:rPr lang="tr-TR" dirty="0" err="1" smtClean="0"/>
              <a:t>peptit</a:t>
            </a:r>
            <a:r>
              <a:rPr lang="tr-TR" dirty="0" smtClean="0"/>
              <a:t> zincirleri ile bağlı </a:t>
            </a:r>
            <a:r>
              <a:rPr lang="tr-TR" dirty="0" err="1" smtClean="0"/>
              <a:t>polisakkaritlerden</a:t>
            </a:r>
            <a:r>
              <a:rPr lang="tr-TR" dirty="0" smtClean="0"/>
              <a:t> oluşmuştur. Hücre duvarının bu yapısı </a:t>
            </a:r>
            <a:r>
              <a:rPr lang="tr-TR" dirty="0" err="1" smtClean="0">
                <a:solidFill>
                  <a:srgbClr val="FF0000"/>
                </a:solidFill>
              </a:rPr>
              <a:t>peptidoglikan</a:t>
            </a:r>
            <a:r>
              <a:rPr lang="tr-TR" dirty="0" smtClean="0"/>
              <a:t> adını alır.</a:t>
            </a:r>
            <a:endParaRPr lang="tr-TR" dirty="0"/>
          </a:p>
        </p:txBody>
      </p:sp>
    </p:spTree>
  </p:cSld>
  <p:clrMapOvr>
    <a:masterClrMapping/>
  </p:clrMapOvr>
  <p:transition>
    <p:newsflash/>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FF0000"/>
                </a:solidFill>
              </a:rPr>
              <a:t>BAKTERİLERİN ÖZELLİKLERİ</a:t>
            </a:r>
            <a:endParaRPr lang="tr-TR" dirty="0"/>
          </a:p>
        </p:txBody>
      </p:sp>
      <p:sp>
        <p:nvSpPr>
          <p:cNvPr id="3" name="2 İçerik Yer Tutucusu"/>
          <p:cNvSpPr>
            <a:spLocks noGrp="1"/>
          </p:cNvSpPr>
          <p:nvPr>
            <p:ph idx="1"/>
          </p:nvPr>
        </p:nvSpPr>
        <p:spPr/>
        <p:txBody>
          <a:bodyPr>
            <a:normAutofit lnSpcReduction="10000"/>
          </a:bodyPr>
          <a:lstStyle/>
          <a:p>
            <a:pPr>
              <a:buNone/>
            </a:pPr>
            <a:r>
              <a:rPr lang="tr-TR" dirty="0" smtClean="0"/>
              <a:t>Bazı bakterilerde hücre duvarının üzerinde ek olarak </a:t>
            </a:r>
            <a:r>
              <a:rPr lang="tr-TR" dirty="0" err="1" smtClean="0"/>
              <a:t>polisakkarit</a:t>
            </a:r>
            <a:r>
              <a:rPr lang="tr-TR" dirty="0" smtClean="0"/>
              <a:t> yapılı bir kılıf bulunur. Bu kılıfa </a:t>
            </a:r>
            <a:r>
              <a:rPr lang="tr-TR" dirty="0" smtClean="0">
                <a:solidFill>
                  <a:srgbClr val="000000"/>
                </a:solidFill>
              </a:rPr>
              <a:t>kapsül</a:t>
            </a:r>
            <a:r>
              <a:rPr lang="tr-TR" dirty="0" smtClean="0"/>
              <a:t> denir. Kapsüllü bakteriler, genellikle patojen (hastalık yapıcı) bakterilerdir. Kapsülleri sayesinde konak canlıların bağışıklık sisteminden korunur. Bazı bakteriler </a:t>
            </a:r>
            <a:r>
              <a:rPr lang="tr-TR" dirty="0" err="1" smtClean="0">
                <a:solidFill>
                  <a:srgbClr val="000000"/>
                </a:solidFill>
              </a:rPr>
              <a:t>pilus</a:t>
            </a:r>
            <a:r>
              <a:rPr lang="tr-TR" dirty="0" smtClean="0"/>
              <a:t> adı verilen yüzeysel uzantılara sahiptir. Bu uzantılar ile bakteriler birbirlerine ve bulundukları yüzeylere, bazen de besinlerine tutunur.</a:t>
            </a:r>
            <a:endParaRPr lang="tr-TR" dirty="0"/>
          </a:p>
        </p:txBody>
      </p:sp>
    </p:spTree>
  </p:cSld>
  <p:clrMapOvr>
    <a:masterClrMapping/>
  </p:clrMapOvr>
  <p:transition>
    <p:circl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FF0000"/>
                </a:solidFill>
              </a:rPr>
              <a:t>BAKTERİLERİN ÖZELLİKLERİ</a:t>
            </a:r>
            <a:endParaRPr lang="tr-TR" dirty="0"/>
          </a:p>
        </p:txBody>
      </p:sp>
      <p:sp>
        <p:nvSpPr>
          <p:cNvPr id="3" name="2 İçerik Yer Tutucusu"/>
          <p:cNvSpPr>
            <a:spLocks noGrp="1"/>
          </p:cNvSpPr>
          <p:nvPr>
            <p:ph idx="1"/>
          </p:nvPr>
        </p:nvSpPr>
        <p:spPr/>
        <p:txBody>
          <a:bodyPr>
            <a:normAutofit/>
          </a:bodyPr>
          <a:lstStyle/>
          <a:p>
            <a:r>
              <a:rPr lang="tr-TR" dirty="0" smtClean="0"/>
              <a:t>Bazı bakteriler kötü ortam şartlarında </a:t>
            </a:r>
            <a:r>
              <a:rPr lang="tr-TR" dirty="0" err="1" smtClean="0"/>
              <a:t>endospor</a:t>
            </a:r>
            <a:r>
              <a:rPr lang="tr-TR" dirty="0" smtClean="0"/>
              <a:t> oluşturur.Bakteri zor şartlarla karşılaştığında DNA’sını eşleyerek bu ürettiği DNA’nın etrafını çok katlı sağlam bir kılıf ile kaplar. Bu yapıya </a:t>
            </a:r>
            <a:r>
              <a:rPr lang="tr-TR" dirty="0" err="1" smtClean="0">
                <a:solidFill>
                  <a:srgbClr val="000000"/>
                </a:solidFill>
              </a:rPr>
              <a:t>endspor</a:t>
            </a:r>
            <a:r>
              <a:rPr lang="tr-TR" dirty="0" smtClean="0">
                <a:solidFill>
                  <a:srgbClr val="000000"/>
                </a:solidFill>
              </a:rPr>
              <a:t> </a:t>
            </a:r>
            <a:r>
              <a:rPr lang="tr-TR" dirty="0" smtClean="0"/>
              <a:t>denir.</a:t>
            </a:r>
            <a:endParaRPr lang="tr-TR" dirty="0"/>
          </a:p>
        </p:txBody>
      </p:sp>
    </p:spTree>
  </p:cSld>
  <p:clrMapOvr>
    <a:masterClrMapping/>
  </p:clrMapOvr>
  <p:transition>
    <p:comb dir="vert"/>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FF0000"/>
                </a:solidFill>
              </a:rPr>
              <a:t>ENDOSPOR YAPISI</a:t>
            </a:r>
            <a:endParaRPr lang="tr-TR" dirty="0">
              <a:solidFill>
                <a:srgbClr val="FF0000"/>
              </a:solidFill>
            </a:endParaRPr>
          </a:p>
        </p:txBody>
      </p:sp>
      <p:sp>
        <p:nvSpPr>
          <p:cNvPr id="3" name="2 İçerik Yer Tutucusu"/>
          <p:cNvSpPr>
            <a:spLocks noGrp="1"/>
          </p:cNvSpPr>
          <p:nvPr>
            <p:ph idx="1"/>
          </p:nvPr>
        </p:nvSpPr>
        <p:spPr/>
        <p:txBody>
          <a:bodyPr/>
          <a:lstStyle/>
          <a:p>
            <a:endParaRPr lang="tr-TR" dirty="0"/>
          </a:p>
        </p:txBody>
      </p:sp>
      <p:pic>
        <p:nvPicPr>
          <p:cNvPr id="3074" name="Picture 2" descr="C:\Users\almirablsm\Desktop\SERDAR\Görsel-3.11-Bakteri-endosporunun-elektron-mikroskobundaki-görüntüsü.png"/>
          <p:cNvPicPr>
            <a:picLocks noChangeAspect="1" noChangeArrowheads="1"/>
          </p:cNvPicPr>
          <p:nvPr/>
        </p:nvPicPr>
        <p:blipFill>
          <a:blip r:embed="rId2" cstate="print"/>
          <a:srcRect/>
          <a:stretch>
            <a:fillRect/>
          </a:stretch>
        </p:blipFill>
        <p:spPr bwMode="auto">
          <a:xfrm>
            <a:off x="428596" y="1571612"/>
            <a:ext cx="8358246" cy="4572032"/>
          </a:xfrm>
          <a:prstGeom prst="rect">
            <a:avLst/>
          </a:prstGeom>
          <a:noFill/>
        </p:spPr>
      </p:pic>
    </p:spTree>
  </p:cSld>
  <p:clrMapOvr>
    <a:masterClrMapping/>
  </p:clrMapOvr>
  <p:transition>
    <p:randomBar dir="vert"/>
  </p:transition>
  <p:timing>
    <p:tnLst>
      <p:par>
        <p:cTn id="1" dur="indefinite" restart="never" nodeType="tmRoot"/>
      </p:par>
    </p:tnLst>
  </p:timing>
</p:sld>
</file>

<file path=ppt/theme/theme1.xml><?xml version="1.0" encoding="utf-8"?>
<a:theme xmlns:a="http://schemas.openxmlformats.org/drawingml/2006/main" name="Ofis Teması">
  <a:themeElements>
    <a:clrScheme name="Akış">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45</TotalTime>
  <Words>976</Words>
  <PresentationFormat>Ekran Gösterisi (4:3)</PresentationFormat>
  <Paragraphs>46</Paragraphs>
  <Slides>26</Slides>
  <Notes>0</Notes>
  <HiddenSlides>0</HiddenSlides>
  <MMClips>0</MMClips>
  <ScaleCrop>false</ScaleCrop>
  <HeadingPairs>
    <vt:vector size="4" baseType="variant">
      <vt:variant>
        <vt:lpstr>Tema</vt:lpstr>
      </vt:variant>
      <vt:variant>
        <vt:i4>1</vt:i4>
      </vt:variant>
      <vt:variant>
        <vt:lpstr>Slayt Başlıkları</vt:lpstr>
      </vt:variant>
      <vt:variant>
        <vt:i4>26</vt:i4>
      </vt:variant>
    </vt:vector>
  </HeadingPairs>
  <TitlesOfParts>
    <vt:vector size="27" baseType="lpstr">
      <vt:lpstr>Ofis Teması</vt:lpstr>
      <vt:lpstr>BAKTERİLER ALEMİ   KONU ANLATIMI</vt:lpstr>
      <vt:lpstr>BAKTERİLER ÖZELLİKLERİ</vt:lpstr>
      <vt:lpstr>BAKTERİLERİN YAPISI</vt:lpstr>
      <vt:lpstr>BAKTERİLERİN ÖZELLİKLERİ</vt:lpstr>
      <vt:lpstr>BAKTERİLERİN ÖZELLİKLERİ</vt:lpstr>
      <vt:lpstr>BAKTERİLERİN ÖZELLİKLERİ</vt:lpstr>
      <vt:lpstr>BAKTERİLERİN ÖZELLİKLERİ</vt:lpstr>
      <vt:lpstr>BAKTERİLERİN ÖZELLİKLERİ</vt:lpstr>
      <vt:lpstr>ENDOSPOR YAPISI</vt:lpstr>
      <vt:lpstr>BAKTERİLERİN ÖZELLİKLERİ</vt:lpstr>
      <vt:lpstr>COCCİ,SPRİLLA, BACİLLİ</vt:lpstr>
      <vt:lpstr>BAKTERİLERİN ÖZELLİKLERİ</vt:lpstr>
      <vt:lpstr>BAKTERİLERİN ÖZELLİKLERİ</vt:lpstr>
      <vt:lpstr>BAKTERİLERİN ÖZELLİKLERİ</vt:lpstr>
      <vt:lpstr>BAKTERİLERİN ÖZELLİKLERİ</vt:lpstr>
      <vt:lpstr>BAKTERİLERİN ÖZELLİKLERİ</vt:lpstr>
      <vt:lpstr>BAKTERİLERİN ÖZELLİKLERİ</vt:lpstr>
      <vt:lpstr>BAKTERİLERİN ÖZELLİKLERİ</vt:lpstr>
      <vt:lpstr>BAKTERİLERİN ÖZELLİKLERİ</vt:lpstr>
      <vt:lpstr>Bakterilerin Biyolojik ve Ekonomik Açıdan Önemi</vt:lpstr>
      <vt:lpstr>Bakterilerin Biyolojik ve Ekonomik Açıdan Önemi</vt:lpstr>
      <vt:lpstr>Bakterilerin Biyolojik ve Ekonomik Açıdan Önemi</vt:lpstr>
      <vt:lpstr>Bakterilerin Biyolojik ve Ekonomik Açıdan Önemi</vt:lpstr>
      <vt:lpstr>BAKTERİLER FOTOĞRAFLAR</vt:lpstr>
      <vt:lpstr>BAKTERİLER FOTOĞRAFLAR</vt:lpstr>
      <vt:lpstr>HAZIRLAYAN:</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2019-04-24T17:19:51Z</dcterms:created>
  <dcterms:modified xsi:type="dcterms:W3CDTF">2019-04-27T15:16:10Z</dcterms:modified>
  <cp:category>https://www.sorubak.com</cp:category>
</cp:coreProperties>
</file>