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47C9A-AA2A-4FEB-81A0-4A42692D37C6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2979B-C8B4-4BD8-BA3E-EDD08D06EB5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517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2979B-C8B4-4BD8-BA3E-EDD08D06EB55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9151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2979B-C8B4-4BD8-BA3E-EDD08D06EB55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4486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2979B-C8B4-4BD8-BA3E-EDD08D06EB55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435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2979B-C8B4-4BD8-BA3E-EDD08D06EB55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60328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2979B-C8B4-4BD8-BA3E-EDD08D06EB55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25331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2979B-C8B4-4BD8-BA3E-EDD08D06EB55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6406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2979B-C8B4-4BD8-BA3E-EDD08D06EB55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4819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2979B-C8B4-4BD8-BA3E-EDD08D06EB55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7815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2979B-C8B4-4BD8-BA3E-EDD08D06EB55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4892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AD446-148D-480E-9300-4721968DC13E}" type="datetimeFigureOut">
              <a:rPr lang="tr-TR" smtClean="0"/>
              <a:pPr/>
              <a:t>03/03/2019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37A8B-D570-4E87-9240-36D1B0E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orubak.com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hyperlink" Target="http://www.egitimhane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https://www.sorubak.com/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411760" y="188640"/>
            <a:ext cx="4320480" cy="2880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4.4. KAVİMLER GÖÇÜ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4 İçerik Yer Tutucusu" descr="Ä°lgili resim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4"/>
            <a:ext cx="842493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3243239" y="3244334"/>
            <a:ext cx="2710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4"/>
              </a:rPr>
              <a:t>https://</a:t>
            </a:r>
            <a:r>
              <a:rPr lang="tr-TR" dirty="0" smtClean="0">
                <a:hlinkClick r:id="rId4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5272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Hunların Avrupa'ya etkileri:</a:t>
            </a:r>
          </a:p>
          <a:p>
            <a:r>
              <a:rPr lang="tr-TR" sz="2000" dirty="0"/>
              <a:t>Bir arada yaşadıkları kavimler ile </a:t>
            </a:r>
            <a:r>
              <a:rPr lang="tr-TR" sz="2000" b="1" dirty="0">
                <a:solidFill>
                  <a:srgbClr val="FF0000"/>
                </a:solidFill>
              </a:rPr>
              <a:t>kültürel </a:t>
            </a:r>
            <a:r>
              <a:rPr lang="tr-TR" sz="2000" b="1" dirty="0" smtClean="0">
                <a:solidFill>
                  <a:srgbClr val="FF0000"/>
                </a:solidFill>
              </a:rPr>
              <a:t>etkileşim </a:t>
            </a:r>
            <a:r>
              <a:rPr lang="tr-TR" sz="2000" dirty="0" smtClean="0"/>
              <a:t>sağlamışlar</a:t>
            </a:r>
            <a:r>
              <a:rPr lang="tr-TR" sz="2000" dirty="0"/>
              <a:t>, </a:t>
            </a:r>
            <a:r>
              <a:rPr lang="tr-TR" sz="2000" b="1" dirty="0"/>
              <a:t>Tuna boylarında </a:t>
            </a:r>
            <a:r>
              <a:rPr lang="tr-TR" sz="2000" dirty="0" smtClean="0"/>
              <a:t>yaşayan </a:t>
            </a:r>
            <a:r>
              <a:rPr lang="tr-TR" sz="2000" dirty="0"/>
              <a:t>bir kısım Hunlar </a:t>
            </a:r>
            <a:r>
              <a:rPr lang="tr-TR" sz="2000" b="1" dirty="0" err="1"/>
              <a:t>Hristiyanlığı</a:t>
            </a:r>
            <a:r>
              <a:rPr lang="tr-TR" sz="2000" dirty="0"/>
              <a:t> benimsemişlerdir.</a:t>
            </a:r>
          </a:p>
          <a:p>
            <a:r>
              <a:rPr lang="tr-TR" sz="2000" dirty="0"/>
              <a:t>Oluşturdukları huzur ve güven ortamı </a:t>
            </a:r>
            <a:r>
              <a:rPr lang="tr-TR" sz="2000" b="1" dirty="0" smtClean="0"/>
              <a:t>ticaretin gelişmesine </a:t>
            </a:r>
            <a:r>
              <a:rPr lang="tr-TR" sz="2000" dirty="0"/>
              <a:t>katkı sağlamıştır.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Giysi, </a:t>
            </a:r>
            <a:r>
              <a:rPr lang="tr-TR" sz="2000" b="1" dirty="0"/>
              <a:t>at eyerleme </a:t>
            </a:r>
            <a:r>
              <a:rPr lang="tr-TR" sz="2000" dirty="0"/>
              <a:t>ve</a:t>
            </a:r>
            <a:r>
              <a:rPr lang="tr-TR" sz="2000" b="1" dirty="0">
                <a:solidFill>
                  <a:srgbClr val="FF0000"/>
                </a:solidFill>
              </a:rPr>
              <a:t> at koşumları ile </a:t>
            </a:r>
            <a:r>
              <a:rPr lang="tr-TR" sz="2000" b="1" dirty="0" smtClean="0"/>
              <a:t>ordu sistemleri </a:t>
            </a:r>
            <a:r>
              <a:rPr lang="tr-TR" sz="2000" dirty="0"/>
              <a:t>gibi konularda Avrupalıları </a:t>
            </a:r>
            <a:r>
              <a:rPr lang="tr-TR" sz="2000" u="sng" dirty="0"/>
              <a:t>etkilemişlerdir</a:t>
            </a:r>
            <a:r>
              <a:rPr lang="tr-TR" sz="2000" u="sng" dirty="0" smtClean="0"/>
              <a:t>.</a:t>
            </a:r>
          </a:p>
          <a:p>
            <a:r>
              <a:rPr lang="tr-TR" sz="2000" b="1" dirty="0" err="1">
                <a:solidFill>
                  <a:srgbClr val="FF0000"/>
                </a:solidFill>
              </a:rPr>
              <a:t>Attila</a:t>
            </a:r>
            <a:r>
              <a:rPr lang="tr-TR" sz="2000" b="1" dirty="0">
                <a:solidFill>
                  <a:srgbClr val="FF0000"/>
                </a:solidFill>
              </a:rPr>
              <a:t>, </a:t>
            </a:r>
            <a:r>
              <a:rPr lang="tr-TR" sz="2000" dirty="0"/>
              <a:t>hem Türk hem de dünya tarihinde derin izler bırakmıştır</a:t>
            </a:r>
            <a:r>
              <a:rPr lang="tr-TR" sz="2000" dirty="0" smtClean="0"/>
              <a:t>. Avrupa’nın </a:t>
            </a:r>
            <a:r>
              <a:rPr lang="tr-TR" sz="2000" dirty="0"/>
              <a:t>pek çok yerinde yüzyıllar boyu onun </a:t>
            </a:r>
            <a:r>
              <a:rPr lang="tr-TR" sz="2000" dirty="0" smtClean="0"/>
              <a:t>hakkında </a:t>
            </a:r>
            <a:r>
              <a:rPr lang="tr-TR" sz="2000" b="1" dirty="0" smtClean="0">
                <a:solidFill>
                  <a:srgbClr val="FF0000"/>
                </a:solidFill>
              </a:rPr>
              <a:t>efsaneler</a:t>
            </a:r>
            <a:r>
              <a:rPr lang="tr-TR" sz="2000" dirty="0" smtClean="0"/>
              <a:t> </a:t>
            </a:r>
            <a:r>
              <a:rPr lang="tr-TR" sz="2000" dirty="0"/>
              <a:t>türemiştir. </a:t>
            </a:r>
            <a:endParaRPr lang="tr-TR" sz="2000" dirty="0" smtClean="0"/>
          </a:p>
          <a:p>
            <a:r>
              <a:rPr lang="tr-TR" sz="2000" dirty="0" smtClean="0"/>
              <a:t>Bu </a:t>
            </a:r>
            <a:r>
              <a:rPr lang="tr-TR" sz="2000" b="1" dirty="0"/>
              <a:t>efsanelerin en meşhuru</a:t>
            </a:r>
            <a:r>
              <a:rPr lang="tr-TR" sz="2000" dirty="0"/>
              <a:t> ise </a:t>
            </a:r>
            <a:r>
              <a:rPr lang="tr-TR" sz="2000" dirty="0" err="1" smtClean="0"/>
              <a:t>Attila’nın</a:t>
            </a:r>
            <a:r>
              <a:rPr lang="tr-TR" sz="2000" dirty="0" smtClean="0"/>
              <a:t>, </a:t>
            </a:r>
            <a:r>
              <a:rPr lang="tr-TR" sz="2000" b="1" dirty="0" smtClean="0">
                <a:solidFill>
                  <a:srgbClr val="FF0000"/>
                </a:solidFill>
              </a:rPr>
              <a:t>Savaş Tanrısı </a:t>
            </a:r>
            <a:r>
              <a:rPr lang="tr-TR" sz="2000" b="1" dirty="0" err="1" smtClean="0">
                <a:solidFill>
                  <a:srgbClr val="FF0000"/>
                </a:solidFill>
              </a:rPr>
              <a:t>Ares’in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kılıcına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dirty="0"/>
              <a:t>sahip olduğu ve bu nedenle </a:t>
            </a:r>
            <a:r>
              <a:rPr lang="tr-TR" sz="2000" dirty="0" smtClean="0"/>
              <a:t>bütün dünyaya </a:t>
            </a:r>
            <a:r>
              <a:rPr lang="tr-TR" sz="2000" dirty="0"/>
              <a:t>hükmedeceği inancıdır. </a:t>
            </a:r>
            <a:endParaRPr lang="tr-TR" sz="2000" dirty="0" smtClean="0"/>
          </a:p>
          <a:p>
            <a:r>
              <a:rPr lang="tr-TR" sz="2000" b="1" dirty="0" err="1" smtClean="0">
                <a:solidFill>
                  <a:srgbClr val="FF0000"/>
                </a:solidFill>
              </a:rPr>
              <a:t>Attila’nın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>
                <a:solidFill>
                  <a:srgbClr val="FF0000"/>
                </a:solidFill>
              </a:rPr>
              <a:t>hayatı </a:t>
            </a:r>
            <a:r>
              <a:rPr lang="tr-TR" sz="2000" dirty="0"/>
              <a:t>ve savaşları</a:t>
            </a:r>
            <a:r>
              <a:rPr lang="tr-TR" sz="2000" dirty="0" smtClean="0"/>
              <a:t>; </a:t>
            </a:r>
            <a:r>
              <a:rPr lang="tr-TR" sz="2000" b="1" dirty="0" smtClean="0"/>
              <a:t>roman</a:t>
            </a:r>
            <a:r>
              <a:rPr lang="tr-TR" sz="2000" b="1" dirty="0"/>
              <a:t>, resim, heykel, tiyatro </a:t>
            </a:r>
            <a:r>
              <a:rPr lang="tr-TR" sz="2000" dirty="0"/>
              <a:t>ve </a:t>
            </a:r>
            <a:r>
              <a:rPr lang="tr-TR" sz="2000" b="1" dirty="0"/>
              <a:t>operalara</a:t>
            </a:r>
            <a:r>
              <a:rPr lang="tr-TR" sz="2000" dirty="0"/>
              <a:t> konu olmuş, </a:t>
            </a:r>
            <a:r>
              <a:rPr lang="tr-TR" sz="2000" dirty="0" smtClean="0"/>
              <a:t>hakkında pek </a:t>
            </a:r>
            <a:r>
              <a:rPr lang="tr-TR" sz="2000" dirty="0"/>
              <a:t>çok </a:t>
            </a:r>
            <a:r>
              <a:rPr lang="tr-TR" sz="2000" b="1" dirty="0"/>
              <a:t>kitap</a:t>
            </a:r>
            <a:r>
              <a:rPr lang="tr-TR" sz="2000" dirty="0"/>
              <a:t> yazılmıştır. </a:t>
            </a:r>
            <a:endParaRPr lang="tr-TR" sz="2000" dirty="0" smtClean="0"/>
          </a:p>
          <a:p>
            <a:r>
              <a:rPr lang="tr-TR" sz="2000" dirty="0" smtClean="0"/>
              <a:t>Onun </a:t>
            </a:r>
            <a:r>
              <a:rPr lang="tr-TR" sz="2000" dirty="0"/>
              <a:t>savaşlarını konu alan </a:t>
            </a:r>
            <a:r>
              <a:rPr lang="tr-TR" sz="2000" dirty="0" smtClean="0"/>
              <a:t>Almanların meşhur </a:t>
            </a:r>
            <a:r>
              <a:rPr lang="tr-TR" sz="2000" b="1" dirty="0" err="1">
                <a:solidFill>
                  <a:srgbClr val="FF0000"/>
                </a:solidFill>
              </a:rPr>
              <a:t>Nibelungen</a:t>
            </a:r>
            <a:r>
              <a:rPr lang="tr-TR" sz="2000" b="1" dirty="0">
                <a:solidFill>
                  <a:srgbClr val="FF0000"/>
                </a:solidFill>
              </a:rPr>
              <a:t> Destanı</a:t>
            </a:r>
            <a:r>
              <a:rPr lang="tr-TR" sz="2000" dirty="0"/>
              <a:t>, 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      </a:t>
            </a:r>
            <a:r>
              <a:rPr lang="tr-TR" sz="2000" dirty="0" err="1" smtClean="0"/>
              <a:t>Attila’yı</a:t>
            </a:r>
            <a:r>
              <a:rPr lang="tr-TR" sz="2000" dirty="0" smtClean="0"/>
              <a:t> </a:t>
            </a:r>
            <a:r>
              <a:rPr lang="tr-TR" sz="2000" b="1" dirty="0">
                <a:solidFill>
                  <a:srgbClr val="FF0000"/>
                </a:solidFill>
              </a:rPr>
              <a:t>(</a:t>
            </a:r>
            <a:r>
              <a:rPr lang="tr-TR" sz="2000" b="1" dirty="0" err="1">
                <a:solidFill>
                  <a:srgbClr val="FF0000"/>
                </a:solidFill>
              </a:rPr>
              <a:t>Etzel</a:t>
            </a:r>
            <a:r>
              <a:rPr lang="tr-TR" sz="2000" b="1" dirty="0">
                <a:solidFill>
                  <a:srgbClr val="FF0000"/>
                </a:solidFill>
              </a:rPr>
              <a:t>) </a:t>
            </a:r>
            <a:r>
              <a:rPr lang="tr-TR" sz="2000" b="1" dirty="0"/>
              <a:t>babacan</a:t>
            </a:r>
            <a:r>
              <a:rPr lang="tr-TR" sz="2000" b="1" dirty="0" smtClean="0"/>
              <a:t>, iyiliksever </a:t>
            </a:r>
            <a:r>
              <a:rPr lang="tr-TR" sz="2000" b="1" dirty="0"/>
              <a:t>ve yüksek vasıflı </a:t>
            </a:r>
            <a:r>
              <a:rPr lang="tr-TR" sz="2000" dirty="0"/>
              <a:t>bir hükümdar olarak tanıtmaktadır.</a:t>
            </a:r>
          </a:p>
          <a:p>
            <a:r>
              <a:rPr lang="tr-TR" sz="2000" dirty="0"/>
              <a:t>Hunlar, Türk ordusunun etkilerini Orta Çağ boyunca </a:t>
            </a:r>
            <a:r>
              <a:rPr lang="tr-TR" sz="2000" dirty="0" smtClean="0"/>
              <a:t>yaşanacak şekilde </a:t>
            </a:r>
            <a:r>
              <a:rPr lang="tr-TR" sz="2000" dirty="0"/>
              <a:t>Avrupa milletlerine aktarmıştır.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475656" y="116632"/>
            <a:ext cx="6192688" cy="36004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</a:t>
            </a:r>
            <a:r>
              <a:rPr lang="tr-TR" sz="2800" b="1" dirty="0" smtClean="0">
                <a:solidFill>
                  <a:srgbClr val="FF0000"/>
                </a:solidFill>
              </a:rPr>
              <a:t>İLK VE ORTA ÇAĞLARDA TÜRK DÜNYASI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5" name="4 İçerik Yer Tutucusu" descr="hazar devleti haritasÄ± ile ilgili gÃ¶rsel sonucu">
            <a:hlinkClick r:id="rId4"/>
          </p:cNvPr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17032"/>
            <a:ext cx="871296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iÄer TÃ¼rk devlet ve topluluklarÄ±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620688"/>
            <a:ext cx="8856984" cy="3105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İçerik Yer Tutucusu" descr="hazar devleti haritasÄ± ile ilgili gÃ¶rsel sonucu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48680"/>
            <a:ext cx="849694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2627784" y="188640"/>
            <a:ext cx="4464496" cy="28803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</a:t>
            </a:r>
            <a:r>
              <a:rPr lang="tr-TR" sz="2800" b="1" dirty="0" smtClean="0">
                <a:solidFill>
                  <a:srgbClr val="FF0000"/>
                </a:solidFill>
              </a:rPr>
              <a:t>HAZAR DEVLETİ </a:t>
            </a:r>
            <a:r>
              <a:rPr lang="tr-TR" sz="2800" b="1" dirty="0" smtClean="0"/>
              <a:t>(630 - 968)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9024" y="2780928"/>
            <a:ext cx="87849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/>
              <a:t>     </a:t>
            </a:r>
            <a:r>
              <a:rPr lang="tr-TR" sz="2200" dirty="0" smtClean="0"/>
              <a:t>I. Kök Türk Devleti'nin yıkılmasında sonra </a:t>
            </a:r>
            <a:r>
              <a:rPr lang="tr-TR" sz="2200" b="1" dirty="0" smtClean="0"/>
              <a:t>Kafkaslar ve Kara Deniz'in kuzeyinde </a:t>
            </a:r>
            <a:r>
              <a:rPr lang="tr-TR" sz="2200" dirty="0" smtClean="0"/>
              <a:t>kurulmuştur. </a:t>
            </a:r>
            <a:r>
              <a:rPr lang="es-ES" sz="2200" dirty="0" smtClean="0"/>
              <a:t>Hazarlar tarih sahnesine </a:t>
            </a:r>
            <a:r>
              <a:rPr lang="es-ES" sz="2200" b="1" dirty="0" smtClean="0">
                <a:solidFill>
                  <a:srgbClr val="FF0000"/>
                </a:solidFill>
              </a:rPr>
              <a:t>Sabar Türkleri’nin </a:t>
            </a:r>
            <a:r>
              <a:rPr lang="es-ES" sz="2200" dirty="0" smtClean="0"/>
              <a:t>devamı olarak</a:t>
            </a:r>
            <a:r>
              <a:rPr lang="tr-TR" sz="2200" dirty="0" smtClean="0"/>
              <a:t> çıkmıştır. </a:t>
            </a:r>
            <a:r>
              <a:rPr lang="tr-TR" sz="2200" b="1" dirty="0" smtClean="0"/>
              <a:t>Batı Kök Türk Devleti</a:t>
            </a:r>
            <a:r>
              <a:rPr lang="tr-TR" sz="2200" dirty="0" smtClean="0"/>
              <a:t> </a:t>
            </a:r>
            <a:r>
              <a:rPr lang="tr-TR" sz="2200" b="1" dirty="0" smtClean="0">
                <a:solidFill>
                  <a:srgbClr val="FF0000"/>
                </a:solidFill>
              </a:rPr>
              <a:t>yıkılınca</a:t>
            </a:r>
            <a:r>
              <a:rPr lang="tr-TR" sz="2200" dirty="0" smtClean="0"/>
              <a:t> Hazarlar bağımsızlıklarını  ilan etmiştir.</a:t>
            </a:r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  </a:t>
            </a:r>
            <a:r>
              <a:rPr lang="tr-TR" sz="2200" i="1" dirty="0" smtClean="0"/>
              <a:t>Müslüman Arapların Kafkaslara girmelerini </a:t>
            </a:r>
            <a:r>
              <a:rPr lang="tr-TR" sz="2200" b="1" dirty="0" smtClean="0"/>
              <a:t>engellemişlerdir</a:t>
            </a:r>
            <a:r>
              <a:rPr lang="tr-TR" sz="2200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  Yöneticileri </a:t>
            </a:r>
            <a:r>
              <a:rPr lang="tr-TR" sz="2200" b="1" dirty="0" smtClean="0">
                <a:solidFill>
                  <a:srgbClr val="FF0000"/>
                </a:solidFill>
              </a:rPr>
              <a:t>Museviliği</a:t>
            </a:r>
            <a:r>
              <a:rPr lang="tr-TR" sz="2200" dirty="0" smtClean="0"/>
              <a:t> benimseyen tek Türk topluluğudur.</a:t>
            </a:r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  Bizanslılarla, </a:t>
            </a:r>
            <a:r>
              <a:rPr lang="tr-TR" sz="2200" dirty="0" err="1" smtClean="0"/>
              <a:t>Sasaniler</a:t>
            </a:r>
            <a:r>
              <a:rPr lang="tr-TR" sz="2200" dirty="0" smtClean="0"/>
              <a:t> ve Müslüman Araplarla siyasi ve ticari ilişkiler kurmuşlardır.</a:t>
            </a:r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  Ülkelerinde </a:t>
            </a:r>
            <a:r>
              <a:rPr lang="tr-TR" sz="2200" b="1" dirty="0" smtClean="0">
                <a:solidFill>
                  <a:srgbClr val="FF0000"/>
                </a:solidFill>
              </a:rPr>
              <a:t>“Hazar Barış Çağı”nı </a:t>
            </a:r>
            <a:r>
              <a:rPr lang="tr-TR" sz="2200" dirty="0" smtClean="0"/>
              <a:t>yaşatmışlardır. </a:t>
            </a:r>
          </a:p>
          <a:p>
            <a:pPr>
              <a:buFont typeface="Arial" pitchFamily="34" charset="0"/>
              <a:buChar char="•"/>
            </a:pPr>
            <a:r>
              <a:rPr lang="tr-TR" sz="2200" b="1" dirty="0" smtClean="0"/>
              <a:t>      Ruslar </a:t>
            </a:r>
            <a:r>
              <a:rPr lang="tr-TR" sz="2200" dirty="0" smtClean="0"/>
              <a:t>tarafından </a:t>
            </a:r>
            <a:r>
              <a:rPr lang="tr-TR" sz="2200" b="1" dirty="0" smtClean="0"/>
              <a:t>yıkılmışlardır.</a:t>
            </a:r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   Hazar ismi günümüzde </a:t>
            </a:r>
            <a:r>
              <a:rPr lang="tr-TR" sz="2200" b="1" dirty="0" smtClean="0">
                <a:solidFill>
                  <a:srgbClr val="FF0000"/>
                </a:solidFill>
              </a:rPr>
              <a:t>Hazar Denizi </a:t>
            </a:r>
            <a:r>
              <a:rPr lang="tr-TR" sz="2200" dirty="0" smtClean="0"/>
              <a:t>adında yaşamaya devam etmektedir.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627784" y="188640"/>
            <a:ext cx="4032448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</a:t>
            </a:r>
            <a:r>
              <a:rPr lang="tr-TR" sz="2800" b="1" dirty="0" smtClean="0">
                <a:solidFill>
                  <a:srgbClr val="FF0000"/>
                </a:solidFill>
              </a:rPr>
              <a:t>KARLUKLAR (627 - 1212)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5" name="4 Resim" descr="karluklar haritasÄ±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3347864" cy="20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2636912"/>
            <a:ext cx="8964488" cy="4221088"/>
          </a:xfrm>
        </p:spPr>
        <p:txBody>
          <a:bodyPr>
            <a:normAutofit lnSpcReduction="10000"/>
          </a:bodyPr>
          <a:lstStyle/>
          <a:p>
            <a:r>
              <a:rPr lang="tr-TR" sz="2400" dirty="0" smtClean="0"/>
              <a:t>Uzun süre Kök Türklere bağlı olarak yaşayan Karluklar, </a:t>
            </a:r>
            <a:r>
              <a:rPr lang="tr-TR" sz="2400" b="1" dirty="0" err="1" smtClean="0"/>
              <a:t>Basmil</a:t>
            </a:r>
            <a:r>
              <a:rPr lang="tr-TR" sz="2400" b="1" dirty="0" smtClean="0"/>
              <a:t> ve Uygurlarla birleşerek </a:t>
            </a:r>
            <a:r>
              <a:rPr lang="tr-TR" sz="2400" b="1" dirty="0" smtClean="0">
                <a:solidFill>
                  <a:srgbClr val="FF0000"/>
                </a:solidFill>
              </a:rPr>
              <a:t>II. Kök Türk Devleti'ne son vermişlerdir.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Talas Savaşı’nda (751) </a:t>
            </a:r>
            <a:r>
              <a:rPr lang="tr-TR" sz="2400" dirty="0" smtClean="0"/>
              <a:t>Müslüman Arap ordularının yanında yer alarak bu savaşın kazanılmasında etkili olmuşlar, </a:t>
            </a:r>
            <a:r>
              <a:rPr lang="tr-TR" sz="2400" b="1" dirty="0" smtClean="0"/>
              <a:t>Türk illerinin Çinlilerin eline geçmesini önlemişlerdir.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Müslümanlığı kabul eden ilk Türk  topluluğudur.</a:t>
            </a:r>
          </a:p>
          <a:p>
            <a:r>
              <a:rPr lang="tr-TR" sz="2400" dirty="0" smtClean="0"/>
              <a:t>Yağma ve Çiğil boyları ile ilk Türk-İslâm Devleti olan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</a:rPr>
              <a:t>Karahanlı</a:t>
            </a:r>
            <a:r>
              <a:rPr lang="tr-TR" sz="2400" b="1" dirty="0" smtClean="0">
                <a:solidFill>
                  <a:srgbClr val="FF0000"/>
                </a:solidFill>
              </a:rPr>
              <a:t> Devleti’nin</a:t>
            </a:r>
            <a:r>
              <a:rPr lang="tr-TR" sz="2400" dirty="0" smtClean="0"/>
              <a:t> kuruluşunda etkili olmuşlardır.</a:t>
            </a:r>
          </a:p>
          <a:p>
            <a:r>
              <a:rPr lang="tr-TR" sz="2400" dirty="0" smtClean="0"/>
              <a:t>Karluk Hükümdarı </a:t>
            </a:r>
            <a:r>
              <a:rPr lang="tr-TR" sz="2400" b="1" dirty="0" smtClean="0">
                <a:solidFill>
                  <a:srgbClr val="FF0000"/>
                </a:solidFill>
              </a:rPr>
              <a:t>Bilge Kül Kadir Kağan “Kara Han” </a:t>
            </a:r>
            <a:r>
              <a:rPr lang="tr-TR" sz="2400" dirty="0" smtClean="0"/>
              <a:t>unvanını almıştır. Böylece Karluklar değişiklik geçirerek aynı zamanda Orta Asya’da </a:t>
            </a:r>
            <a:r>
              <a:rPr lang="tr-TR" sz="2400" b="1" dirty="0" smtClean="0">
                <a:solidFill>
                  <a:srgbClr val="FF0000"/>
                </a:solidFill>
              </a:rPr>
              <a:t>ilk Türk İslam devleti olan </a:t>
            </a:r>
            <a:r>
              <a:rPr lang="tr-TR" sz="2400" b="1" dirty="0" err="1" smtClean="0">
                <a:solidFill>
                  <a:srgbClr val="FF0000"/>
                </a:solidFill>
              </a:rPr>
              <a:t>Karahanlılar’a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dönüşmüştür.</a:t>
            </a:r>
            <a:endParaRPr lang="tr-TR" sz="2400" dirty="0"/>
          </a:p>
        </p:txBody>
      </p:sp>
      <p:pic>
        <p:nvPicPr>
          <p:cNvPr id="6" name="5 Resim" descr="karahanlÄ±lar haritasÄ±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620688"/>
            <a:ext cx="338437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2487" y="692696"/>
            <a:ext cx="236151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924945"/>
            <a:ext cx="9144000" cy="3933056"/>
          </a:xfrm>
        </p:spPr>
        <p:txBody>
          <a:bodyPr>
            <a:normAutofit fontScale="70000" lnSpcReduction="20000"/>
          </a:bodyPr>
          <a:lstStyle/>
          <a:p>
            <a:r>
              <a:rPr lang="tr-TR" sz="3400" dirty="0" smtClean="0"/>
              <a:t>➫ </a:t>
            </a:r>
            <a:r>
              <a:rPr lang="tr-TR" sz="3400" b="1" i="1" dirty="0" smtClean="0"/>
              <a:t>Çinlilerin</a:t>
            </a:r>
            <a:r>
              <a:rPr lang="tr-TR" sz="3400" i="1" dirty="0" smtClean="0"/>
              <a:t> </a:t>
            </a:r>
            <a:r>
              <a:rPr lang="tr-TR" sz="3400" b="1" dirty="0" smtClean="0">
                <a:solidFill>
                  <a:srgbClr val="FF0000"/>
                </a:solidFill>
              </a:rPr>
              <a:t>“</a:t>
            </a:r>
            <a:r>
              <a:rPr lang="tr-TR" sz="3400" b="1" dirty="0" err="1" smtClean="0">
                <a:solidFill>
                  <a:srgbClr val="FF0000"/>
                </a:solidFill>
              </a:rPr>
              <a:t>Juan</a:t>
            </a:r>
            <a:r>
              <a:rPr lang="tr-TR" sz="3400" b="1" dirty="0" smtClean="0">
                <a:solidFill>
                  <a:srgbClr val="FF0000"/>
                </a:solidFill>
              </a:rPr>
              <a:t> </a:t>
            </a:r>
            <a:r>
              <a:rPr lang="tr-TR" sz="3400" b="1" dirty="0" err="1" smtClean="0">
                <a:solidFill>
                  <a:srgbClr val="FF0000"/>
                </a:solidFill>
              </a:rPr>
              <a:t>Juan</a:t>
            </a:r>
            <a:r>
              <a:rPr lang="tr-TR" sz="3400" b="1" dirty="0" smtClean="0">
                <a:solidFill>
                  <a:srgbClr val="FF0000"/>
                </a:solidFill>
              </a:rPr>
              <a:t>”, </a:t>
            </a:r>
            <a:r>
              <a:rPr lang="tr-TR" sz="3400" b="1" dirty="0" smtClean="0"/>
              <a:t>Kök Türklerin </a:t>
            </a:r>
            <a:r>
              <a:rPr lang="tr-TR" sz="3400" i="1" dirty="0" smtClean="0"/>
              <a:t>“</a:t>
            </a:r>
            <a:r>
              <a:rPr lang="tr-TR" sz="3400" b="1" i="1" dirty="0" smtClean="0">
                <a:solidFill>
                  <a:srgbClr val="FF0000"/>
                </a:solidFill>
              </a:rPr>
              <a:t>Apar”</a:t>
            </a:r>
            <a:r>
              <a:rPr lang="tr-TR" sz="3400" i="1" dirty="0" smtClean="0"/>
              <a:t> </a:t>
            </a:r>
            <a:r>
              <a:rPr lang="tr-TR" sz="3400" b="1" i="1" dirty="0" smtClean="0"/>
              <a:t>Arap ve Bizanslıların </a:t>
            </a:r>
            <a:r>
              <a:rPr lang="tr-TR" sz="3400" b="1" i="1" dirty="0" smtClean="0">
                <a:solidFill>
                  <a:srgbClr val="FF0000"/>
                </a:solidFill>
              </a:rPr>
              <a:t>“Avar” </a:t>
            </a:r>
            <a:r>
              <a:rPr lang="tr-TR" sz="3400" i="1" dirty="0" smtClean="0"/>
              <a:t>olarak adlandırdıkları Avarlar Büyük Hun Devletinin yıkılmasından sonra IV. yy da </a:t>
            </a:r>
            <a:r>
              <a:rPr lang="tr-TR" sz="3400" b="1" i="1" dirty="0" smtClean="0"/>
              <a:t>Moğolistan</a:t>
            </a:r>
            <a:r>
              <a:rPr lang="tr-TR" sz="3400" i="1" dirty="0" smtClean="0"/>
              <a:t> yörelerinde devlet kurmuşlardır.</a:t>
            </a:r>
          </a:p>
          <a:p>
            <a:r>
              <a:rPr lang="tr-TR" sz="3400" dirty="0" smtClean="0"/>
              <a:t>➫ </a:t>
            </a:r>
            <a:r>
              <a:rPr lang="tr-TR" sz="3400" b="1" i="1" dirty="0" smtClean="0">
                <a:solidFill>
                  <a:srgbClr val="FF0000"/>
                </a:solidFill>
              </a:rPr>
              <a:t>Kök Türklerin</a:t>
            </a:r>
            <a:r>
              <a:rPr lang="tr-TR" sz="3400" i="1" dirty="0" smtClean="0"/>
              <a:t>, </a:t>
            </a:r>
            <a:r>
              <a:rPr lang="tr-TR" sz="3400" b="1" i="1" dirty="0" smtClean="0"/>
              <a:t>552 de Avarların egemenliğine son vermesi </a:t>
            </a:r>
            <a:r>
              <a:rPr lang="tr-TR" sz="3400" i="1" dirty="0" smtClean="0"/>
              <a:t>üzerine </a:t>
            </a:r>
            <a:r>
              <a:rPr lang="tr-TR" sz="3400" b="1" i="1" dirty="0" smtClean="0"/>
              <a:t>batıya </a:t>
            </a:r>
            <a:r>
              <a:rPr lang="tr-TR" sz="3400" i="1" dirty="0" smtClean="0"/>
              <a:t>yönelmişler.</a:t>
            </a:r>
          </a:p>
          <a:p>
            <a:r>
              <a:rPr lang="tr-TR" sz="3400" b="1" i="1" dirty="0" smtClean="0">
                <a:solidFill>
                  <a:srgbClr val="FF0000"/>
                </a:solidFill>
              </a:rPr>
              <a:t>Bayan Han </a:t>
            </a:r>
            <a:r>
              <a:rPr lang="tr-TR" sz="3400" i="1" dirty="0" smtClean="0"/>
              <a:t>döneminde </a:t>
            </a:r>
            <a:r>
              <a:rPr lang="tr-TR" sz="3400" b="1" i="1" dirty="0" smtClean="0"/>
              <a:t>Orta Avrupa’da </a:t>
            </a:r>
            <a:r>
              <a:rPr lang="tr-TR" sz="3400" i="1" dirty="0" smtClean="0"/>
              <a:t>büyük bir </a:t>
            </a:r>
            <a:r>
              <a:rPr lang="tr-TR" sz="3400" dirty="0" smtClean="0">
                <a:solidFill>
                  <a:srgbClr val="FF0000"/>
                </a:solidFill>
              </a:rPr>
              <a:t>devlet kurmuşlardır</a:t>
            </a:r>
            <a:r>
              <a:rPr lang="tr-TR" sz="3400" i="1" dirty="0" smtClean="0"/>
              <a:t>.</a:t>
            </a:r>
          </a:p>
          <a:p>
            <a:r>
              <a:rPr lang="tr-TR" sz="3400" dirty="0" smtClean="0"/>
              <a:t>➫ </a:t>
            </a:r>
            <a:r>
              <a:rPr lang="tr-TR" sz="3400" b="1" dirty="0" smtClean="0"/>
              <a:t>İstanbul’u kuşatan (2 kez) ilk Türk topluluğu olmuşlardır.</a:t>
            </a:r>
          </a:p>
          <a:p>
            <a:r>
              <a:rPr lang="tr-TR" sz="3400" dirty="0" err="1" smtClean="0"/>
              <a:t>Sasaniler</a:t>
            </a:r>
            <a:r>
              <a:rPr lang="tr-TR" sz="3400" dirty="0" smtClean="0"/>
              <a:t> ile birlikte </a:t>
            </a:r>
            <a:r>
              <a:rPr lang="tr-TR" sz="3400" b="1" dirty="0" smtClean="0">
                <a:solidFill>
                  <a:srgbClr val="FF0000"/>
                </a:solidFill>
              </a:rPr>
              <a:t>619 ve 626 </a:t>
            </a:r>
            <a:r>
              <a:rPr lang="tr-TR" sz="3400" dirty="0" smtClean="0"/>
              <a:t>yıllarında İstanbul'u 2 kez kuşatmış iseler de </a:t>
            </a:r>
            <a:r>
              <a:rPr lang="tr-TR" sz="3400" b="1" dirty="0" smtClean="0"/>
              <a:t>başarılı olamamışlardır. </a:t>
            </a:r>
            <a:r>
              <a:rPr lang="tr-TR" sz="3400" dirty="0" smtClean="0"/>
              <a:t>Bu başarısızlıktan sonra güçlerini kaybeden </a:t>
            </a:r>
            <a:r>
              <a:rPr lang="tr-TR" sz="3400" b="1" dirty="0" smtClean="0">
                <a:solidFill>
                  <a:srgbClr val="FF0000"/>
                </a:solidFill>
              </a:rPr>
              <a:t>Avarlar Franklar tarafından 805 </a:t>
            </a:r>
            <a:r>
              <a:rPr lang="tr-TR" sz="3400" dirty="0" smtClean="0"/>
              <a:t>de yıkılmışlardır.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267744" y="188640"/>
            <a:ext cx="4680520" cy="4320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</a:t>
            </a:r>
            <a:r>
              <a:rPr lang="tr-TR" sz="2800" b="1" dirty="0" smtClean="0">
                <a:solidFill>
                  <a:srgbClr val="FF0000"/>
                </a:solidFill>
              </a:rPr>
              <a:t>AVAR HAKANLIĞI (558 - 805)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7" name="6 Resim" descr="avar hakanlÄ±ÄÄ± haritasÄ±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20688"/>
            <a:ext cx="406717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692696"/>
            <a:ext cx="381642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267744" y="188640"/>
            <a:ext cx="3744416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</a:t>
            </a:r>
            <a:r>
              <a:rPr lang="tr-TR" sz="2800" b="1" dirty="0" smtClean="0">
                <a:solidFill>
                  <a:srgbClr val="FF0000"/>
                </a:solidFill>
              </a:rPr>
              <a:t>TÜRGİŞLER (659 - 766)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5" name="4 Resim" descr="FotoÄraf aÃ§Ä±klamasÄ± yok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864096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2996952"/>
            <a:ext cx="8856984" cy="3861048"/>
          </a:xfrm>
        </p:spPr>
        <p:txBody>
          <a:bodyPr>
            <a:normAutofit/>
          </a:bodyPr>
          <a:lstStyle/>
          <a:p>
            <a:r>
              <a:rPr lang="tr-TR" sz="2400" dirty="0" err="1" smtClean="0"/>
              <a:t>Türgiş'ler</a:t>
            </a:r>
            <a:r>
              <a:rPr lang="tr-TR" sz="2400" dirty="0" smtClean="0"/>
              <a:t>, Göktürklerin "On-Ok" boyundandı. </a:t>
            </a:r>
            <a:r>
              <a:rPr lang="tr-TR" sz="2400" dirty="0" err="1" smtClean="0"/>
              <a:t>Issık</a:t>
            </a:r>
            <a:r>
              <a:rPr lang="tr-TR" sz="2400" dirty="0" smtClean="0"/>
              <a:t> Gölü civarında kuruldular.</a:t>
            </a:r>
          </a:p>
          <a:p>
            <a:r>
              <a:rPr lang="tr-TR" sz="2400" dirty="0" smtClean="0"/>
              <a:t>Uzun süre I. ve II. Kök Türklere bağlı olarak yaşamışlardır.</a:t>
            </a:r>
          </a:p>
          <a:p>
            <a:r>
              <a:rPr lang="tr-TR" sz="2400" dirty="0" smtClean="0"/>
              <a:t>Su - </a:t>
            </a:r>
            <a:r>
              <a:rPr lang="tr-TR" sz="2400" dirty="0" err="1" smtClean="0"/>
              <a:t>lu</a:t>
            </a:r>
            <a:r>
              <a:rPr lang="tr-TR" sz="2400" dirty="0" smtClean="0"/>
              <a:t> Kağan döneminde </a:t>
            </a:r>
            <a:r>
              <a:rPr lang="tr-TR" sz="2400" b="1" dirty="0" err="1" smtClean="0">
                <a:solidFill>
                  <a:srgbClr val="FF0000"/>
                </a:solidFill>
              </a:rPr>
              <a:t>Emevileri</a:t>
            </a:r>
            <a:r>
              <a:rPr lang="tr-TR" sz="2400" b="1" dirty="0" smtClean="0">
                <a:solidFill>
                  <a:srgbClr val="FF0000"/>
                </a:solidFill>
              </a:rPr>
              <a:t> durdurarak </a:t>
            </a:r>
            <a:r>
              <a:rPr lang="tr-TR" sz="2400" b="1" dirty="0" smtClean="0"/>
              <a:t>Orta Asya'nın Araplaşmasını önlemişlerdir.</a:t>
            </a:r>
          </a:p>
          <a:p>
            <a:r>
              <a:rPr lang="tr-TR" sz="2400" dirty="0" smtClean="0"/>
              <a:t> Çinlilerin kışkırtmasıyla Sarı ve Kara </a:t>
            </a:r>
            <a:r>
              <a:rPr lang="tr-TR" sz="2400" dirty="0" err="1" smtClean="0"/>
              <a:t>Türgişler</a:t>
            </a:r>
            <a:r>
              <a:rPr lang="tr-TR" sz="2400" dirty="0" smtClean="0"/>
              <a:t> diye 2 ye ayrılan bu Türk Devleti'ne </a:t>
            </a:r>
            <a:r>
              <a:rPr lang="tr-TR" sz="2400" b="1" dirty="0" smtClean="0">
                <a:solidFill>
                  <a:srgbClr val="FF0000"/>
                </a:solidFill>
              </a:rPr>
              <a:t>Karluklar</a:t>
            </a:r>
            <a:r>
              <a:rPr lang="tr-TR" sz="2400" b="1" dirty="0" smtClean="0"/>
              <a:t> son vermişlerdir.</a:t>
            </a:r>
          </a:p>
          <a:p>
            <a:r>
              <a:rPr lang="tr-TR" sz="2400" dirty="0" err="1" smtClean="0"/>
              <a:t>Türgişler</a:t>
            </a:r>
            <a:r>
              <a:rPr lang="tr-TR" sz="2400" dirty="0" smtClean="0"/>
              <a:t> kendi adlarına </a:t>
            </a:r>
            <a:r>
              <a:rPr lang="tr-TR" sz="2400" b="1" dirty="0" smtClean="0">
                <a:solidFill>
                  <a:srgbClr val="FF0000"/>
                </a:solidFill>
              </a:rPr>
              <a:t>para bastırmışlardır.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203848" y="116632"/>
            <a:ext cx="2088232" cy="43204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BAŞKIRTLAR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5" name="4 Resim" descr="https://www.kerimusta.com/wp-content/uploads/2012/10/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3"/>
            <a:ext cx="648072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2780928"/>
            <a:ext cx="8579296" cy="4077072"/>
          </a:xfrm>
        </p:spPr>
        <p:txBody>
          <a:bodyPr>
            <a:normAutofit/>
          </a:bodyPr>
          <a:lstStyle/>
          <a:p>
            <a:r>
              <a:rPr lang="tr-TR" sz="2400" dirty="0" smtClean="0"/>
              <a:t>Ural dağları yörelerinde değişik Türk boylarına bağlı olarak yaşamışlar, 13.yy da </a:t>
            </a:r>
            <a:r>
              <a:rPr lang="tr-TR" sz="2400" dirty="0" err="1" smtClean="0"/>
              <a:t>Altınordu</a:t>
            </a:r>
            <a:r>
              <a:rPr lang="tr-TR" sz="2400" dirty="0" smtClean="0"/>
              <a:t> devletine bağlanarak Müslümanlığı benimsemişlerdir.</a:t>
            </a:r>
          </a:p>
          <a:p>
            <a:r>
              <a:rPr lang="tr-TR" sz="2400" dirty="0" smtClean="0"/>
              <a:t>Yaşadıkları bölgeye </a:t>
            </a:r>
            <a:r>
              <a:rPr lang="tr-TR" sz="2400" dirty="0" err="1" smtClean="0"/>
              <a:t>Başkırdistan</a:t>
            </a:r>
            <a:r>
              <a:rPr lang="tr-TR" sz="2400" dirty="0" smtClean="0"/>
              <a:t> olup buranın başşehri </a:t>
            </a:r>
            <a:r>
              <a:rPr lang="tr-TR" sz="2400" dirty="0" err="1" smtClean="0"/>
              <a:t>Ufa’dır</a:t>
            </a:r>
            <a:r>
              <a:rPr lang="tr-TR" sz="2400" dirty="0" smtClean="0"/>
              <a:t>. </a:t>
            </a:r>
            <a:r>
              <a:rPr lang="tr-TR" sz="2400" dirty="0" err="1" smtClean="0"/>
              <a:t>Başkırtların</a:t>
            </a:r>
            <a:r>
              <a:rPr lang="tr-TR" sz="2400" dirty="0" smtClean="0"/>
              <a:t> aslı Türkistan’ı </a:t>
            </a:r>
            <a:r>
              <a:rPr lang="tr-TR" sz="2400" dirty="0" err="1" smtClean="0"/>
              <a:t>terkederek</a:t>
            </a:r>
            <a:r>
              <a:rPr lang="tr-TR" sz="2400" dirty="0" smtClean="0"/>
              <a:t> kuzeye yönelen ve sonra batıya geçen Kıpçak </a:t>
            </a:r>
            <a:r>
              <a:rPr lang="tr-TR" sz="2400" dirty="0" err="1" smtClean="0"/>
              <a:t>Türkleri’ne</a:t>
            </a:r>
            <a:r>
              <a:rPr lang="tr-TR" sz="2400" dirty="0" smtClean="0"/>
              <a:t> dayanmaktadır.</a:t>
            </a:r>
          </a:p>
          <a:p>
            <a:r>
              <a:rPr lang="tr-TR" sz="2400" dirty="0" smtClean="0"/>
              <a:t>Uzun süre Ruslarla savaşmışlar ve 19. yy sonlarına doğru </a:t>
            </a:r>
            <a:r>
              <a:rPr lang="tr-TR" sz="2400" b="1" dirty="0" smtClean="0"/>
              <a:t>Rusya’nın egemenliğini </a:t>
            </a:r>
            <a:r>
              <a:rPr lang="tr-TR" sz="2400" dirty="0" smtClean="0"/>
              <a:t>kabul etmek zorunda kalmışlardır.</a:t>
            </a:r>
          </a:p>
          <a:p>
            <a:r>
              <a:rPr lang="tr-TR" sz="2400" dirty="0" smtClean="0"/>
              <a:t>Günümüzde Rusya Federasyonuna bağlı olarak </a:t>
            </a:r>
            <a:r>
              <a:rPr lang="tr-TR" sz="2400" b="1" dirty="0" smtClean="0">
                <a:solidFill>
                  <a:srgbClr val="FF0000"/>
                </a:solidFill>
              </a:rPr>
              <a:t>“</a:t>
            </a:r>
            <a:r>
              <a:rPr lang="tr-TR" sz="2400" b="1" dirty="0" err="1" smtClean="0">
                <a:solidFill>
                  <a:srgbClr val="FF0000"/>
                </a:solidFill>
              </a:rPr>
              <a:t>Başkırt</a:t>
            </a:r>
            <a:r>
              <a:rPr lang="tr-TR" sz="2400" b="1" dirty="0" smtClean="0">
                <a:solidFill>
                  <a:srgbClr val="FF0000"/>
                </a:solidFill>
              </a:rPr>
              <a:t> Özerk Cumhuriyeti”</a:t>
            </a:r>
            <a:r>
              <a:rPr lang="tr-TR" sz="2400" dirty="0" smtClean="0"/>
              <a:t> adı ile yaşamlarını sürdürmektedirler.</a:t>
            </a:r>
          </a:p>
          <a:p>
            <a:endParaRPr lang="tr-TR" sz="2400" dirty="0"/>
          </a:p>
        </p:txBody>
      </p:sp>
      <p:pic>
        <p:nvPicPr>
          <p:cNvPr id="8" name="7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7050" y="548680"/>
            <a:ext cx="226695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bulgarlar devleti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0"/>
            <a:ext cx="504056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772816"/>
            <a:ext cx="9036496" cy="5085184"/>
          </a:xfrm>
        </p:spPr>
        <p:txBody>
          <a:bodyPr>
            <a:normAutofit fontScale="55000" lnSpcReduction="2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Bulgar </a:t>
            </a:r>
            <a:r>
              <a:rPr lang="tr-TR" dirty="0" smtClean="0"/>
              <a:t>sözcüğünün, </a:t>
            </a:r>
            <a:r>
              <a:rPr lang="tr-TR" b="1" dirty="0" smtClean="0">
                <a:solidFill>
                  <a:srgbClr val="FF0000"/>
                </a:solidFill>
              </a:rPr>
              <a:t>"karışmak" </a:t>
            </a:r>
            <a:r>
              <a:rPr lang="tr-TR" dirty="0" smtClean="0"/>
              <a:t>anlamına geldiğini....</a:t>
            </a:r>
            <a:r>
              <a:rPr lang="tr-TR" b="1" dirty="0" smtClean="0"/>
              <a:t>BİLİYOR MUYDUNUZ?</a:t>
            </a:r>
          </a:p>
          <a:p>
            <a:r>
              <a:rPr lang="tr-TR" dirty="0" smtClean="0"/>
              <a:t>Hunlar ile Oğuz boylarından olan </a:t>
            </a:r>
            <a:r>
              <a:rPr lang="tr-TR" dirty="0" err="1" smtClean="0"/>
              <a:t>Oğurların</a:t>
            </a:r>
            <a:r>
              <a:rPr lang="tr-TR" dirty="0" smtClean="0"/>
              <a:t> birleşmesi ile ortaya çıkmışlardır. </a:t>
            </a:r>
          </a:p>
          <a:p>
            <a:r>
              <a:rPr lang="tr-TR" dirty="0" smtClean="0"/>
              <a:t>I. Kök Türk Devleti'nin 630 da yıkılması üzerine </a:t>
            </a:r>
            <a:r>
              <a:rPr lang="tr-TR" dirty="0" err="1" smtClean="0"/>
              <a:t>Kubrat</a:t>
            </a:r>
            <a:r>
              <a:rPr lang="tr-TR" dirty="0" smtClean="0"/>
              <a:t> yönetiminde Karadeniz'in kuzeyinde </a:t>
            </a:r>
            <a:r>
              <a:rPr lang="tr-TR" b="1" dirty="0" smtClean="0">
                <a:solidFill>
                  <a:srgbClr val="FF0000"/>
                </a:solidFill>
              </a:rPr>
              <a:t>"Büyük“ </a:t>
            </a:r>
            <a:r>
              <a:rPr lang="tr-TR" b="1" dirty="0" err="1" smtClean="0">
                <a:solidFill>
                  <a:srgbClr val="FF0000"/>
                </a:solidFill>
              </a:rPr>
              <a:t>Bulgarya</a:t>
            </a:r>
            <a:r>
              <a:rPr lang="tr-TR" b="1" dirty="0" smtClean="0">
                <a:solidFill>
                  <a:srgbClr val="FF0000"/>
                </a:solidFill>
              </a:rPr>
              <a:t>" </a:t>
            </a:r>
            <a:r>
              <a:rPr lang="tr-TR" dirty="0" smtClean="0"/>
              <a:t>devletini kurmuşlardır.</a:t>
            </a:r>
          </a:p>
          <a:p>
            <a:r>
              <a:rPr lang="tr-TR" dirty="0" smtClean="0"/>
              <a:t>Kurucuları </a:t>
            </a:r>
            <a:r>
              <a:rPr lang="tr-TR" b="1" dirty="0" err="1" smtClean="0"/>
              <a:t>Kubrat'ın</a:t>
            </a:r>
            <a:r>
              <a:rPr lang="tr-TR" dirty="0" smtClean="0"/>
              <a:t> ölümünden sonra </a:t>
            </a:r>
            <a:r>
              <a:rPr lang="tr-TR" b="1" dirty="0" smtClean="0">
                <a:solidFill>
                  <a:srgbClr val="FF0000"/>
                </a:solidFill>
              </a:rPr>
              <a:t>Hazarlar  tarafından </a:t>
            </a:r>
            <a:r>
              <a:rPr lang="tr-TR" dirty="0" smtClean="0"/>
              <a:t>siyasi varlıklarına </a:t>
            </a:r>
            <a:r>
              <a:rPr lang="tr-TR" b="1" dirty="0" smtClean="0"/>
              <a:t>son verilmiş </a:t>
            </a:r>
            <a:r>
              <a:rPr lang="tr-TR" dirty="0" smtClean="0"/>
              <a:t>ve ikiye ayrılmışlardır.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a) Tuna Bulgarları:</a:t>
            </a:r>
          </a:p>
          <a:p>
            <a:r>
              <a:rPr lang="tr-TR" dirty="0" err="1" smtClean="0"/>
              <a:t>Kubrat'ın</a:t>
            </a:r>
            <a:r>
              <a:rPr lang="tr-TR" dirty="0" smtClean="0"/>
              <a:t> oğlu </a:t>
            </a:r>
            <a:r>
              <a:rPr lang="tr-TR" dirty="0" err="1" smtClean="0"/>
              <a:t>Asparulı</a:t>
            </a:r>
            <a:r>
              <a:rPr lang="tr-TR" dirty="0" smtClean="0"/>
              <a:t> tarafından bugünkü Bulgaristan yöresinde kurulmuştur. Avarlardan sonra </a:t>
            </a:r>
            <a:r>
              <a:rPr lang="tr-TR" b="1" dirty="0" smtClean="0">
                <a:solidFill>
                  <a:srgbClr val="FF0000"/>
                </a:solidFill>
              </a:rPr>
              <a:t>İstanbul'u kuşatan 2. Türk topluluğudur.</a:t>
            </a:r>
          </a:p>
          <a:p>
            <a:r>
              <a:rPr lang="tr-TR" dirty="0" smtClean="0"/>
              <a:t>Nüfuslarının az olması, </a:t>
            </a:r>
            <a:r>
              <a:rPr lang="tr-TR" b="1" dirty="0" err="1" smtClean="0">
                <a:solidFill>
                  <a:srgbClr val="FF0000"/>
                </a:solidFill>
              </a:rPr>
              <a:t>Hristiyanlığı</a:t>
            </a:r>
            <a:r>
              <a:rPr lang="tr-TR" b="1" dirty="0" smtClean="0">
                <a:solidFill>
                  <a:srgbClr val="FF0000"/>
                </a:solidFill>
              </a:rPr>
              <a:t> benimsemeleri </a:t>
            </a:r>
            <a:r>
              <a:rPr lang="tr-TR" dirty="0" smtClean="0"/>
              <a:t>sonucu, benliklerini yitirerek Slavların arasında erimişlerdir.</a:t>
            </a:r>
          </a:p>
          <a:p>
            <a:r>
              <a:rPr lang="tr-TR" dirty="0" smtClean="0"/>
              <a:t>Günümüzde Bulgaristan'da yaşayan Türklerin Tuna Bulgarları olmayıp Osmanlılar döneminde Balkanlara yerleştirilen Türkler olduğunu </a:t>
            </a:r>
            <a:r>
              <a:rPr lang="tr-TR" b="1" dirty="0" smtClean="0"/>
              <a:t>BİLİYOR MUYDUNUZ?</a:t>
            </a:r>
          </a:p>
          <a:p>
            <a:r>
              <a:rPr lang="tr-TR" b="1" dirty="0" smtClean="0"/>
              <a:t>b) İtil (Volga) Bulgarları:</a:t>
            </a:r>
          </a:p>
          <a:p>
            <a:r>
              <a:rPr lang="tr-TR" dirty="0" smtClean="0"/>
              <a:t>İtil - Kama </a:t>
            </a:r>
            <a:r>
              <a:rPr lang="tr-TR" dirty="0" err="1" smtClean="0"/>
              <a:t>Bölgesin'de</a:t>
            </a:r>
            <a:r>
              <a:rPr lang="tr-TR" dirty="0" smtClean="0"/>
              <a:t> yaşadıklarından Kama Bulgarları diye de tanınmışlardır. Hazarların  yıkılması üzerine bağımsız olmuşlardır.</a:t>
            </a:r>
          </a:p>
          <a:p>
            <a:r>
              <a:rPr lang="it-IT" dirty="0" smtClean="0"/>
              <a:t>Tuna Bulgarları'nın aksine Abbasiler döneminde</a:t>
            </a:r>
            <a:r>
              <a:rPr lang="tr-TR" dirty="0" smtClean="0"/>
              <a:t> ticaret sayesinde tanıdıkları </a:t>
            </a:r>
            <a:r>
              <a:rPr lang="tr-TR" dirty="0" err="1" smtClean="0"/>
              <a:t>İslamiyeti</a:t>
            </a:r>
            <a:r>
              <a:rPr lang="tr-TR" dirty="0" smtClean="0"/>
              <a:t> kabul etmişlerdir. Bu durum benliklerini korumalarında etkili olmuştur. </a:t>
            </a:r>
          </a:p>
          <a:p>
            <a:r>
              <a:rPr lang="tr-TR" dirty="0" err="1" smtClean="0"/>
              <a:t>Altınordu</a:t>
            </a:r>
            <a:r>
              <a:rPr lang="tr-TR" dirty="0" smtClean="0"/>
              <a:t> Devleti'nin parçalanmasından sonra ortaya çıkan "Kazan Hanlığını" asıl unsurları oldukları ileri sürülmüştür.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3131840" y="0"/>
            <a:ext cx="2088232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BULGARLAR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988840"/>
            <a:ext cx="8784976" cy="4869160"/>
          </a:xfrm>
        </p:spPr>
        <p:txBody>
          <a:bodyPr>
            <a:noAutofit/>
          </a:bodyPr>
          <a:lstStyle/>
          <a:p>
            <a:r>
              <a:rPr lang="tr-TR" sz="2000" b="1" dirty="0" smtClean="0"/>
              <a:t>En kalabalık Türk topluluğudur </a:t>
            </a:r>
            <a:r>
              <a:rPr lang="tr-TR" sz="2000" dirty="0" smtClean="0"/>
              <a:t>ve 24 boydan meydana gelmişlerdir. </a:t>
            </a:r>
            <a:r>
              <a:rPr lang="tr-TR" sz="2000" b="1" dirty="0" smtClean="0"/>
              <a:t>Orhun - </a:t>
            </a:r>
            <a:r>
              <a:rPr lang="tr-TR" sz="2000" b="1" dirty="0" err="1" smtClean="0"/>
              <a:t>Selenga</a:t>
            </a:r>
            <a:r>
              <a:rPr lang="tr-TR" sz="2000" b="1" dirty="0" smtClean="0"/>
              <a:t> </a:t>
            </a:r>
            <a:r>
              <a:rPr lang="tr-TR" sz="2000" dirty="0" smtClean="0"/>
              <a:t>yörelerinde yaşamışlardır.</a:t>
            </a:r>
          </a:p>
          <a:p>
            <a:r>
              <a:rPr lang="tr-TR" sz="2000" dirty="0" smtClean="0"/>
              <a:t>Oğuz adına </a:t>
            </a:r>
            <a:r>
              <a:rPr lang="tr-TR" sz="2000" b="1" dirty="0" smtClean="0"/>
              <a:t>ilk kez </a:t>
            </a:r>
            <a:r>
              <a:rPr lang="tr-TR" sz="2000" b="1" dirty="0" smtClean="0">
                <a:solidFill>
                  <a:srgbClr val="FF0000"/>
                </a:solidFill>
              </a:rPr>
              <a:t>"</a:t>
            </a:r>
            <a:r>
              <a:rPr lang="tr-TR" sz="2000" b="1" dirty="0" err="1" smtClean="0">
                <a:solidFill>
                  <a:srgbClr val="FF0000"/>
                </a:solidFill>
              </a:rPr>
              <a:t>Yenisey</a:t>
            </a:r>
            <a:r>
              <a:rPr lang="tr-TR" sz="2000" b="1" dirty="0" smtClean="0">
                <a:solidFill>
                  <a:srgbClr val="FF0000"/>
                </a:solidFill>
              </a:rPr>
              <a:t> Kitabeleri'nde“ </a:t>
            </a:r>
            <a:r>
              <a:rPr lang="tr-TR" sz="2000" dirty="0" smtClean="0"/>
              <a:t>rastlandığı ileri sürülmüştür.</a:t>
            </a:r>
          </a:p>
          <a:p>
            <a:r>
              <a:rPr lang="tr-TR" sz="2000" dirty="0" smtClean="0"/>
              <a:t>Önce Kök Türk, daha sonra Uygurların egemenliğinde yaşayan Oğuzlar, Kırgızların baskısına dayanamayarak </a:t>
            </a:r>
            <a:r>
              <a:rPr lang="tr-TR" sz="2000" b="1" dirty="0" smtClean="0"/>
              <a:t>batıya çekilmişlerdir.</a:t>
            </a:r>
          </a:p>
          <a:p>
            <a:r>
              <a:rPr lang="tr-TR" sz="2000" dirty="0" smtClean="0"/>
              <a:t>Oğuzların bir kısmı, baskılar sonucu Balkanlara yerleşip Bizanslıların hizmetine girmişler, </a:t>
            </a:r>
            <a:r>
              <a:rPr lang="tr-TR" sz="2000" b="1" dirty="0" smtClean="0"/>
              <a:t>Malazgirt Savaşı'nda Peçenekler </a:t>
            </a:r>
            <a:r>
              <a:rPr lang="tr-TR" sz="2000" dirty="0" smtClean="0"/>
              <a:t>ile birlikte Selçuklular tarafına geçmişlerdir.</a:t>
            </a:r>
          </a:p>
          <a:p>
            <a:r>
              <a:rPr lang="tr-TR" sz="2000" dirty="0" smtClean="0"/>
              <a:t>Bizanslılar, Balkanlarda kalan Oğuzları bugünkü </a:t>
            </a:r>
            <a:r>
              <a:rPr lang="tr-TR" sz="2000" b="1" dirty="0" smtClean="0"/>
              <a:t>Romanya'nın </a:t>
            </a:r>
            <a:r>
              <a:rPr lang="tr-TR" sz="2000" b="1" dirty="0" err="1" smtClean="0"/>
              <a:t>Dobruca</a:t>
            </a:r>
            <a:r>
              <a:rPr lang="tr-TR" sz="2000" b="1" dirty="0" smtClean="0"/>
              <a:t> Bölgesi'ne </a:t>
            </a:r>
            <a:r>
              <a:rPr lang="tr-TR" sz="2000" dirty="0" smtClean="0"/>
              <a:t>yerleştirmişlerdir.</a:t>
            </a:r>
          </a:p>
          <a:p>
            <a:r>
              <a:rPr lang="tr-TR" sz="2000" dirty="0" smtClean="0"/>
              <a:t>Günümüzdeki </a:t>
            </a:r>
            <a:r>
              <a:rPr lang="tr-TR" sz="2000" b="1" dirty="0" smtClean="0">
                <a:solidFill>
                  <a:srgbClr val="FF0000"/>
                </a:solidFill>
              </a:rPr>
              <a:t>"</a:t>
            </a:r>
            <a:r>
              <a:rPr lang="tr-TR" sz="2000" b="1" dirty="0" err="1" smtClean="0">
                <a:solidFill>
                  <a:srgbClr val="FF0000"/>
                </a:solidFill>
              </a:rPr>
              <a:t>Gökoğuzlar</a:t>
            </a:r>
            <a:r>
              <a:rPr lang="tr-TR" sz="2000" b="1" dirty="0" smtClean="0">
                <a:solidFill>
                  <a:srgbClr val="FF0000"/>
                </a:solidFill>
              </a:rPr>
              <a:t>" (Gagavuzlar),</a:t>
            </a:r>
            <a:r>
              <a:rPr lang="tr-TR" sz="2000" dirty="0" smtClean="0"/>
              <a:t>'</a:t>
            </a:r>
            <a:r>
              <a:rPr lang="tr-TR" sz="2000" dirty="0" err="1" smtClean="0"/>
              <a:t>ın</a:t>
            </a:r>
            <a:r>
              <a:rPr lang="tr-TR" sz="2000" dirty="0" smtClean="0"/>
              <a:t> bu bölgedeki Oğuzların torunları oldukları ileri sürülmüştür.</a:t>
            </a:r>
          </a:p>
          <a:p>
            <a:r>
              <a:rPr lang="tr-TR" sz="1900" dirty="0" err="1" smtClean="0"/>
              <a:t>Seyhun</a:t>
            </a:r>
            <a:r>
              <a:rPr lang="tr-TR" sz="1900" dirty="0" smtClean="0"/>
              <a:t> yörelerinde kalan Oğuzlar ise "</a:t>
            </a:r>
            <a:r>
              <a:rPr lang="tr-TR" sz="1900" b="1" dirty="0" smtClean="0">
                <a:solidFill>
                  <a:srgbClr val="FF0000"/>
                </a:solidFill>
              </a:rPr>
              <a:t>Oğuz Yabgu Devleti'ni </a:t>
            </a:r>
            <a:r>
              <a:rPr lang="tr-TR" sz="1900" dirty="0" smtClean="0"/>
              <a:t>kurmuşlardı. Selçuk Beyin öncülüğünde İslamiyet'i kabul ederek </a:t>
            </a:r>
            <a:r>
              <a:rPr lang="tr-TR" sz="1900" b="1" dirty="0" smtClean="0">
                <a:solidFill>
                  <a:srgbClr val="FF0000"/>
                </a:solidFill>
              </a:rPr>
              <a:t>Büyük Selçuklu Devleti'ni</a:t>
            </a:r>
            <a:r>
              <a:rPr lang="tr-TR" sz="1900" dirty="0" smtClean="0"/>
              <a:t>  kurmuşlardır.</a:t>
            </a:r>
            <a:endParaRPr lang="tr-TR" sz="1900" dirty="0"/>
          </a:p>
        </p:txBody>
      </p:sp>
      <p:pic>
        <p:nvPicPr>
          <p:cNvPr id="5" name="4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6912768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3131840" y="116632"/>
            <a:ext cx="2088232" cy="4320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 </a:t>
            </a:r>
            <a:r>
              <a:rPr lang="tr-TR" sz="2800" b="1" dirty="0" smtClean="0">
                <a:solidFill>
                  <a:srgbClr val="FF0000"/>
                </a:solidFill>
              </a:rPr>
              <a:t>OĞUZLAR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5760640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3131840" y="116632"/>
            <a:ext cx="2160240" cy="4320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 </a:t>
            </a:r>
            <a:r>
              <a:rPr lang="tr-TR" sz="2800" b="1" dirty="0" smtClean="0">
                <a:solidFill>
                  <a:srgbClr val="FF0000"/>
                </a:solidFill>
              </a:rPr>
              <a:t>KIPÇAKLAR  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772816"/>
            <a:ext cx="8964488" cy="5085184"/>
          </a:xfrm>
        </p:spPr>
        <p:txBody>
          <a:bodyPr>
            <a:normAutofit fontScale="92500"/>
          </a:bodyPr>
          <a:lstStyle/>
          <a:p>
            <a:r>
              <a:rPr lang="tr-TR" sz="2400" dirty="0" smtClean="0"/>
              <a:t>Moğol - </a:t>
            </a:r>
            <a:r>
              <a:rPr lang="tr-TR" sz="2400" dirty="0" err="1" smtClean="0"/>
              <a:t>Karahitayların</a:t>
            </a:r>
            <a:r>
              <a:rPr lang="tr-TR" sz="2400" dirty="0" smtClean="0"/>
              <a:t> baskıları üzerine Karadeniz'in kuzeyine yerleşmişler, bunlarda Peçenekler gibi Rusların Karadeniz'e inmelerini engellemişlerdir.</a:t>
            </a:r>
          </a:p>
          <a:p>
            <a:r>
              <a:rPr lang="tr-TR" sz="2400" dirty="0" smtClean="0"/>
              <a:t>Bizanslarla anlaşarak </a:t>
            </a:r>
            <a:r>
              <a:rPr lang="tr-TR" sz="2400" b="1" dirty="0" smtClean="0">
                <a:solidFill>
                  <a:srgbClr val="FF0000"/>
                </a:solidFill>
              </a:rPr>
              <a:t>Peçeneklerin</a:t>
            </a:r>
            <a:r>
              <a:rPr lang="tr-TR" sz="2400" dirty="0" smtClean="0"/>
              <a:t> </a:t>
            </a:r>
            <a:r>
              <a:rPr lang="tr-TR" sz="2400" b="1" dirty="0" smtClean="0"/>
              <a:t>siyasi varlığına son vermişlerdir.</a:t>
            </a:r>
          </a:p>
          <a:p>
            <a:r>
              <a:rPr lang="tr-TR" sz="2400" dirty="0" smtClean="0"/>
              <a:t> Moğol akınlarına dayanamayan bir kısım Kıpçaklar Macaristan'a giderek Hıristiyanlığı benimserken bir kısmı </a:t>
            </a:r>
            <a:r>
              <a:rPr lang="tr-TR" sz="2400" b="1" dirty="0" err="1" smtClean="0">
                <a:solidFill>
                  <a:srgbClr val="FF0000"/>
                </a:solidFill>
              </a:rPr>
              <a:t>Altınordu</a:t>
            </a:r>
            <a:r>
              <a:rPr lang="tr-TR" sz="2400" b="1" dirty="0" smtClean="0">
                <a:solidFill>
                  <a:srgbClr val="FF0000"/>
                </a:solidFill>
              </a:rPr>
              <a:t> Devleti'ne </a:t>
            </a:r>
            <a:r>
              <a:rPr lang="tr-TR" sz="2400" dirty="0" smtClean="0"/>
              <a:t>bağlanmışlar ve bu devletin ana unsurunu oluşturmuşlardır.</a:t>
            </a:r>
          </a:p>
          <a:p>
            <a:r>
              <a:rPr lang="tr-TR" sz="2400" dirty="0" smtClean="0"/>
              <a:t>Ayrıca </a:t>
            </a:r>
            <a:r>
              <a:rPr lang="tr-TR" sz="2400" b="1" dirty="0" smtClean="0">
                <a:solidFill>
                  <a:srgbClr val="FF0000"/>
                </a:solidFill>
              </a:rPr>
              <a:t>bu devletin Türkleşmesine </a:t>
            </a:r>
            <a:r>
              <a:rPr lang="tr-TR" sz="2400" dirty="0" smtClean="0"/>
              <a:t>katkı sağlamışlardır.</a:t>
            </a:r>
          </a:p>
          <a:p>
            <a:r>
              <a:rPr lang="tr-TR" sz="2400" dirty="0" smtClean="0"/>
              <a:t>Doğu Avrupa-Batı Sibirya bozkır bölgelerinin tamamını kapsayan bölge, İslam kaynaklarında </a:t>
            </a:r>
            <a:r>
              <a:rPr lang="tr-TR" sz="2400" b="1" dirty="0" smtClean="0">
                <a:solidFill>
                  <a:srgbClr val="FF0000"/>
                </a:solidFill>
              </a:rPr>
              <a:t>“</a:t>
            </a:r>
            <a:r>
              <a:rPr lang="tr-TR" sz="2400" b="1" dirty="0" err="1" smtClean="0">
                <a:solidFill>
                  <a:srgbClr val="FF0000"/>
                </a:solidFill>
              </a:rPr>
              <a:t>Deşt</a:t>
            </a:r>
            <a:r>
              <a:rPr lang="tr-TR" sz="2400" b="1" dirty="0" smtClean="0">
                <a:solidFill>
                  <a:srgbClr val="FF0000"/>
                </a:solidFill>
              </a:rPr>
              <a:t>-i Kıpçak” (Kıpçak Bozkırı) </a:t>
            </a:r>
            <a:r>
              <a:rPr lang="tr-TR" sz="2400" dirty="0" smtClean="0"/>
              <a:t>adıyla anılmıştır. </a:t>
            </a:r>
          </a:p>
          <a:p>
            <a:r>
              <a:rPr lang="tr-TR" sz="2400" dirty="0" smtClean="0"/>
              <a:t>1250’de Mısır’da kurulan Memlûklular Devleti kısa bir süre sonra Kuman-Kıpçak Türklerinin eline geçmiştir.</a:t>
            </a:r>
          </a:p>
          <a:p>
            <a:r>
              <a:rPr lang="tr-TR" sz="2400" b="1" dirty="0" smtClean="0"/>
              <a:t>Kıpçak ile Oğuzlar arasındaki savaşların </a:t>
            </a:r>
            <a:r>
              <a:rPr lang="tr-TR" sz="2400" b="1" dirty="0" smtClean="0">
                <a:solidFill>
                  <a:srgbClr val="FF0000"/>
                </a:solidFill>
              </a:rPr>
              <a:t>"Dede Korkut Hikayelerinin" </a:t>
            </a:r>
            <a:r>
              <a:rPr lang="tr-TR" sz="2400" dirty="0" smtClean="0"/>
              <a:t>ortaya çıkmasını sağladığını biliyor musunuz?</a:t>
            </a:r>
            <a:endParaRPr lang="tr-T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411760" y="188640"/>
            <a:ext cx="4320480" cy="288031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4.4. KAVİMLER GÖÇÜ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504" y="548680"/>
            <a:ext cx="9036496" cy="6021288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   Sosyal </a:t>
            </a:r>
            <a:r>
              <a:rPr lang="tr-TR" sz="2400" dirty="0">
                <a:solidFill>
                  <a:schemeClr val="tx1"/>
                </a:solidFill>
              </a:rPr>
              <a:t>bir olay olan </a:t>
            </a:r>
            <a:r>
              <a:rPr lang="tr-TR" sz="2400" b="1" dirty="0">
                <a:solidFill>
                  <a:srgbClr val="FF0000"/>
                </a:solidFill>
              </a:rPr>
              <a:t>göç, </a:t>
            </a:r>
            <a:r>
              <a:rPr lang="tr-TR" sz="2400" dirty="0">
                <a:solidFill>
                  <a:schemeClr val="tx1"/>
                </a:solidFill>
              </a:rPr>
              <a:t>bir topluluğun farklı nedenlerle kendi</a:t>
            </a:r>
          </a:p>
          <a:p>
            <a:pPr algn="l"/>
            <a:r>
              <a:rPr lang="tr-TR" sz="2400" dirty="0">
                <a:solidFill>
                  <a:schemeClr val="tx1"/>
                </a:solidFill>
              </a:rPr>
              <a:t>yurdunu terk ederek başka bir yere gitmesi veya yer değiştirmesidir</a:t>
            </a:r>
            <a:r>
              <a:rPr lang="tr-TR" sz="24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</a:rPr>
              <a:t> </a:t>
            </a:r>
            <a:r>
              <a:rPr lang="tr-TR" sz="2400" dirty="0" smtClean="0">
                <a:solidFill>
                  <a:schemeClr val="tx1"/>
                </a:solidFill>
              </a:rPr>
              <a:t>  Yöneldikleri </a:t>
            </a:r>
            <a:r>
              <a:rPr lang="tr-TR" sz="2400" b="1" dirty="0">
                <a:solidFill>
                  <a:schemeClr val="tx1"/>
                </a:solidFill>
              </a:rPr>
              <a:t>topraklar tamamen boş ve sahipsiz değildir.</a:t>
            </a:r>
            <a:r>
              <a:rPr lang="tr-TR" sz="2400" dirty="0">
                <a:solidFill>
                  <a:schemeClr val="tx1"/>
                </a:solidFill>
              </a:rPr>
              <a:t> Bu</a:t>
            </a:r>
          </a:p>
          <a:p>
            <a:pPr algn="l"/>
            <a:r>
              <a:rPr lang="tr-TR" sz="2400" dirty="0">
                <a:solidFill>
                  <a:schemeClr val="tx1"/>
                </a:solidFill>
              </a:rPr>
              <a:t>yüzden göç eden topluluklar gittikleri yerlerdeki </a:t>
            </a:r>
            <a:r>
              <a:rPr lang="tr-TR" sz="2400" b="1" dirty="0">
                <a:solidFill>
                  <a:schemeClr val="tx1"/>
                </a:solidFill>
              </a:rPr>
              <a:t>kavim </a:t>
            </a:r>
            <a:r>
              <a:rPr lang="tr-TR" sz="2400" b="1" dirty="0" smtClean="0">
                <a:solidFill>
                  <a:schemeClr val="tx1"/>
                </a:solidFill>
              </a:rPr>
              <a:t>veya topluluklara </a:t>
            </a:r>
            <a:r>
              <a:rPr lang="tr-TR" sz="2400" dirty="0">
                <a:solidFill>
                  <a:schemeClr val="tx1"/>
                </a:solidFill>
              </a:rPr>
              <a:t>karşı </a:t>
            </a:r>
            <a:r>
              <a:rPr lang="tr-TR" sz="2400" b="1" dirty="0">
                <a:solidFill>
                  <a:srgbClr val="FF0000"/>
                </a:solidFill>
              </a:rPr>
              <a:t>hâkimiyet mücadelesi vermek zorundadır</a:t>
            </a:r>
            <a:r>
              <a:rPr lang="tr-TR" sz="2400" b="1" dirty="0" smtClean="0">
                <a:solidFill>
                  <a:srgbClr val="FF0000"/>
                </a:solidFill>
              </a:rPr>
              <a:t>. </a:t>
            </a:r>
          </a:p>
          <a:p>
            <a:pPr algn="l"/>
            <a:r>
              <a:rPr lang="tr-TR" sz="2400" dirty="0">
                <a:solidFill>
                  <a:schemeClr val="tx1"/>
                </a:solidFill>
              </a:rPr>
              <a:t> </a:t>
            </a:r>
            <a:r>
              <a:rPr lang="tr-TR" sz="2400" dirty="0" smtClean="0">
                <a:solidFill>
                  <a:schemeClr val="tx1"/>
                </a:solidFill>
              </a:rPr>
              <a:t>  Bunun </a:t>
            </a:r>
            <a:r>
              <a:rPr lang="tr-TR" sz="2400" dirty="0">
                <a:solidFill>
                  <a:schemeClr val="tx1"/>
                </a:solidFill>
              </a:rPr>
              <a:t>sonucunda da göç eden topluluğun, göç ettiği </a:t>
            </a:r>
            <a:r>
              <a:rPr lang="tr-TR" sz="2400" dirty="0" smtClean="0">
                <a:solidFill>
                  <a:schemeClr val="tx1"/>
                </a:solidFill>
              </a:rPr>
              <a:t>coğrafyadaki halkı </a:t>
            </a:r>
            <a:r>
              <a:rPr lang="tr-TR" sz="2400" b="1" dirty="0">
                <a:solidFill>
                  <a:schemeClr val="tx1"/>
                </a:solidFill>
              </a:rPr>
              <a:t>ya hâkimiyeti altına alması </a:t>
            </a:r>
            <a:r>
              <a:rPr lang="tr-TR" sz="2400" dirty="0">
                <a:solidFill>
                  <a:schemeClr val="tx1"/>
                </a:solidFill>
              </a:rPr>
              <a:t>ya da onu </a:t>
            </a:r>
            <a:r>
              <a:rPr lang="tr-TR" sz="2400" b="1" dirty="0" smtClean="0">
                <a:solidFill>
                  <a:srgbClr val="FF0000"/>
                </a:solidFill>
              </a:rPr>
              <a:t>başka bir </a:t>
            </a:r>
            <a:r>
              <a:rPr lang="tr-TR" sz="2400" b="1" dirty="0">
                <a:solidFill>
                  <a:srgbClr val="FF0000"/>
                </a:solidFill>
              </a:rPr>
              <a:t>yere sürmesi </a:t>
            </a:r>
            <a:r>
              <a:rPr lang="tr-TR" sz="2400" dirty="0">
                <a:solidFill>
                  <a:schemeClr val="tx1"/>
                </a:solidFill>
              </a:rPr>
              <a:t>gerekir</a:t>
            </a:r>
            <a:r>
              <a:rPr lang="tr-TR" sz="2400" dirty="0" smtClean="0">
                <a:solidFill>
                  <a:schemeClr val="tx1"/>
                </a:solidFill>
              </a:rPr>
              <a:t>. </a:t>
            </a:r>
          </a:p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   </a:t>
            </a:r>
            <a:r>
              <a:rPr lang="tr-TR" sz="2400" b="1" dirty="0" smtClean="0">
                <a:solidFill>
                  <a:srgbClr val="FF0000"/>
                </a:solidFill>
              </a:rPr>
              <a:t>Kavimler </a:t>
            </a:r>
            <a:r>
              <a:rPr lang="tr-TR" sz="2400" b="1" dirty="0">
                <a:solidFill>
                  <a:srgbClr val="FF0000"/>
                </a:solidFill>
              </a:rPr>
              <a:t>Göçü</a:t>
            </a:r>
            <a:r>
              <a:rPr lang="tr-TR" sz="2400" dirty="0" smtClean="0">
                <a:solidFill>
                  <a:srgbClr val="FF0000"/>
                </a:solidFill>
              </a:rPr>
              <a:t>, </a:t>
            </a:r>
            <a:r>
              <a:rPr lang="tr-TR" sz="2400" dirty="0" smtClean="0">
                <a:solidFill>
                  <a:schemeClr val="tx1"/>
                </a:solidFill>
              </a:rPr>
              <a:t>gerek </a:t>
            </a:r>
            <a:r>
              <a:rPr lang="tr-TR" sz="2400" dirty="0">
                <a:solidFill>
                  <a:schemeClr val="tx1"/>
                </a:solidFill>
              </a:rPr>
              <a:t>sonuçları itibariyle geniş sahalardaki </a:t>
            </a:r>
            <a:r>
              <a:rPr lang="tr-TR" sz="2400" b="1" dirty="0">
                <a:solidFill>
                  <a:schemeClr val="tx1"/>
                </a:solidFill>
              </a:rPr>
              <a:t>farklı </a:t>
            </a:r>
            <a:r>
              <a:rPr lang="tr-TR" sz="2400" b="1" dirty="0" smtClean="0">
                <a:solidFill>
                  <a:schemeClr val="tx1"/>
                </a:solidFill>
              </a:rPr>
              <a:t>medeniyetleri etkilemesi </a:t>
            </a:r>
            <a:r>
              <a:rPr lang="tr-TR" sz="2400" dirty="0">
                <a:solidFill>
                  <a:schemeClr val="tx1"/>
                </a:solidFill>
              </a:rPr>
              <a:t>gerekse </a:t>
            </a:r>
            <a:r>
              <a:rPr lang="tr-TR" sz="2400" b="1" dirty="0">
                <a:solidFill>
                  <a:schemeClr val="tx1"/>
                </a:solidFill>
              </a:rPr>
              <a:t>etkisinin yüzyıllar boyu sürmesi </a:t>
            </a:r>
            <a:r>
              <a:rPr lang="tr-TR" sz="2400" dirty="0" smtClean="0">
                <a:solidFill>
                  <a:schemeClr val="tx1"/>
                </a:solidFill>
              </a:rPr>
              <a:t>nedeniyle ayrı </a:t>
            </a:r>
            <a:r>
              <a:rPr lang="tr-TR" sz="2400" dirty="0">
                <a:solidFill>
                  <a:schemeClr val="tx1"/>
                </a:solidFill>
              </a:rPr>
              <a:t>bir öneme sahiptir</a:t>
            </a:r>
            <a:r>
              <a:rPr lang="tr-TR" sz="24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400" dirty="0" smtClean="0"/>
              <a:t>   </a:t>
            </a:r>
            <a:r>
              <a:rPr lang="tr-TR" sz="2400" b="1" dirty="0" smtClean="0">
                <a:solidFill>
                  <a:schemeClr val="tx1"/>
                </a:solidFill>
              </a:rPr>
              <a:t>Asya </a:t>
            </a:r>
            <a:r>
              <a:rPr lang="tr-TR" sz="2400" b="1" dirty="0">
                <a:solidFill>
                  <a:schemeClr val="tx1"/>
                </a:solidFill>
              </a:rPr>
              <a:t>Hun Devleti’nin zayıflaması </a:t>
            </a:r>
            <a:r>
              <a:rPr lang="tr-TR" sz="2400" dirty="0">
                <a:solidFill>
                  <a:schemeClr val="tx1"/>
                </a:solidFill>
              </a:rPr>
              <a:t>ve yıkılış sürecine </a:t>
            </a:r>
            <a:r>
              <a:rPr lang="tr-TR" sz="2400" dirty="0" smtClean="0">
                <a:solidFill>
                  <a:schemeClr val="tx1"/>
                </a:solidFill>
              </a:rPr>
              <a:t>girmesiyle Orta </a:t>
            </a:r>
            <a:r>
              <a:rPr lang="tr-TR" sz="2400" dirty="0">
                <a:solidFill>
                  <a:schemeClr val="tx1"/>
                </a:solidFill>
              </a:rPr>
              <a:t>Asya’nın geniş bozkırlarında yaşayan </a:t>
            </a:r>
            <a:r>
              <a:rPr lang="tr-TR" sz="2400" b="1" dirty="0">
                <a:solidFill>
                  <a:schemeClr val="tx1"/>
                </a:solidFill>
              </a:rPr>
              <a:t>bazı Türk </a:t>
            </a:r>
            <a:r>
              <a:rPr lang="tr-TR" sz="2400" b="1" dirty="0" smtClean="0">
                <a:solidFill>
                  <a:schemeClr val="tx1"/>
                </a:solidFill>
              </a:rPr>
              <a:t>boyları bağımsız </a:t>
            </a:r>
            <a:r>
              <a:rPr lang="tr-TR" sz="2400" b="1" dirty="0">
                <a:solidFill>
                  <a:schemeClr val="tx1"/>
                </a:solidFill>
              </a:rPr>
              <a:t>hareket etmeye başlamıştır. </a:t>
            </a:r>
            <a:r>
              <a:rPr lang="tr-TR" sz="2400" dirty="0">
                <a:solidFill>
                  <a:schemeClr val="tx1"/>
                </a:solidFill>
              </a:rPr>
              <a:t>Zamanla </a:t>
            </a:r>
            <a:r>
              <a:rPr lang="tr-TR" sz="2400" b="1" dirty="0">
                <a:solidFill>
                  <a:schemeClr val="tx1"/>
                </a:solidFill>
              </a:rPr>
              <a:t>nüfusu </a:t>
            </a:r>
            <a:r>
              <a:rPr lang="tr-TR" sz="2400" b="1" dirty="0" smtClean="0">
                <a:solidFill>
                  <a:schemeClr val="tx1"/>
                </a:solidFill>
              </a:rPr>
              <a:t>artan bu </a:t>
            </a:r>
            <a:r>
              <a:rPr lang="tr-TR" sz="2400" b="1" dirty="0">
                <a:solidFill>
                  <a:schemeClr val="tx1"/>
                </a:solidFill>
              </a:rPr>
              <a:t>boylar</a:t>
            </a:r>
            <a:r>
              <a:rPr lang="tr-TR" sz="2400" dirty="0">
                <a:solidFill>
                  <a:schemeClr val="tx1"/>
                </a:solidFill>
              </a:rPr>
              <a:t>, </a:t>
            </a:r>
            <a:r>
              <a:rPr lang="tr-TR" sz="2400" b="1" dirty="0">
                <a:solidFill>
                  <a:srgbClr val="FF0000"/>
                </a:solidFill>
              </a:rPr>
              <a:t>Çin’in baskısı ve ekonomik nedenlerle</a:t>
            </a:r>
            <a:r>
              <a:rPr lang="tr-TR" sz="2400" dirty="0">
                <a:solidFill>
                  <a:schemeClr val="tx1"/>
                </a:solidFill>
              </a:rPr>
              <a:t> de I. </a:t>
            </a:r>
            <a:r>
              <a:rPr lang="tr-TR" sz="2400" dirty="0" smtClean="0">
                <a:solidFill>
                  <a:schemeClr val="tx1"/>
                </a:solidFill>
              </a:rPr>
              <a:t>Yüzyıldan itibaren </a:t>
            </a:r>
            <a:r>
              <a:rPr lang="tr-TR" sz="2400" b="1" dirty="0">
                <a:solidFill>
                  <a:schemeClr val="tx1"/>
                </a:solidFill>
              </a:rPr>
              <a:t>batıya doğru göç </a:t>
            </a:r>
            <a:r>
              <a:rPr lang="tr-TR" sz="2400" dirty="0" smtClean="0">
                <a:solidFill>
                  <a:schemeClr val="tx1"/>
                </a:solidFill>
              </a:rPr>
              <a:t>etmiştir.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peÃ§enekler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0"/>
            <a:ext cx="5688631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2348880"/>
            <a:ext cx="8964488" cy="4509120"/>
          </a:xfrm>
        </p:spPr>
        <p:txBody>
          <a:bodyPr>
            <a:noAutofit/>
          </a:bodyPr>
          <a:lstStyle/>
          <a:p>
            <a:r>
              <a:rPr lang="tr-TR" sz="2300" dirty="0" err="1" smtClean="0"/>
              <a:t>Balkaş</a:t>
            </a:r>
            <a:r>
              <a:rPr lang="tr-TR" sz="2300" dirty="0" smtClean="0"/>
              <a:t> Gölü yörelerinde I. Kök Devleti'ne bağlı olarak yaşamışlar önce Karlukların daha sonra Hazar ve Oğuzların (Uz'lar) baskıları üzerine </a:t>
            </a:r>
            <a:r>
              <a:rPr lang="tr-TR" sz="2300" b="1" dirty="0" smtClean="0"/>
              <a:t>Karadeniz'in kuzeyine gelmişlerdir.</a:t>
            </a:r>
          </a:p>
          <a:p>
            <a:r>
              <a:rPr lang="tr-TR" sz="2300" b="1" dirty="0" smtClean="0">
                <a:solidFill>
                  <a:srgbClr val="FF0000"/>
                </a:solidFill>
              </a:rPr>
              <a:t>Rusların Karadeniz'e inmelerini engellemişlerdir.</a:t>
            </a:r>
          </a:p>
          <a:p>
            <a:r>
              <a:rPr lang="tr-TR" sz="2300" dirty="0" smtClean="0"/>
              <a:t>Peçenekler ilk defa 1035’te Tuna’yı geçerek Bizans topraklarına girmiş ve </a:t>
            </a:r>
            <a:r>
              <a:rPr lang="tr-TR" sz="2300" b="1" dirty="0" smtClean="0"/>
              <a:t>Bizans’a karşı akınlar düzenlemiştir. </a:t>
            </a:r>
          </a:p>
          <a:p>
            <a:r>
              <a:rPr lang="tr-TR" sz="2300" dirty="0" smtClean="0"/>
              <a:t>Bizans ordusunda </a:t>
            </a:r>
            <a:r>
              <a:rPr lang="tr-TR" sz="2300" b="1" dirty="0" smtClean="0"/>
              <a:t>paralı askerlik </a:t>
            </a:r>
            <a:r>
              <a:rPr lang="tr-TR" sz="2300" dirty="0" smtClean="0"/>
              <a:t>yapan Peçenekler, </a:t>
            </a:r>
            <a:r>
              <a:rPr lang="tr-TR" sz="2300" b="1" dirty="0" smtClean="0"/>
              <a:t>Malazgirt Savaşı’nda</a:t>
            </a:r>
            <a:r>
              <a:rPr lang="tr-TR" sz="2300" dirty="0" smtClean="0"/>
              <a:t> Bizans ordusundan ayrılarak </a:t>
            </a:r>
            <a:r>
              <a:rPr lang="tr-TR" sz="2300" b="1" dirty="0" smtClean="0">
                <a:solidFill>
                  <a:srgbClr val="FF0000"/>
                </a:solidFill>
              </a:rPr>
              <a:t>Alp </a:t>
            </a:r>
            <a:r>
              <a:rPr lang="tr-TR" sz="2300" b="1" dirty="0" err="1" smtClean="0">
                <a:solidFill>
                  <a:srgbClr val="FF0000"/>
                </a:solidFill>
              </a:rPr>
              <a:t>Arslan’ın</a:t>
            </a:r>
            <a:r>
              <a:rPr lang="tr-TR" sz="2300" b="1" dirty="0" smtClean="0">
                <a:solidFill>
                  <a:srgbClr val="FF0000"/>
                </a:solidFill>
              </a:rPr>
              <a:t> ordusuna katılmıştır.</a:t>
            </a:r>
          </a:p>
          <a:p>
            <a:r>
              <a:rPr lang="tr-TR" sz="2300" dirty="0" smtClean="0"/>
              <a:t>Zamanla güçlenen Peçenekler, Bizanslıların </a:t>
            </a:r>
            <a:r>
              <a:rPr lang="tr-TR" sz="2300" b="1" dirty="0" smtClean="0"/>
              <a:t>Kıpçaklarla</a:t>
            </a:r>
            <a:r>
              <a:rPr lang="tr-TR" sz="2300" dirty="0" smtClean="0"/>
              <a:t> anlaşarak Peçenekler üzerine saldırtmaları sonucu </a:t>
            </a:r>
            <a:r>
              <a:rPr lang="tr-TR" sz="2300" b="1" dirty="0" smtClean="0"/>
              <a:t>Peçeneklerin siyasi varlığı son bulmuştur.</a:t>
            </a:r>
          </a:p>
          <a:p>
            <a:endParaRPr lang="tr-TR" sz="24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627784" y="0"/>
            <a:ext cx="3888432" cy="43204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 </a:t>
            </a:r>
            <a:r>
              <a:rPr lang="tr-TR" sz="2800" b="1" dirty="0" smtClean="0">
                <a:solidFill>
                  <a:srgbClr val="FF0000"/>
                </a:solidFill>
              </a:rPr>
              <a:t>PEÇENEKLER 751-1091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</p:spPr>
        <p:txBody>
          <a:bodyPr>
            <a:normAutofit/>
          </a:bodyPr>
          <a:lstStyle/>
          <a:p>
            <a:r>
              <a:rPr lang="tr-TR" dirty="0" smtClean="0"/>
              <a:t>840 yılında Uygur Devleti’ni yıkarak </a:t>
            </a:r>
            <a:r>
              <a:rPr lang="tr-TR" dirty="0" err="1" smtClean="0"/>
              <a:t>Ötüken’de</a:t>
            </a:r>
            <a:r>
              <a:rPr lang="tr-TR" dirty="0" smtClean="0"/>
              <a:t> devlet kurdular. XIII. yüzyılda Moğolların, XIX. yüzyılda Rusların egemenliğine giren Kırgızlar, 1991 de bağımsız oldular. </a:t>
            </a:r>
          </a:p>
          <a:p>
            <a:r>
              <a:rPr lang="tr-TR" dirty="0" smtClean="0"/>
              <a:t>Türk edebiyatının en güzel örnekleri arasında yer alan </a:t>
            </a:r>
            <a:r>
              <a:rPr lang="tr-TR" b="1" dirty="0" smtClean="0">
                <a:solidFill>
                  <a:srgbClr val="FF0000"/>
                </a:solidFill>
              </a:rPr>
              <a:t>Manas Destanı</a:t>
            </a:r>
            <a:r>
              <a:rPr lang="tr-TR" dirty="0" smtClean="0"/>
              <a:t>, Müslüman Kırgızlarla gayrimüslimler arasındaki mücadeleleri anlatır.</a:t>
            </a:r>
          </a:p>
          <a:p>
            <a:endParaRPr lang="tr-TR" dirty="0"/>
          </a:p>
        </p:txBody>
      </p:sp>
      <p:pic>
        <p:nvPicPr>
          <p:cNvPr id="5" name="4 Resim" descr="kÄ±rgÄ±zlar devleti haritasÄ±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6632"/>
            <a:ext cx="576072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2627784" y="0"/>
            <a:ext cx="2232248" cy="4320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</a:t>
            </a:r>
            <a:r>
              <a:rPr lang="tr-TR" sz="2800" b="1" dirty="0" smtClean="0">
                <a:solidFill>
                  <a:srgbClr val="FF0000"/>
                </a:solidFill>
              </a:rPr>
              <a:t> KIRGIZLAR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8" name="7 Resim" descr="kÄ±rgÄ±zlar devleti bayraÄÄ±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8864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708920"/>
            <a:ext cx="9144000" cy="4021907"/>
          </a:xfrm>
        </p:spPr>
        <p:txBody>
          <a:bodyPr>
            <a:normAutofit/>
          </a:bodyPr>
          <a:lstStyle/>
          <a:p>
            <a:r>
              <a:rPr lang="tr-TR" sz="2400" dirty="0" smtClean="0"/>
              <a:t>Fin-</a:t>
            </a:r>
            <a:r>
              <a:rPr lang="tr-TR" sz="2400" dirty="0" err="1" smtClean="0"/>
              <a:t>Ugur</a:t>
            </a:r>
            <a:r>
              <a:rPr lang="tr-TR" sz="2400" dirty="0" smtClean="0"/>
              <a:t> kavimlerinin bir bölümü Karadeniz’in kuzeyindeki bozkırlara inerek </a:t>
            </a:r>
            <a:r>
              <a:rPr lang="tr-TR" sz="2400" dirty="0" err="1" smtClean="0"/>
              <a:t>Onugurlarla</a:t>
            </a:r>
            <a:r>
              <a:rPr lang="tr-TR" sz="2400" dirty="0" smtClean="0"/>
              <a:t> kaynaşmıştır. </a:t>
            </a:r>
          </a:p>
          <a:p>
            <a:r>
              <a:rPr lang="tr-TR" sz="2400" dirty="0" smtClean="0"/>
              <a:t>IX. yüzyılın başlarında Hazar egemenliği altında olan Macarlar, Peçeneklerin baskısıyla batıya doğru göç etmiştir. </a:t>
            </a:r>
          </a:p>
          <a:p>
            <a:r>
              <a:rPr lang="tr-TR" sz="2400" dirty="0" smtClean="0"/>
              <a:t>896’da Macaristan’a yerleşen Macarlar, </a:t>
            </a:r>
            <a:r>
              <a:rPr lang="tr-TR" sz="2400" dirty="0" err="1" smtClean="0"/>
              <a:t>Hristiyanlığı</a:t>
            </a:r>
            <a:r>
              <a:rPr lang="tr-TR" sz="2400" dirty="0" smtClean="0"/>
              <a:t> benimseyerek Türk kimliğini kaybetmiştir.</a:t>
            </a:r>
            <a:endParaRPr lang="tr-TR" sz="2400" dirty="0"/>
          </a:p>
        </p:txBody>
      </p:sp>
      <p:pic>
        <p:nvPicPr>
          <p:cNvPr id="5" name="4 Resim" descr="BudapeÅte konumu, Ä°stanbul BudapeÅte ulaÅÄ±m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0"/>
            <a:ext cx="6192688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3131840" y="0"/>
            <a:ext cx="2232248" cy="43204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</a:t>
            </a:r>
            <a:r>
              <a:rPr lang="tr-TR" sz="2800" b="1" dirty="0" smtClean="0">
                <a:solidFill>
                  <a:srgbClr val="FF0000"/>
                </a:solidFill>
              </a:rPr>
              <a:t> MACARLAR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4283968" y="6165304"/>
            <a:ext cx="4608512" cy="43204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Emin </a:t>
            </a:r>
            <a:r>
              <a:rPr lang="tr-TR" sz="2800" b="1" dirty="0" err="1" smtClean="0"/>
              <a:t>Özümağı</a:t>
            </a:r>
            <a:r>
              <a:rPr lang="tr-TR" sz="2800" b="1" dirty="0" smtClean="0"/>
              <a:t> Tarih </a:t>
            </a:r>
            <a:r>
              <a:rPr lang="tr-TR" sz="2800" b="1" dirty="0" err="1" smtClean="0"/>
              <a:t>Öğrtmeni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669360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chemeClr val="tx1"/>
                </a:solidFill>
              </a:rPr>
              <a:t> Siyasi birliklerini kaybeden Hunlar Çin egemenliğine girmeyerek batıya doğru çekilmeleri sırasında, </a:t>
            </a:r>
            <a:r>
              <a:rPr lang="tr-TR" sz="2400" b="1" dirty="0" smtClean="0">
                <a:solidFill>
                  <a:schemeClr val="tx1"/>
                </a:solidFill>
              </a:rPr>
              <a:t>Hazar, Karadeniz, Balkanlar </a:t>
            </a:r>
            <a:r>
              <a:rPr lang="tr-TR" sz="2400" dirty="0" smtClean="0">
                <a:solidFill>
                  <a:schemeClr val="tx1"/>
                </a:solidFill>
              </a:rPr>
              <a:t>ve </a:t>
            </a:r>
            <a:r>
              <a:rPr lang="tr-TR" sz="2400" b="1" dirty="0" smtClean="0">
                <a:solidFill>
                  <a:schemeClr val="tx1"/>
                </a:solidFill>
              </a:rPr>
              <a:t>Orta Avrupa'</a:t>
            </a:r>
            <a:r>
              <a:rPr lang="tr-TR" sz="2400" dirty="0" smtClean="0">
                <a:solidFill>
                  <a:schemeClr val="tx1"/>
                </a:solidFill>
              </a:rPr>
              <a:t>da yaşayan </a:t>
            </a:r>
            <a:r>
              <a:rPr lang="tr-TR" sz="2400" b="1" dirty="0" smtClean="0">
                <a:solidFill>
                  <a:srgbClr val="FF0000"/>
                </a:solidFill>
              </a:rPr>
              <a:t>" Barbar kavimleri ” </a:t>
            </a:r>
            <a:r>
              <a:rPr lang="tr-TR" sz="2400" dirty="0" smtClean="0">
                <a:solidFill>
                  <a:schemeClr val="tx1"/>
                </a:solidFill>
              </a:rPr>
              <a:t>diye nitelendirilen </a:t>
            </a:r>
            <a:r>
              <a:rPr lang="tr-TR" sz="2400" b="1" dirty="0" smtClean="0">
                <a:solidFill>
                  <a:schemeClr val="tx1"/>
                </a:solidFill>
              </a:rPr>
              <a:t>(</a:t>
            </a:r>
            <a:r>
              <a:rPr lang="tr-TR" sz="2400" b="1" dirty="0" err="1" smtClean="0">
                <a:solidFill>
                  <a:schemeClr val="tx1"/>
                </a:solidFill>
              </a:rPr>
              <a:t>Ostrogotlar</a:t>
            </a:r>
            <a:r>
              <a:rPr lang="tr-TR" sz="2400" b="1" dirty="0" smtClean="0">
                <a:solidFill>
                  <a:schemeClr val="tx1"/>
                </a:solidFill>
              </a:rPr>
              <a:t>, </a:t>
            </a:r>
            <a:r>
              <a:rPr lang="tr-TR" sz="2400" b="1" dirty="0" err="1" smtClean="0">
                <a:solidFill>
                  <a:schemeClr val="tx1"/>
                </a:solidFill>
              </a:rPr>
              <a:t>Vizigotlar</a:t>
            </a:r>
            <a:r>
              <a:rPr lang="tr-TR" sz="2400" b="1" dirty="0" smtClean="0">
                <a:solidFill>
                  <a:schemeClr val="tx1"/>
                </a:solidFill>
              </a:rPr>
              <a:t>, </a:t>
            </a:r>
            <a:r>
              <a:rPr lang="sv-SE" sz="2400" b="1" dirty="0" smtClean="0">
                <a:solidFill>
                  <a:schemeClr val="tx1"/>
                </a:solidFill>
              </a:rPr>
              <a:t>Vandallar Cermenler</a:t>
            </a:r>
            <a:r>
              <a:rPr lang="sv-SE" sz="2400" dirty="0" smtClean="0">
                <a:solidFill>
                  <a:schemeClr val="tx1"/>
                </a:solidFill>
              </a:rPr>
              <a:t> vb) kavimleri etkileyerek</a:t>
            </a:r>
            <a:r>
              <a:rPr lang="tr-TR" sz="2400" dirty="0" smtClean="0">
                <a:solidFill>
                  <a:schemeClr val="tx1"/>
                </a:solidFill>
              </a:rPr>
              <a:t> Avrupa'nın içlerine doğru çekilmelerine neden olmuşlardır. </a:t>
            </a:r>
            <a:r>
              <a:rPr lang="tr-TR" sz="2400" b="1" i="1" dirty="0" smtClean="0">
                <a:solidFill>
                  <a:schemeClr val="tx1"/>
                </a:solidFill>
              </a:rPr>
              <a:t>MS 4</a:t>
            </a:r>
            <a:r>
              <a:rPr lang="tr-TR" sz="2400" dirty="0" smtClean="0">
                <a:solidFill>
                  <a:schemeClr val="tx1"/>
                </a:solidFill>
              </a:rPr>
              <a:t>, yy sonlarına doğru Avrupa'da görülen </a:t>
            </a:r>
            <a:r>
              <a:rPr lang="tr-TR" sz="2400" b="1" dirty="0" smtClean="0">
                <a:solidFill>
                  <a:schemeClr val="tx1"/>
                </a:solidFill>
              </a:rPr>
              <a:t>kavimlerin yer değiştirmesi </a:t>
            </a:r>
            <a:r>
              <a:rPr lang="tr-TR" sz="2400" dirty="0" smtClean="0">
                <a:solidFill>
                  <a:schemeClr val="tx1"/>
                </a:solidFill>
              </a:rPr>
              <a:t>olayına </a:t>
            </a:r>
            <a:r>
              <a:rPr lang="tr-TR" sz="2400" b="1" dirty="0" smtClean="0">
                <a:solidFill>
                  <a:srgbClr val="FF0000"/>
                </a:solidFill>
              </a:rPr>
              <a:t>" Kavimler Göçü" </a:t>
            </a:r>
            <a:r>
              <a:rPr lang="tr-TR" sz="2400" b="1" dirty="0" smtClean="0">
                <a:solidFill>
                  <a:schemeClr val="tx1"/>
                </a:solidFill>
              </a:rPr>
              <a:t>denilmiştir.</a:t>
            </a:r>
            <a:endParaRPr lang="tr-TR" sz="2400" dirty="0"/>
          </a:p>
        </p:txBody>
      </p:sp>
      <p:pic>
        <p:nvPicPr>
          <p:cNvPr id="4" name="3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52936"/>
            <a:ext cx="40324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2852936"/>
            <a:ext cx="457200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624736"/>
          </a:xfrm>
        </p:spPr>
        <p:txBody>
          <a:bodyPr>
            <a:normAutofit/>
          </a:bodyPr>
          <a:lstStyle/>
          <a:p>
            <a:r>
              <a:rPr lang="tr-TR" sz="2400" dirty="0"/>
              <a:t>Roma </a:t>
            </a:r>
            <a:r>
              <a:rPr lang="tr-TR" sz="2400" dirty="0" smtClean="0"/>
              <a:t>İmparatorluğu ise </a:t>
            </a:r>
            <a:r>
              <a:rPr lang="tr-TR" sz="2400" dirty="0"/>
              <a:t>sınırlarını bu kavimlerden korumak için siyasi ve </a:t>
            </a:r>
            <a:r>
              <a:rPr lang="tr-TR" sz="2400" dirty="0" smtClean="0"/>
              <a:t>askerî mücadeleye </a:t>
            </a:r>
            <a:r>
              <a:rPr lang="tr-TR" sz="2400" dirty="0"/>
              <a:t>başlamıştır</a:t>
            </a:r>
            <a:r>
              <a:rPr lang="tr-TR" sz="2400" dirty="0" smtClean="0"/>
              <a:t>.</a:t>
            </a:r>
          </a:p>
          <a:p>
            <a:r>
              <a:rPr lang="tr-TR" sz="2400" b="1" dirty="0"/>
              <a:t>Hun Türkleri </a:t>
            </a:r>
            <a:r>
              <a:rPr lang="tr-TR" sz="2400" dirty="0" smtClean="0"/>
              <a:t>batıya doğru </a:t>
            </a:r>
            <a:r>
              <a:rPr lang="tr-TR" sz="2400" dirty="0"/>
              <a:t>harekete geçtiklerinde, önlerine çıkan ve </a:t>
            </a:r>
            <a:r>
              <a:rPr lang="tr-TR" sz="2400" dirty="0" smtClean="0"/>
              <a:t>Romalılarca </a:t>
            </a:r>
            <a:r>
              <a:rPr lang="tr-TR" sz="2400" b="1" dirty="0" smtClean="0">
                <a:solidFill>
                  <a:srgbClr val="FF0000"/>
                </a:solidFill>
              </a:rPr>
              <a:t>barbar</a:t>
            </a:r>
            <a:r>
              <a:rPr lang="tr-TR" sz="2400" dirty="0" smtClean="0"/>
              <a:t> </a:t>
            </a:r>
            <a:r>
              <a:rPr lang="tr-TR" sz="2400" dirty="0"/>
              <a:t>olarak nitelendirilen kavimleri </a:t>
            </a:r>
            <a:r>
              <a:rPr lang="tr-TR" sz="2400" b="1" dirty="0"/>
              <a:t>(Germenler, </a:t>
            </a:r>
            <a:r>
              <a:rPr lang="tr-TR" sz="2400" b="1" dirty="0" err="1"/>
              <a:t>Ostrogotlar</a:t>
            </a:r>
            <a:r>
              <a:rPr lang="tr-TR" sz="2400" b="1" dirty="0" smtClean="0"/>
              <a:t>, </a:t>
            </a:r>
            <a:r>
              <a:rPr lang="tr-TR" sz="2400" b="1" dirty="0" err="1" smtClean="0"/>
              <a:t>Vizigotlar</a:t>
            </a:r>
            <a:r>
              <a:rPr lang="tr-TR" sz="2400" b="1" dirty="0" smtClean="0"/>
              <a:t> </a:t>
            </a:r>
            <a:r>
              <a:rPr lang="tr-TR" sz="2400" dirty="0"/>
              <a:t>gibi) </a:t>
            </a:r>
            <a:r>
              <a:rPr lang="tr-TR" sz="2400" b="1" dirty="0"/>
              <a:t>batıya doğru sürükleyerek </a:t>
            </a:r>
            <a:r>
              <a:rPr lang="tr-TR" sz="2400" dirty="0"/>
              <a:t>yerlerinden etmiştir</a:t>
            </a:r>
            <a:r>
              <a:rPr lang="tr-TR" sz="2400" dirty="0" smtClean="0"/>
              <a:t>.</a:t>
            </a:r>
          </a:p>
          <a:p>
            <a:endParaRPr lang="tr-TR" sz="2400" dirty="0" smtClean="0"/>
          </a:p>
          <a:p>
            <a:endParaRPr lang="tr-TR" sz="2400" dirty="0"/>
          </a:p>
        </p:txBody>
      </p:sp>
      <p:pic>
        <p:nvPicPr>
          <p:cNvPr id="6" name="Picture 2" descr="kavimler gÃ¶Ã§Ã¼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92896"/>
            <a:ext cx="8784976" cy="4365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Adsnnn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188640"/>
            <a:ext cx="5328592" cy="5400600"/>
          </a:xfrm>
        </p:spPr>
      </p:pic>
      <p:pic>
        <p:nvPicPr>
          <p:cNvPr id="6" name="5 Resim" descr="Germenler, Ostrogotlar, Vizigotlar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996952"/>
            <a:ext cx="338437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16632"/>
            <a:ext cx="338437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179512" y="558924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/>
              <a:t>Kavimler Göçü'nün </a:t>
            </a:r>
            <a:r>
              <a:rPr lang="tr-TR" b="1" dirty="0">
                <a:solidFill>
                  <a:srgbClr val="FF0000"/>
                </a:solidFill>
              </a:rPr>
              <a:t>"İlkçağın </a:t>
            </a:r>
            <a:r>
              <a:rPr lang="tr-TR" b="1" dirty="0" smtClean="0">
                <a:solidFill>
                  <a:srgbClr val="FF0000"/>
                </a:solidFill>
              </a:rPr>
              <a:t>sonu, Ortaçağın başlangıcı</a:t>
            </a:r>
            <a:r>
              <a:rPr lang="tr-TR" b="1" dirty="0">
                <a:solidFill>
                  <a:srgbClr val="FF0000"/>
                </a:solidFill>
              </a:rPr>
              <a:t>" </a:t>
            </a:r>
            <a:r>
              <a:rPr lang="tr-TR" dirty="0"/>
              <a:t>olarak kabul </a:t>
            </a:r>
            <a:r>
              <a:rPr lang="tr-TR" dirty="0" smtClean="0"/>
              <a:t>edilir.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771800" y="116632"/>
            <a:ext cx="3384376" cy="2880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800" b="1" dirty="0" smtClean="0"/>
              <a:t>  </a:t>
            </a:r>
            <a:r>
              <a:rPr lang="tr-TR" sz="2800" b="1" dirty="0" smtClean="0">
                <a:solidFill>
                  <a:srgbClr val="FF0000"/>
                </a:solidFill>
              </a:rPr>
              <a:t>Avrupa Hun Devleti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6" name="Picture 2" descr="kavimler gÃ¶Ã§Ã¼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476672"/>
            <a:ext cx="4403476" cy="2448271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07504" y="2924944"/>
            <a:ext cx="885698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b="1" dirty="0" smtClean="0">
                <a:solidFill>
                  <a:srgbClr val="FF0000"/>
                </a:solidFill>
              </a:rPr>
              <a:t>     "</a:t>
            </a:r>
            <a:r>
              <a:rPr lang="tr-TR" sz="2000" b="1" dirty="0" err="1">
                <a:solidFill>
                  <a:srgbClr val="FF0000"/>
                </a:solidFill>
              </a:rPr>
              <a:t>Balamir</a:t>
            </a:r>
            <a:r>
              <a:rPr lang="tr-TR" sz="2000" b="1" dirty="0">
                <a:solidFill>
                  <a:srgbClr val="FF0000"/>
                </a:solidFill>
              </a:rPr>
              <a:t>" </a:t>
            </a:r>
            <a:r>
              <a:rPr lang="tr-TR" sz="2000" dirty="0"/>
              <a:t>önderliğinde ki Hunlar Doğu </a:t>
            </a:r>
            <a:r>
              <a:rPr lang="tr-TR" sz="2000" dirty="0" smtClean="0"/>
              <a:t>Gotları (</a:t>
            </a:r>
            <a:r>
              <a:rPr lang="tr-TR" sz="2000" dirty="0" err="1"/>
              <a:t>Ostrogotlar</a:t>
            </a:r>
            <a:r>
              <a:rPr lang="tr-TR" sz="2000" dirty="0"/>
              <a:t>) ve Batı Gotları (</a:t>
            </a:r>
            <a:r>
              <a:rPr lang="tr-TR" sz="2000" dirty="0" err="1"/>
              <a:t>Vizigotlar</a:t>
            </a:r>
            <a:r>
              <a:rPr lang="tr-TR" sz="2000" dirty="0" smtClean="0"/>
              <a:t>) yerlerinden </a:t>
            </a:r>
            <a:r>
              <a:rPr lang="tr-TR" sz="2000" dirty="0"/>
              <a:t>atarak Tuna Nehri boylarına gelmişlerdir</a:t>
            </a:r>
            <a:r>
              <a:rPr lang="tr-TR" sz="20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  </a:t>
            </a:r>
            <a:r>
              <a:rPr lang="tr-TR" sz="2000" dirty="0" err="1" smtClean="0"/>
              <a:t>Balamir'den</a:t>
            </a:r>
            <a:r>
              <a:rPr lang="tr-TR" sz="2000" dirty="0" smtClean="0"/>
              <a:t> </a:t>
            </a:r>
            <a:r>
              <a:rPr lang="tr-TR" sz="2000" dirty="0"/>
              <a:t>sonra başa geçen </a:t>
            </a:r>
            <a:r>
              <a:rPr lang="tr-TR" sz="2000" b="1" dirty="0">
                <a:solidFill>
                  <a:srgbClr val="FF0000"/>
                </a:solidFill>
              </a:rPr>
              <a:t>"</a:t>
            </a:r>
            <a:r>
              <a:rPr lang="tr-TR" sz="2000" b="1" dirty="0" err="1">
                <a:solidFill>
                  <a:srgbClr val="FF0000"/>
                </a:solidFill>
              </a:rPr>
              <a:t>Uldız</a:t>
            </a:r>
            <a:r>
              <a:rPr lang="tr-TR" sz="2000" b="1" dirty="0">
                <a:solidFill>
                  <a:srgbClr val="FF0000"/>
                </a:solidFill>
              </a:rPr>
              <a:t>", </a:t>
            </a:r>
            <a:r>
              <a:rPr lang="tr-TR" sz="2000" dirty="0" smtClean="0"/>
              <a:t>Avrupa Hunları'nın </a:t>
            </a:r>
            <a:r>
              <a:rPr lang="tr-TR" sz="2000" dirty="0"/>
              <a:t>geleneksel politikasının </a:t>
            </a:r>
            <a:r>
              <a:rPr lang="tr-TR" sz="2000" dirty="0" smtClean="0"/>
              <a:t>temellerini atmıştır.</a:t>
            </a:r>
          </a:p>
          <a:p>
            <a:r>
              <a:rPr lang="tr-TR" sz="2000" b="1" dirty="0" smtClean="0"/>
              <a:t>a</a:t>
            </a:r>
            <a:r>
              <a:rPr lang="tr-TR" sz="2000" b="1" dirty="0"/>
              <a:t>) Doğu Roma'yı etkisiz hale getirmek</a:t>
            </a:r>
            <a:r>
              <a:rPr lang="tr-TR" sz="2000" b="1" dirty="0" smtClean="0"/>
              <a:t>, </a:t>
            </a:r>
            <a:r>
              <a:rPr lang="tr-TR" sz="2000" dirty="0" smtClean="0">
                <a:hlinkClick r:id="rId5"/>
              </a:rPr>
              <a:t>https://</a:t>
            </a:r>
            <a:r>
              <a:rPr lang="tr-TR" sz="2000" dirty="0" smtClean="0">
                <a:hlinkClick r:id="rId5"/>
              </a:rPr>
              <a:t>www.sorubak.com</a:t>
            </a:r>
            <a:r>
              <a:rPr lang="tr-TR" sz="2000" dirty="0" smtClean="0"/>
              <a:t> </a:t>
            </a:r>
            <a:endParaRPr lang="tr-TR" sz="2000" b="1" dirty="0"/>
          </a:p>
          <a:p>
            <a:r>
              <a:rPr lang="tr-TR" sz="2000" b="1" dirty="0"/>
              <a:t>b) Batı Roma üzerine yürümektir.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  </a:t>
            </a:r>
            <a:r>
              <a:rPr lang="tr-TR" sz="2000" b="1" dirty="0" smtClean="0"/>
              <a:t>Türklerin </a:t>
            </a:r>
            <a:r>
              <a:rPr lang="tr-TR" sz="2000" b="1" dirty="0"/>
              <a:t>ilk kez bu dönemde Anadolu'ya </a:t>
            </a:r>
            <a:r>
              <a:rPr lang="tr-TR" sz="2000" b="1" dirty="0" smtClean="0"/>
              <a:t>girdiklerini</a:t>
            </a:r>
            <a:r>
              <a:rPr lang="tr-TR" sz="2000" b="1" dirty="0"/>
              <a:t> </a:t>
            </a:r>
            <a:r>
              <a:rPr lang="tr-TR" sz="2000" b="1" dirty="0">
                <a:solidFill>
                  <a:srgbClr val="FF0000"/>
                </a:solidFill>
              </a:rPr>
              <a:t>BİLİYOR MUYDUNUZ?</a:t>
            </a:r>
            <a:endParaRPr lang="tr-TR" sz="20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  </a:t>
            </a:r>
            <a:r>
              <a:rPr lang="tr-TR" sz="2000" dirty="0" err="1" smtClean="0"/>
              <a:t>Uldız'in</a:t>
            </a:r>
            <a:r>
              <a:rPr lang="tr-TR" sz="2000" dirty="0" smtClean="0"/>
              <a:t> </a:t>
            </a:r>
            <a:r>
              <a:rPr lang="tr-TR" sz="2000" dirty="0"/>
              <a:t>ölümünden sonra </a:t>
            </a:r>
            <a:r>
              <a:rPr lang="tr-TR" sz="2000" b="1" dirty="0">
                <a:solidFill>
                  <a:srgbClr val="FF0000"/>
                </a:solidFill>
              </a:rPr>
              <a:t>"</a:t>
            </a:r>
            <a:r>
              <a:rPr lang="tr-TR" sz="2000" b="1" dirty="0" err="1">
                <a:solidFill>
                  <a:srgbClr val="FF0000"/>
                </a:solidFill>
              </a:rPr>
              <a:t>Karaton</a:t>
            </a:r>
            <a:r>
              <a:rPr lang="tr-TR" sz="2000" b="1" dirty="0">
                <a:solidFill>
                  <a:srgbClr val="FF0000"/>
                </a:solidFill>
              </a:rPr>
              <a:t>" "</a:t>
            </a:r>
            <a:r>
              <a:rPr lang="tr-TR" sz="2000" b="1" dirty="0" err="1">
                <a:solidFill>
                  <a:srgbClr val="FF0000"/>
                </a:solidFill>
              </a:rPr>
              <a:t>Rua</a:t>
            </a:r>
            <a:r>
              <a:rPr lang="tr-TR" sz="2000" b="1" dirty="0">
                <a:solidFill>
                  <a:srgbClr val="FF0000"/>
                </a:solidFill>
              </a:rPr>
              <a:t>" </a:t>
            </a:r>
            <a:r>
              <a:rPr lang="tr-TR" sz="2000" b="1" dirty="0" smtClean="0">
                <a:solidFill>
                  <a:srgbClr val="FF0000"/>
                </a:solidFill>
              </a:rPr>
              <a:t>ve Atilla </a:t>
            </a:r>
            <a:r>
              <a:rPr lang="tr-TR" sz="2000" dirty="0"/>
              <a:t>ile kardeşi </a:t>
            </a:r>
            <a:r>
              <a:rPr lang="tr-TR" sz="2000" b="1" dirty="0" err="1">
                <a:solidFill>
                  <a:srgbClr val="FF0000"/>
                </a:solidFill>
              </a:rPr>
              <a:t>Bleda</a:t>
            </a:r>
            <a:r>
              <a:rPr lang="tr-TR" sz="2000" dirty="0"/>
              <a:t> bir süre birlikte " </a:t>
            </a:r>
            <a:r>
              <a:rPr lang="tr-TR" sz="2000" dirty="0" smtClean="0"/>
              <a:t>başa geçmişlerdir. 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  </a:t>
            </a:r>
            <a:r>
              <a:rPr lang="tr-TR" sz="2000" b="1" dirty="0" smtClean="0"/>
              <a:t>Avrupa </a:t>
            </a:r>
            <a:r>
              <a:rPr lang="tr-TR" sz="2000" b="1" dirty="0"/>
              <a:t>Hunları'nın en parlak dönemi ise </a:t>
            </a:r>
            <a:r>
              <a:rPr lang="tr-TR" sz="2000" b="1" dirty="0">
                <a:solidFill>
                  <a:srgbClr val="FF0000"/>
                </a:solidFill>
              </a:rPr>
              <a:t>"</a:t>
            </a:r>
            <a:r>
              <a:rPr lang="tr-TR" sz="2000" b="1" dirty="0" smtClean="0">
                <a:solidFill>
                  <a:srgbClr val="FF0000"/>
                </a:solidFill>
              </a:rPr>
              <a:t>Atilla“ </a:t>
            </a:r>
            <a:r>
              <a:rPr lang="tr-TR" sz="2000" b="1" dirty="0" smtClean="0"/>
              <a:t>dönemidir. 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/>
              <a:t> </a:t>
            </a:r>
            <a:r>
              <a:rPr lang="tr-TR" sz="2000" dirty="0" smtClean="0"/>
              <a:t>     Avrupalıların </a:t>
            </a:r>
            <a:r>
              <a:rPr lang="tr-TR" sz="2000" dirty="0"/>
              <a:t>Atilla'yı kendilerini </a:t>
            </a:r>
            <a:r>
              <a:rPr lang="tr-TR" sz="2000" dirty="0" smtClean="0"/>
              <a:t>cezalandırmak için </a:t>
            </a:r>
            <a:r>
              <a:rPr lang="tr-TR" sz="2000" dirty="0"/>
              <a:t>Tanrı tarafından gönderilen </a:t>
            </a:r>
            <a:r>
              <a:rPr lang="tr-TR" sz="2000" b="1" dirty="0" smtClean="0">
                <a:solidFill>
                  <a:srgbClr val="FF0000"/>
                </a:solidFill>
              </a:rPr>
              <a:t>“Tanrının kırbacı</a:t>
            </a:r>
            <a:r>
              <a:rPr lang="tr-TR" sz="2000" b="1" dirty="0">
                <a:solidFill>
                  <a:srgbClr val="FF0000"/>
                </a:solidFill>
              </a:rPr>
              <a:t>" </a:t>
            </a:r>
            <a:r>
              <a:rPr lang="tr-TR" sz="2000" dirty="0"/>
              <a:t>olarak </a:t>
            </a:r>
            <a:r>
              <a:rPr lang="tr-TR" sz="2000" dirty="0" smtClean="0"/>
              <a:t>nitelendirdiklerini</a:t>
            </a:r>
            <a:r>
              <a:rPr lang="tr-TR" sz="2000" dirty="0"/>
              <a:t> </a:t>
            </a:r>
            <a:r>
              <a:rPr lang="tr-TR" sz="2000" b="1" dirty="0"/>
              <a:t>BİLİYOR MUYDUNUZ</a:t>
            </a:r>
            <a:r>
              <a:rPr lang="tr-TR" sz="2000" b="1" dirty="0" smtClean="0"/>
              <a:t>?</a:t>
            </a:r>
            <a:endParaRPr lang="tr-TR" sz="2000" dirty="0"/>
          </a:p>
          <a:p>
            <a:endParaRPr lang="tr-T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76672"/>
            <a:ext cx="4104456" cy="243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lnSpcReduction="10000"/>
          </a:bodyPr>
          <a:lstStyle/>
          <a:p>
            <a:r>
              <a:rPr lang="pt-BR" sz="2400" dirty="0"/>
              <a:t>422 yılında </a:t>
            </a:r>
            <a:r>
              <a:rPr lang="pt-BR" sz="2400" b="1" dirty="0">
                <a:solidFill>
                  <a:srgbClr val="FF0000"/>
                </a:solidFill>
              </a:rPr>
              <a:t>Rua, </a:t>
            </a:r>
            <a:r>
              <a:rPr lang="pt-BR" sz="2400" dirty="0"/>
              <a:t>Doğu Roma </a:t>
            </a:r>
            <a:r>
              <a:rPr lang="pt-BR" sz="2400" dirty="0" smtClean="0"/>
              <a:t>entrikalarını</a:t>
            </a:r>
            <a:r>
              <a:rPr lang="tr-TR" sz="2400" dirty="0" smtClean="0"/>
              <a:t> etkisiz </a:t>
            </a:r>
            <a:r>
              <a:rPr lang="tr-TR" sz="2400" dirty="0"/>
              <a:t>hâle getirmek için </a:t>
            </a:r>
            <a:r>
              <a:rPr lang="tr-TR" sz="2400" b="1" dirty="0"/>
              <a:t>Balkan Seferi’ne </a:t>
            </a:r>
            <a:r>
              <a:rPr lang="tr-TR" sz="2400" dirty="0"/>
              <a:t>çıkmış ve </a:t>
            </a:r>
            <a:r>
              <a:rPr lang="tr-TR" sz="2400" b="1" dirty="0" smtClean="0"/>
              <a:t>Doğu Roma’yı </a:t>
            </a:r>
            <a:r>
              <a:rPr lang="tr-TR" sz="2400" b="1" dirty="0">
                <a:solidFill>
                  <a:srgbClr val="FF0000"/>
                </a:solidFill>
              </a:rPr>
              <a:t>vergiye </a:t>
            </a:r>
            <a:r>
              <a:rPr lang="tr-TR" sz="2400" dirty="0"/>
              <a:t>bağlamıştır</a:t>
            </a:r>
            <a:r>
              <a:rPr lang="tr-TR" sz="2400" dirty="0" smtClean="0"/>
              <a:t>.</a:t>
            </a:r>
          </a:p>
          <a:p>
            <a:r>
              <a:rPr lang="tr-TR" sz="2400" dirty="0" err="1"/>
              <a:t>Rua’dan</a:t>
            </a:r>
            <a:r>
              <a:rPr lang="tr-TR" sz="2400" dirty="0"/>
              <a:t> sonra hükümdar olan </a:t>
            </a:r>
            <a:r>
              <a:rPr lang="tr-TR" sz="2400" b="1" dirty="0" err="1">
                <a:solidFill>
                  <a:srgbClr val="FF0000"/>
                </a:solidFill>
              </a:rPr>
              <a:t>Attila</a:t>
            </a:r>
            <a:r>
              <a:rPr lang="tr-TR" sz="2400" dirty="0"/>
              <a:t>, devlete </a:t>
            </a:r>
            <a:r>
              <a:rPr lang="tr-TR" sz="2400" b="1" dirty="0"/>
              <a:t>en parlak dönemini</a:t>
            </a:r>
          </a:p>
          <a:p>
            <a:r>
              <a:rPr lang="tr-TR" sz="2400" dirty="0"/>
              <a:t>yaşatmıştır. </a:t>
            </a:r>
            <a:r>
              <a:rPr lang="tr-TR" sz="2400" dirty="0" err="1"/>
              <a:t>Attila</a:t>
            </a:r>
            <a:r>
              <a:rPr lang="tr-TR" sz="2400" dirty="0"/>
              <a:t> tahta çıktıktan sonra </a:t>
            </a:r>
            <a:r>
              <a:rPr lang="tr-TR" sz="2400" b="1" dirty="0">
                <a:solidFill>
                  <a:srgbClr val="FF0000"/>
                </a:solidFill>
              </a:rPr>
              <a:t>ilk olarak </a:t>
            </a:r>
            <a:r>
              <a:rPr lang="tr-TR" sz="2400" b="1" dirty="0" smtClean="0"/>
              <a:t>Doğu Roma </a:t>
            </a:r>
            <a:r>
              <a:rPr lang="tr-TR" sz="2400" b="1" dirty="0"/>
              <a:t>İmparatorluğu’yla 434 yılında </a:t>
            </a:r>
            <a:r>
              <a:rPr lang="tr-TR" sz="2400" b="1" dirty="0" err="1">
                <a:solidFill>
                  <a:srgbClr val="FF0000"/>
                </a:solidFill>
              </a:rPr>
              <a:t>Margus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Antlaşması’nı </a:t>
            </a:r>
            <a:r>
              <a:rPr lang="tr-TR" sz="2400" dirty="0" smtClean="0"/>
              <a:t>imzalamıştır</a:t>
            </a:r>
            <a:r>
              <a:rPr lang="tr-TR" sz="2400" dirty="0"/>
              <a:t>.</a:t>
            </a:r>
            <a:endParaRPr lang="tr-TR" sz="2400" dirty="0" smtClean="0"/>
          </a:p>
          <a:p>
            <a:r>
              <a:rPr lang="tr-TR" sz="2800" b="1" dirty="0">
                <a:solidFill>
                  <a:srgbClr val="FF0000"/>
                </a:solidFill>
              </a:rPr>
              <a:t>1. Doğu Roma İlişkileri</a:t>
            </a:r>
          </a:p>
          <a:p>
            <a:r>
              <a:rPr lang="tr-TR" sz="2400" dirty="0"/>
              <a:t>Atilla ile Doğu Roma arasındaki ilişkiler, </a:t>
            </a:r>
            <a:r>
              <a:rPr lang="tr-TR" sz="2400" dirty="0" smtClean="0"/>
              <a:t>Romalıların bazı </a:t>
            </a:r>
            <a:r>
              <a:rPr lang="tr-TR" sz="2400" dirty="0"/>
              <a:t>Hunları esir almaları veya </a:t>
            </a:r>
            <a:r>
              <a:rPr lang="tr-TR" sz="2400" dirty="0" smtClean="0"/>
              <a:t>çeşitli </a:t>
            </a:r>
            <a:r>
              <a:rPr lang="tr-TR" sz="2400" dirty="0"/>
              <a:t>nedenlerle Romalılara sığınan </a:t>
            </a:r>
            <a:r>
              <a:rPr lang="tr-TR" sz="2400" dirty="0" smtClean="0"/>
              <a:t>Türkler yüzünden </a:t>
            </a:r>
            <a:r>
              <a:rPr lang="tr-TR" sz="2400" dirty="0"/>
              <a:t>bozulmuştu. Doğu Romalıların </a:t>
            </a:r>
            <a:r>
              <a:rPr lang="tr-TR" sz="2400" dirty="0" smtClean="0"/>
              <a:t>isteği üzerine </a:t>
            </a:r>
            <a:r>
              <a:rPr lang="tr-TR" sz="2400" dirty="0"/>
              <a:t>Atilla ile </a:t>
            </a:r>
            <a:r>
              <a:rPr lang="tr-TR" sz="2400" b="1" dirty="0"/>
              <a:t>Doğu Romalılar </a:t>
            </a:r>
            <a:r>
              <a:rPr lang="tr-TR" sz="2400" dirty="0" smtClean="0"/>
              <a:t>arasında </a:t>
            </a:r>
            <a:r>
              <a:rPr lang="tr-TR" sz="2400" b="1" dirty="0" smtClean="0">
                <a:solidFill>
                  <a:srgbClr val="FF0000"/>
                </a:solidFill>
              </a:rPr>
              <a:t>"</a:t>
            </a:r>
            <a:r>
              <a:rPr lang="tr-TR" sz="2400" b="1" dirty="0" err="1">
                <a:solidFill>
                  <a:srgbClr val="FF0000"/>
                </a:solidFill>
              </a:rPr>
              <a:t>Margos</a:t>
            </a:r>
            <a:r>
              <a:rPr lang="tr-TR" sz="2400" b="1" dirty="0">
                <a:solidFill>
                  <a:srgbClr val="FF0000"/>
                </a:solidFill>
              </a:rPr>
              <a:t> Antlaşması" </a:t>
            </a:r>
            <a:r>
              <a:rPr lang="tr-TR" sz="2400" dirty="0"/>
              <a:t>imzalanmıştır. </a:t>
            </a:r>
            <a:r>
              <a:rPr lang="tr-TR" sz="2400" dirty="0" smtClean="0"/>
              <a:t>Hunların açıkça </a:t>
            </a:r>
            <a:r>
              <a:rPr lang="tr-TR" sz="2400" dirty="0"/>
              <a:t>üstünlüğünü kabul ettirdiği </a:t>
            </a:r>
            <a:r>
              <a:rPr lang="tr-TR" sz="2400" dirty="0" smtClean="0"/>
              <a:t>antlaşmaya göre;</a:t>
            </a:r>
          </a:p>
          <a:p>
            <a:r>
              <a:rPr lang="tr-TR" sz="2400" b="1" dirty="0"/>
              <a:t>a) Doğu Romalılar (Bizanslılar) Hunların </a:t>
            </a:r>
            <a:r>
              <a:rPr lang="tr-TR" sz="2400" b="1" dirty="0" smtClean="0">
                <a:solidFill>
                  <a:srgbClr val="FF0000"/>
                </a:solidFill>
              </a:rPr>
              <a:t>egemenliğindeki kavimlerle </a:t>
            </a:r>
            <a:r>
              <a:rPr lang="tr-TR" sz="2400" b="1" dirty="0">
                <a:solidFill>
                  <a:srgbClr val="FF0000"/>
                </a:solidFill>
              </a:rPr>
              <a:t>antlaşma yapmayacak,</a:t>
            </a:r>
          </a:p>
          <a:p>
            <a:r>
              <a:rPr lang="tr-TR" sz="2400" b="1" dirty="0"/>
              <a:t>b) Doğu Romalıların ödedikleri </a:t>
            </a:r>
            <a:r>
              <a:rPr lang="tr-TR" sz="2400" b="1" dirty="0">
                <a:solidFill>
                  <a:srgbClr val="FF0000"/>
                </a:solidFill>
              </a:rPr>
              <a:t>vergiler 2 </a:t>
            </a:r>
            <a:r>
              <a:rPr lang="tr-TR" sz="2400" b="1" dirty="0" smtClean="0">
                <a:solidFill>
                  <a:srgbClr val="FF0000"/>
                </a:solidFill>
              </a:rPr>
              <a:t>katına </a:t>
            </a:r>
            <a:r>
              <a:rPr lang="tr-TR" sz="2400" b="1" dirty="0" smtClean="0"/>
              <a:t>çıkarılacak</a:t>
            </a:r>
            <a:r>
              <a:rPr lang="tr-TR" sz="2400" b="1" dirty="0"/>
              <a:t>.</a:t>
            </a:r>
          </a:p>
          <a:p>
            <a:r>
              <a:rPr lang="pt-BR" sz="2400" b="1" dirty="0"/>
              <a:t>c) Sınır kasabalarında </a:t>
            </a:r>
            <a:r>
              <a:rPr lang="pt-BR" sz="2400" b="1" dirty="0">
                <a:solidFill>
                  <a:srgbClr val="FF0000"/>
                </a:solidFill>
              </a:rPr>
              <a:t>ticarete devam </a:t>
            </a:r>
            <a:r>
              <a:rPr lang="pt-BR" sz="2400" b="1" dirty="0"/>
              <a:t>edilecek,</a:t>
            </a:r>
          </a:p>
          <a:p>
            <a:r>
              <a:rPr lang="tr-TR" sz="2400" b="1" dirty="0"/>
              <a:t>d) Romalılar ülkelerine gelen Hunları kabul </a:t>
            </a:r>
            <a:r>
              <a:rPr lang="tr-TR" sz="2400" b="1" dirty="0" smtClean="0"/>
              <a:t>etmeyecek Romalı </a:t>
            </a:r>
            <a:r>
              <a:rPr lang="tr-TR" sz="2400" b="1" dirty="0"/>
              <a:t>sığınmacı ve esirler için </a:t>
            </a:r>
            <a:r>
              <a:rPr lang="tr-TR" sz="2400" b="1" dirty="0" smtClean="0"/>
              <a:t>ise Hunlara </a:t>
            </a:r>
            <a:r>
              <a:rPr lang="tr-TR" sz="2400" b="1" dirty="0"/>
              <a:t>fidye ödeyeceklerdir.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624736"/>
          </a:xfrm>
        </p:spPr>
        <p:txBody>
          <a:bodyPr>
            <a:normAutofit/>
          </a:bodyPr>
          <a:lstStyle/>
          <a:p>
            <a:r>
              <a:rPr lang="tr-TR" sz="2400" dirty="0"/>
              <a:t>Verdiği sözleri </a:t>
            </a:r>
            <a:r>
              <a:rPr lang="tr-TR" sz="2400" dirty="0" smtClean="0"/>
              <a:t>yerine getirmediği </a:t>
            </a:r>
            <a:r>
              <a:rPr lang="tr-TR" sz="2400" dirty="0"/>
              <a:t>için </a:t>
            </a:r>
            <a:r>
              <a:rPr lang="tr-TR" sz="2400" b="1" dirty="0">
                <a:solidFill>
                  <a:srgbClr val="FF0000"/>
                </a:solidFill>
              </a:rPr>
              <a:t>441 yılında </a:t>
            </a:r>
            <a:r>
              <a:rPr lang="tr-TR" sz="2400" b="1" dirty="0"/>
              <a:t>Doğu Roma üzerine </a:t>
            </a:r>
            <a:r>
              <a:rPr lang="tr-TR" sz="2400" b="1" dirty="0">
                <a:solidFill>
                  <a:srgbClr val="FF0000"/>
                </a:solidFill>
              </a:rPr>
              <a:t>I. </a:t>
            </a:r>
            <a:r>
              <a:rPr lang="tr-TR" sz="2400" b="1" dirty="0" smtClean="0">
                <a:solidFill>
                  <a:srgbClr val="FF0000"/>
                </a:solidFill>
              </a:rPr>
              <a:t>Balkan Seferi’ni</a:t>
            </a:r>
            <a:r>
              <a:rPr lang="tr-TR" sz="2400" dirty="0" smtClean="0"/>
              <a:t> </a:t>
            </a:r>
            <a:r>
              <a:rPr lang="tr-TR" sz="2400" dirty="0"/>
              <a:t>düzenlemiştir. Bu sefer sonucunda Balkanlarda, </a:t>
            </a:r>
            <a:r>
              <a:rPr lang="tr-TR" sz="2400" b="1" dirty="0" smtClean="0"/>
              <a:t>Hunların karşısında </a:t>
            </a:r>
            <a:r>
              <a:rPr lang="tr-TR" sz="2400" b="1" dirty="0"/>
              <a:t>durabilecek bir kuvvetin kalmadığı </a:t>
            </a:r>
            <a:r>
              <a:rPr lang="tr-TR" sz="2400" b="1" dirty="0" smtClean="0"/>
              <a:t>anlaşılmış </a:t>
            </a:r>
            <a:r>
              <a:rPr lang="tr-TR" sz="2400" dirty="0" smtClean="0"/>
              <a:t>ve </a:t>
            </a:r>
            <a:r>
              <a:rPr lang="tr-TR" sz="2400" dirty="0"/>
              <a:t>Doğu Roma da barış şartlarına uyma garantisi vermiştir</a:t>
            </a:r>
            <a:r>
              <a:rPr lang="tr-TR" sz="2400" dirty="0" smtClean="0"/>
              <a:t>.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2. Balkan Seferleri</a:t>
            </a:r>
          </a:p>
          <a:p>
            <a:r>
              <a:rPr lang="tr-TR" sz="2400" dirty="0"/>
              <a:t>Batı Roma üzerine güven içinde sefer </a:t>
            </a:r>
            <a:r>
              <a:rPr lang="tr-TR" sz="2400" dirty="0" smtClean="0"/>
              <a:t>yapmak isteyen </a:t>
            </a:r>
            <a:r>
              <a:rPr lang="tr-TR" sz="2400" dirty="0"/>
              <a:t>Atilla, Doğu Romalıların </a:t>
            </a:r>
            <a:r>
              <a:rPr lang="tr-TR" sz="2400" dirty="0" smtClean="0"/>
              <a:t>yönetimindeki Balkanlar </a:t>
            </a:r>
            <a:r>
              <a:rPr lang="tr-TR" sz="2400" dirty="0"/>
              <a:t>üzerine yaptığı sefer </a:t>
            </a:r>
            <a:r>
              <a:rPr lang="tr-TR" sz="2400" b="1" dirty="0" smtClean="0"/>
              <a:t>ile Doğu </a:t>
            </a:r>
            <a:r>
              <a:rPr lang="tr-TR" sz="2400" b="1" dirty="0"/>
              <a:t>Romalıları etkisiz hale getirmiş </a:t>
            </a:r>
            <a:r>
              <a:rPr lang="tr-TR" sz="2400" dirty="0"/>
              <a:t>ve </a:t>
            </a:r>
            <a:r>
              <a:rPr lang="tr-TR" sz="2400" dirty="0" smtClean="0"/>
              <a:t>onlara ödedikleri </a:t>
            </a:r>
            <a:r>
              <a:rPr lang="tr-TR" sz="2400" b="1" dirty="0">
                <a:solidFill>
                  <a:srgbClr val="FF0000"/>
                </a:solidFill>
              </a:rPr>
              <a:t>vergileri 3 katına </a:t>
            </a:r>
            <a:r>
              <a:rPr lang="tr-TR" sz="2400" dirty="0"/>
              <a:t>çıkartan </a:t>
            </a:r>
            <a:r>
              <a:rPr lang="tr-TR" sz="2400" b="1" dirty="0">
                <a:solidFill>
                  <a:srgbClr val="FF0000"/>
                </a:solidFill>
              </a:rPr>
              <a:t>"</a:t>
            </a:r>
            <a:r>
              <a:rPr lang="tr-TR" sz="2400" b="1" dirty="0" err="1" smtClean="0">
                <a:solidFill>
                  <a:srgbClr val="FF0000"/>
                </a:solidFill>
              </a:rPr>
              <a:t>Anatolios</a:t>
            </a:r>
            <a:r>
              <a:rPr lang="tr-TR" sz="2400" b="1" dirty="0" smtClean="0">
                <a:solidFill>
                  <a:srgbClr val="FF0000"/>
                </a:solidFill>
              </a:rPr>
              <a:t> (</a:t>
            </a:r>
            <a:r>
              <a:rPr lang="tr-TR" sz="2400" b="1" dirty="0" err="1">
                <a:solidFill>
                  <a:srgbClr val="FF0000"/>
                </a:solidFill>
              </a:rPr>
              <a:t>Anatolyus</a:t>
            </a:r>
            <a:r>
              <a:rPr lang="tr-TR" sz="2400" b="1" dirty="0">
                <a:solidFill>
                  <a:srgbClr val="FF0000"/>
                </a:solidFill>
              </a:rPr>
              <a:t>) Antlaşması'nı </a:t>
            </a:r>
            <a:r>
              <a:rPr lang="tr-TR" sz="2400" dirty="0"/>
              <a:t>kabul ettirmiştir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Bu antlaşmayla </a:t>
            </a:r>
            <a:r>
              <a:rPr lang="tr-TR" sz="2400" dirty="0" smtClean="0"/>
              <a:t>birlikte </a:t>
            </a:r>
            <a:r>
              <a:rPr lang="tr-TR" sz="2400" dirty="0" err="1" smtClean="0"/>
              <a:t>Attila</a:t>
            </a:r>
            <a:r>
              <a:rPr lang="tr-TR" sz="2400" dirty="0"/>
              <a:t>, devletinin dış siyasetini değiştirmiş ve </a:t>
            </a:r>
            <a:r>
              <a:rPr lang="tr-TR" sz="2400" b="1" dirty="0"/>
              <a:t>Batı Roma </a:t>
            </a:r>
            <a:r>
              <a:rPr lang="tr-TR" sz="2400" b="1" dirty="0" smtClean="0"/>
              <a:t>İmparatorluğu üzerine </a:t>
            </a:r>
            <a:r>
              <a:rPr lang="tr-TR" sz="2400" b="1" dirty="0"/>
              <a:t>yönelmiştir</a:t>
            </a:r>
            <a:r>
              <a:rPr lang="tr-TR" sz="2400" b="1" dirty="0" smtClean="0"/>
              <a:t>.</a:t>
            </a:r>
          </a:p>
          <a:p>
            <a:r>
              <a:rPr lang="tr-TR" sz="2400" dirty="0"/>
              <a:t>Başkentin düşeceğinden endişe eden Romalılar </a:t>
            </a:r>
            <a:r>
              <a:rPr lang="tr-TR" sz="2400" dirty="0" smtClean="0"/>
              <a:t>452 yılında</a:t>
            </a:r>
            <a:r>
              <a:rPr lang="tr-TR" sz="2400" b="1" dirty="0">
                <a:solidFill>
                  <a:srgbClr val="FF0000"/>
                </a:solidFill>
              </a:rPr>
              <a:t>, Papa I. </a:t>
            </a:r>
            <a:r>
              <a:rPr lang="tr-TR" sz="2400" b="1" dirty="0" err="1">
                <a:solidFill>
                  <a:srgbClr val="FF0000"/>
                </a:solidFill>
              </a:rPr>
              <a:t>Leo</a:t>
            </a:r>
            <a:r>
              <a:rPr lang="tr-TR" sz="2400" b="1" dirty="0">
                <a:solidFill>
                  <a:srgbClr val="FF0000"/>
                </a:solidFill>
              </a:rPr>
              <a:t> (</a:t>
            </a:r>
            <a:r>
              <a:rPr lang="tr-TR" sz="2400" b="1" dirty="0" err="1">
                <a:solidFill>
                  <a:srgbClr val="FF0000"/>
                </a:solidFill>
              </a:rPr>
              <a:t>Lio</a:t>
            </a:r>
            <a:r>
              <a:rPr lang="tr-TR" sz="2400" b="1" dirty="0">
                <a:solidFill>
                  <a:srgbClr val="FF0000"/>
                </a:solidFill>
              </a:rPr>
              <a:t>)</a:t>
            </a:r>
            <a:r>
              <a:rPr lang="tr-TR" sz="2400" dirty="0"/>
              <a:t> başkanlığında bir barış heyetini </a:t>
            </a:r>
            <a:r>
              <a:rPr lang="tr-TR" sz="2400" dirty="0" err="1" smtClean="0"/>
              <a:t>Attila’ya</a:t>
            </a:r>
            <a:r>
              <a:rPr lang="tr-TR" sz="2400" dirty="0" smtClean="0"/>
              <a:t> göndermiş </a:t>
            </a:r>
            <a:r>
              <a:rPr lang="tr-TR" sz="2400" dirty="0"/>
              <a:t>ve ondan </a:t>
            </a:r>
            <a:r>
              <a:rPr lang="tr-TR" sz="2400" b="1" dirty="0"/>
              <a:t>Roma’yı esirgemesini </a:t>
            </a:r>
            <a:r>
              <a:rPr lang="tr-TR" sz="2400" dirty="0"/>
              <a:t>istemiştir</a:t>
            </a:r>
            <a:r>
              <a:rPr lang="tr-TR" sz="2400" dirty="0" smtClean="0"/>
              <a:t>.</a:t>
            </a:r>
          </a:p>
          <a:p>
            <a:endParaRPr lang="tr-TR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3. Batı Roma ile ilişkiler;</a:t>
            </a:r>
          </a:p>
          <a:p>
            <a:r>
              <a:rPr lang="it-IT" sz="2400" b="1" dirty="0"/>
              <a:t>Galya Seferi (451) </a:t>
            </a:r>
            <a:r>
              <a:rPr lang="it-IT" sz="2400" dirty="0"/>
              <a:t>Batı Roma </a:t>
            </a:r>
            <a:r>
              <a:rPr lang="it-IT" sz="2400" dirty="0" smtClean="0"/>
              <a:t>İmparatoru'nun</a:t>
            </a:r>
            <a:r>
              <a:rPr lang="tr-TR" sz="2400" dirty="0" smtClean="0"/>
              <a:t> </a:t>
            </a:r>
            <a:r>
              <a:rPr lang="tr-TR" sz="2400" b="1" dirty="0" smtClean="0"/>
              <a:t>kız </a:t>
            </a:r>
            <a:r>
              <a:rPr lang="tr-TR" sz="2400" b="1" dirty="0"/>
              <a:t>kardeşi ile evliliği </a:t>
            </a:r>
            <a:r>
              <a:rPr lang="tr-TR" sz="2400" dirty="0" smtClean="0"/>
              <a:t>karşılığında </a:t>
            </a:r>
            <a:r>
              <a:rPr lang="tr-TR" sz="2400" b="1" dirty="0">
                <a:solidFill>
                  <a:srgbClr val="FF0000"/>
                </a:solidFill>
              </a:rPr>
              <a:t>çeyiz</a:t>
            </a:r>
            <a:r>
              <a:rPr lang="tr-TR" sz="2400" dirty="0"/>
              <a:t> </a:t>
            </a:r>
            <a:r>
              <a:rPr lang="tr-TR" sz="2400" dirty="0" smtClean="0"/>
              <a:t>olarak istediği </a:t>
            </a:r>
            <a:r>
              <a:rPr lang="tr-TR" sz="2400" b="1" dirty="0"/>
              <a:t>Roma topraklarının yarısının </a:t>
            </a:r>
            <a:r>
              <a:rPr lang="tr-TR" sz="2400" u="sng" dirty="0" smtClean="0"/>
              <a:t>verilmemesi </a:t>
            </a:r>
            <a:r>
              <a:rPr lang="nn-NO" sz="2400" dirty="0" smtClean="0"/>
              <a:t>olayını </a:t>
            </a:r>
            <a:r>
              <a:rPr lang="nn-NO" sz="2400" dirty="0"/>
              <a:t>bahane eden Atilla, </a:t>
            </a:r>
            <a:r>
              <a:rPr lang="nn-NO" sz="2400" b="1" dirty="0">
                <a:solidFill>
                  <a:srgbClr val="FF0000"/>
                </a:solidFill>
              </a:rPr>
              <a:t>Galya </a:t>
            </a:r>
            <a:r>
              <a:rPr lang="nn-NO" sz="2400" b="1" dirty="0" smtClean="0">
                <a:solidFill>
                  <a:srgbClr val="FF0000"/>
                </a:solidFill>
              </a:rPr>
              <a:t>Seferine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çıkmıştır</a:t>
            </a:r>
            <a:r>
              <a:rPr lang="tr-TR" sz="2400" dirty="0"/>
              <a:t>. </a:t>
            </a:r>
            <a:endParaRPr lang="tr-TR" sz="2400" dirty="0" smtClean="0"/>
          </a:p>
          <a:p>
            <a:r>
              <a:rPr lang="tr-TR" sz="2400" dirty="0" smtClean="0"/>
              <a:t>İki </a:t>
            </a:r>
            <a:r>
              <a:rPr lang="tr-TR" sz="2400" dirty="0"/>
              <a:t>tarafında ağır kayıplar </a:t>
            </a:r>
            <a:r>
              <a:rPr lang="tr-TR" sz="2400" dirty="0" smtClean="0"/>
              <a:t>verdiği bu </a:t>
            </a:r>
            <a:r>
              <a:rPr lang="tr-TR" sz="2400" dirty="0"/>
              <a:t>savaştan </a:t>
            </a:r>
            <a:r>
              <a:rPr lang="tr-TR" sz="2400" b="1" dirty="0"/>
              <a:t>kesin sonuç alınamamıştır</a:t>
            </a:r>
            <a:r>
              <a:rPr lang="tr-TR" sz="2400" b="1" dirty="0" smtClean="0"/>
              <a:t>. </a:t>
            </a:r>
          </a:p>
          <a:p>
            <a:r>
              <a:rPr lang="tr-TR" sz="2400" dirty="0" smtClean="0"/>
              <a:t>Atilla</a:t>
            </a:r>
            <a:r>
              <a:rPr lang="tr-TR" sz="2400" dirty="0"/>
              <a:t>, ertesi sene </a:t>
            </a:r>
            <a:r>
              <a:rPr lang="tr-TR" sz="2400" b="1" dirty="0"/>
              <a:t>(452 de</a:t>
            </a:r>
            <a:r>
              <a:rPr lang="tr-TR" sz="2400" dirty="0"/>
              <a:t>) doğrudan </a:t>
            </a:r>
            <a:r>
              <a:rPr lang="tr-TR" sz="2400" dirty="0" smtClean="0"/>
              <a:t>İtalya'ya girmiş </a:t>
            </a:r>
            <a:r>
              <a:rPr lang="tr-TR" sz="2400" dirty="0"/>
              <a:t>ancak </a:t>
            </a:r>
            <a:r>
              <a:rPr lang="tr-TR" sz="2400" b="1" dirty="0"/>
              <a:t>Papa'nın ricaları </a:t>
            </a:r>
            <a:r>
              <a:rPr lang="tr-TR" sz="2400" dirty="0"/>
              <a:t>üzerine, </a:t>
            </a:r>
            <a:r>
              <a:rPr lang="tr-TR" sz="2400" dirty="0" smtClean="0"/>
              <a:t>Batı Roma'nın </a:t>
            </a:r>
            <a:r>
              <a:rPr lang="tr-TR" sz="2400" dirty="0"/>
              <a:t>gücünü kırdığına da inanarak </a:t>
            </a:r>
            <a:r>
              <a:rPr lang="tr-TR" sz="2400" dirty="0" smtClean="0"/>
              <a:t>ülkesine geri </a:t>
            </a:r>
            <a:r>
              <a:rPr lang="tr-TR" sz="2400" dirty="0"/>
              <a:t>dönmüştür. </a:t>
            </a:r>
            <a:endParaRPr lang="tr-TR" sz="2400" dirty="0" smtClean="0"/>
          </a:p>
          <a:p>
            <a:r>
              <a:rPr lang="tr-TR" sz="2400" dirty="0" smtClean="0"/>
              <a:t>Atilla'nın </a:t>
            </a:r>
            <a:r>
              <a:rPr lang="tr-TR" sz="2400" dirty="0"/>
              <a:t>İtalya </a:t>
            </a:r>
            <a:r>
              <a:rPr lang="tr-TR" sz="2400" dirty="0" smtClean="0"/>
              <a:t>seferinden dönüşünden </a:t>
            </a:r>
            <a:r>
              <a:rPr lang="tr-TR" sz="2400" dirty="0"/>
              <a:t>kısa bir süre sonra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ölümü </a:t>
            </a:r>
            <a:r>
              <a:rPr lang="tr-TR" sz="2400" dirty="0" smtClean="0"/>
              <a:t>üzerine </a:t>
            </a:r>
            <a:r>
              <a:rPr lang="tr-TR" sz="2400" dirty="0"/>
              <a:t>yerine oğulları </a:t>
            </a:r>
            <a:r>
              <a:rPr lang="tr-TR" sz="2400" b="1" dirty="0">
                <a:solidFill>
                  <a:srgbClr val="FF0000"/>
                </a:solidFill>
              </a:rPr>
              <a:t>"</a:t>
            </a:r>
            <a:r>
              <a:rPr lang="tr-TR" sz="2400" b="1" dirty="0" err="1">
                <a:solidFill>
                  <a:srgbClr val="FF0000"/>
                </a:solidFill>
              </a:rPr>
              <a:t>İlek</a:t>
            </a:r>
            <a:r>
              <a:rPr lang="tr-TR" sz="2400" b="1" dirty="0">
                <a:solidFill>
                  <a:srgbClr val="FF0000"/>
                </a:solidFill>
              </a:rPr>
              <a:t>, </a:t>
            </a:r>
            <a:r>
              <a:rPr lang="tr-TR" sz="2400" b="1" dirty="0" err="1">
                <a:solidFill>
                  <a:srgbClr val="FF0000"/>
                </a:solidFill>
              </a:rPr>
              <a:t>Dengizik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ve </a:t>
            </a:r>
            <a:r>
              <a:rPr lang="tr-TR" sz="2400" b="1" dirty="0" err="1" smtClean="0">
                <a:solidFill>
                  <a:srgbClr val="FF0000"/>
                </a:solidFill>
              </a:rPr>
              <a:t>İrnek</a:t>
            </a:r>
            <a:r>
              <a:rPr lang="tr-TR" sz="2400" dirty="0"/>
              <a:t>" geçmişlerdir. </a:t>
            </a:r>
            <a:endParaRPr lang="tr-TR" sz="2400" dirty="0" smtClean="0"/>
          </a:p>
          <a:p>
            <a:r>
              <a:rPr lang="tr-TR" sz="2400" b="1" dirty="0" smtClean="0"/>
              <a:t>Taht </a:t>
            </a:r>
            <a:r>
              <a:rPr lang="tr-TR" sz="2400" b="1" dirty="0"/>
              <a:t>kavgalarının </a:t>
            </a:r>
            <a:r>
              <a:rPr lang="tr-TR" sz="2400" dirty="0" smtClean="0"/>
              <a:t>yoğun yaşandığı </a:t>
            </a:r>
            <a:r>
              <a:rPr lang="tr-TR" sz="2400" dirty="0"/>
              <a:t>bu dönemde birlik olamayarak </a:t>
            </a:r>
            <a:r>
              <a:rPr lang="tr-TR" sz="2400" dirty="0" smtClean="0"/>
              <a:t>yıkılmışlardır.</a:t>
            </a:r>
          </a:p>
          <a:p>
            <a:r>
              <a:rPr lang="tr-TR" sz="2400" dirty="0" smtClean="0"/>
              <a:t>Bunun </a:t>
            </a:r>
            <a:r>
              <a:rPr lang="tr-TR" sz="2400" dirty="0"/>
              <a:t>üzerine Hunların bir </a:t>
            </a:r>
            <a:r>
              <a:rPr lang="tr-TR" sz="2400" dirty="0" smtClean="0"/>
              <a:t>bölümü </a:t>
            </a:r>
            <a:r>
              <a:rPr lang="tr-TR" sz="2400" b="1" dirty="0" smtClean="0">
                <a:solidFill>
                  <a:srgbClr val="FF0000"/>
                </a:solidFill>
              </a:rPr>
              <a:t>Karadeniz'in </a:t>
            </a:r>
            <a:r>
              <a:rPr lang="tr-TR" sz="2400" b="1" dirty="0">
                <a:solidFill>
                  <a:srgbClr val="FF0000"/>
                </a:solidFill>
              </a:rPr>
              <a:t>kuzeyine </a:t>
            </a:r>
            <a:r>
              <a:rPr lang="tr-TR" sz="2400" dirty="0"/>
              <a:t>giderken bir </a:t>
            </a:r>
            <a:r>
              <a:rPr lang="tr-TR" sz="2400" dirty="0" smtClean="0"/>
              <a:t>bölümü Orta </a:t>
            </a:r>
            <a:r>
              <a:rPr lang="tr-TR" sz="2400" dirty="0"/>
              <a:t>Asya'ya dönmüşlerdir.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1979</Words>
  <PresentationFormat>Ekran Gösterisi (4:3)</PresentationFormat>
  <Paragraphs>147</Paragraphs>
  <Slides>22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4.4. KAVİMLER GÖÇÜ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2019-03-02T06:00:33Z</dcterms:created>
  <dcterms:modified xsi:type="dcterms:W3CDTF">2019-03-03T10:19:10Z</dcterms:modified>
  <cp:category>https://www.sorubak.com</cp:category>
</cp:coreProperties>
</file>