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8" r:id="rId3"/>
    <p:sldId id="280" r:id="rId4"/>
    <p:sldId id="281" r:id="rId5"/>
    <p:sldId id="282" r:id="rId6"/>
    <p:sldId id="283" r:id="rId7"/>
    <p:sldId id="284" r:id="rId8"/>
    <p:sldId id="285" r:id="rId9"/>
    <p:sldId id="286" r:id="rId10"/>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CCFF99"/>
    <a:srgbClr val="FFFFFF"/>
    <a:srgbClr val="FFFFCC"/>
    <a:srgbClr val="F8F8F8"/>
    <a:srgbClr val="006600"/>
    <a:srgbClr val="CC0000"/>
    <a:srgbClr val="CC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599" autoAdjust="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EF98CE-9AAF-4156-B4B3-FCEFAFE41E24}" type="datetimeFigureOut">
              <a:rPr lang="tr-TR" smtClean="0"/>
              <a:t>04/04/2018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6CE87-6874-4E0B-8E5F-20EA4866A588}"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3 Slayt Numarası Yer Tutucusu"/>
          <p:cNvSpPr>
            <a:spLocks noGrp="1"/>
          </p:cNvSpPr>
          <p:nvPr>
            <p:ph type="sldNum" sz="quarter" idx="10"/>
          </p:nvPr>
        </p:nvSpPr>
        <p:spPr/>
        <p:txBody>
          <a:bodyPr/>
          <a:lstStyle/>
          <a:p>
            <a:fld id="{E0F6CE87-6874-4E0B-8E5F-20EA4866A588}" type="slidenum">
              <a:rPr lang="tr-TR" smtClean="0"/>
              <a:t>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FAC02F2A-F06B-48C7-9ABE-15A9DCD836DE}" type="slidenum">
              <a:rPr lang="tr-T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FE2AF12C-1BBF-453F-AFD6-E7CB38E4B7A6}" type="slidenum">
              <a:rPr lang="tr-T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A11F0713-B39A-4FA0-BE17-C5DAD49C0105}"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EA95BE08-039E-433C-9143-7DAB55B2E3A4}" type="slidenum">
              <a:rPr lang="tr-T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5090A62A-EB3C-448C-81F3-8E784647F46B}" type="slidenum">
              <a:rPr lang="tr-T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FC9A83F9-D8B2-45A3-83B9-5C650B46AD15}" type="slidenum">
              <a:rPr lang="tr-T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2E6CC4E0-415A-49EA-9804-07E2D57D6AEB}" type="slidenum">
              <a:rPr lang="tr-T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F6E5E721-E56E-4A54-B715-216B50819C66}" type="slidenum">
              <a:rPr lang="tr-T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B0A3E408-D177-4D4E-BF80-C1396CA99128}" type="slidenum">
              <a:rPr lang="tr-T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BA5A705B-3035-40CD-B793-5FBFC8A3B21B}" type="slidenum">
              <a:rPr lang="tr-T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3D3EB475-5A56-4C2E-BADE-72ABE61AB018}" type="slidenum">
              <a:rPr lang="tr-T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tr-T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tr-T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9A60B59-4060-471C-ACAE-974CD6CE6528}"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5" name="Picture 47" descr="3"/>
          <p:cNvPicPr>
            <a:picLocks noChangeAspect="1" noChangeArrowheads="1"/>
          </p:cNvPicPr>
          <p:nvPr/>
        </p:nvPicPr>
        <p:blipFill>
          <a:blip r:embed="rId2" cstate="print"/>
          <a:srcRect l="11339"/>
          <a:stretch>
            <a:fillRect/>
          </a:stretch>
        </p:blipFill>
        <p:spPr bwMode="auto">
          <a:xfrm>
            <a:off x="0" y="0"/>
            <a:ext cx="9144000" cy="689451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ChangeArrowheads="1"/>
          </p:cNvSpPr>
          <p:nvPr/>
        </p:nvSpPr>
        <p:spPr bwMode="auto">
          <a:xfrm>
            <a:off x="250825" y="561963"/>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4104" name="Text Box 8"/>
          <p:cNvSpPr txBox="1">
            <a:spLocks noChangeArrowheads="1"/>
          </p:cNvSpPr>
          <p:nvPr/>
        </p:nvSpPr>
        <p:spPr bwMode="auto">
          <a:xfrm>
            <a:off x="4211638" y="260350"/>
            <a:ext cx="4752975" cy="6127750"/>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Çok Partili Demokratik Hayat</a:t>
            </a:r>
            <a:r>
              <a:rPr lang="tr-TR" sz="2200" b="1"/>
              <a:t>:</a:t>
            </a:r>
            <a:endParaRPr lang="tr-TR" sz="2200"/>
          </a:p>
          <a:p>
            <a:pPr>
              <a:spcBef>
                <a:spcPct val="50000"/>
              </a:spcBef>
              <a:buFontTx/>
              <a:buChar char="•"/>
            </a:pPr>
            <a:r>
              <a:rPr lang="tr-TR" sz="2200"/>
              <a:t>Demokrasilerin düzgün işleyebilmesi için birden fazla partiye gerek vardır.Siyasi partiler demokratik hayatın vazgeçilmez unsurlarıdır.</a:t>
            </a:r>
          </a:p>
          <a:p>
            <a:pPr>
              <a:spcBef>
                <a:spcPct val="50000"/>
              </a:spcBef>
              <a:buFontTx/>
              <a:buChar char="•"/>
            </a:pPr>
            <a:r>
              <a:rPr lang="tr-TR" sz="2200"/>
              <a:t>M.Kemal Türk Milleti için en uygun yönetim şeklinin çok partili sisteme dayalı cumhuriyet ve demokrasi anlayışı olduğunu biliyordu. </a:t>
            </a:r>
          </a:p>
          <a:p>
            <a:pPr>
              <a:spcBef>
                <a:spcPct val="50000"/>
              </a:spcBef>
              <a:buFontTx/>
              <a:buChar char="•"/>
            </a:pPr>
            <a:r>
              <a:rPr lang="tr-TR" sz="2200"/>
              <a:t>M.Kemal,bu nedenle çok partili hayat  için çalışmaların başlanmasını istiyordu. </a:t>
            </a:r>
          </a:p>
          <a:p>
            <a:pPr>
              <a:spcBef>
                <a:spcPct val="50000"/>
              </a:spcBef>
              <a:buFontTx/>
              <a:buChar char="•"/>
            </a:pPr>
            <a:r>
              <a:rPr lang="tr-TR" sz="2200"/>
              <a:t>M.Kemal çok partili hayata geçişe öncülük etmiş,ilk siyasi partiyi kurmuşlardır.</a:t>
            </a:r>
          </a:p>
        </p:txBody>
      </p:sp>
      <p:sp>
        <p:nvSpPr>
          <p:cNvPr id="4108" name="AutoShape 12">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4130" name="Picture 34" descr="313872_2"/>
          <p:cNvPicPr>
            <a:picLocks noChangeAspect="1" noChangeArrowheads="1"/>
          </p:cNvPicPr>
          <p:nvPr/>
        </p:nvPicPr>
        <p:blipFill>
          <a:blip r:embed="rId3" cstate="print"/>
          <a:srcRect t="7295"/>
          <a:stretch>
            <a:fillRect/>
          </a:stretch>
        </p:blipFill>
        <p:spPr bwMode="auto">
          <a:xfrm>
            <a:off x="250825" y="1857364"/>
            <a:ext cx="3744913" cy="474028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0659" name="Text Box 3"/>
          <p:cNvSpPr txBox="1">
            <a:spLocks noChangeArrowheads="1"/>
          </p:cNvSpPr>
          <p:nvPr/>
        </p:nvSpPr>
        <p:spPr bwMode="auto">
          <a:xfrm>
            <a:off x="4211638" y="260350"/>
            <a:ext cx="4752975" cy="6202363"/>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CUMHURİYET HALK FIRKASI</a:t>
            </a:r>
            <a:endParaRPr lang="tr-TR" sz="2200"/>
          </a:p>
          <a:p>
            <a:pPr>
              <a:spcBef>
                <a:spcPct val="50000"/>
              </a:spcBef>
              <a:buFontTx/>
              <a:buChar char="•"/>
            </a:pPr>
            <a:r>
              <a:rPr lang="tr-TR" sz="2100"/>
              <a:t>Sivas Kongresi’nde,Anadolu’da faaliyet gösteren tüm Yararlı-Ulusal-Milli Cemiyetler “</a:t>
            </a:r>
            <a:r>
              <a:rPr lang="tr-TR" sz="2100">
                <a:solidFill>
                  <a:schemeClr val="accent2"/>
                </a:solidFill>
              </a:rPr>
              <a:t>Anadolu ve Rümeli Müdafa-i Hukuk Cemiyeti</a:t>
            </a:r>
            <a:r>
              <a:rPr lang="tr-TR" sz="2100"/>
              <a:t>” adı altında birleştirilmişti.</a:t>
            </a:r>
          </a:p>
          <a:p>
            <a:pPr>
              <a:spcBef>
                <a:spcPct val="50000"/>
              </a:spcBef>
              <a:buFontTx/>
              <a:buChar char="•"/>
            </a:pPr>
            <a:r>
              <a:rPr lang="tr-TR" sz="2100"/>
              <a:t>Bu cemiyetin üyelerin çoğunluğu,TBMM açıldıktan sonra TBMM Çatısı altında toplandılar.</a:t>
            </a:r>
          </a:p>
          <a:p>
            <a:pPr>
              <a:spcBef>
                <a:spcPct val="50000"/>
              </a:spcBef>
              <a:buFontTx/>
              <a:buChar char="•"/>
            </a:pPr>
            <a:r>
              <a:rPr lang="tr-TR" sz="2100"/>
              <a:t>M.Kemal,çok partili hayata geçmek için bu cemiyetin adını 09 Eylül 1923’te değiştirerek “</a:t>
            </a:r>
            <a:r>
              <a:rPr lang="tr-TR" sz="2100">
                <a:solidFill>
                  <a:srgbClr val="FF0000"/>
                </a:solidFill>
              </a:rPr>
              <a:t>Halk Fırkası</a:t>
            </a:r>
            <a:r>
              <a:rPr lang="tr-TR" sz="2100"/>
              <a:t>” na dönüştürdü.</a:t>
            </a:r>
          </a:p>
          <a:p>
            <a:pPr>
              <a:spcBef>
                <a:spcPct val="50000"/>
              </a:spcBef>
              <a:buFontTx/>
              <a:buChar char="•"/>
            </a:pPr>
            <a:r>
              <a:rPr lang="tr-TR" sz="2100"/>
              <a:t>29 Ekim 1923 ‘te Cumhuriyetin İlanından sonra 10 Kasım 1924 ‘te partinin adı,”</a:t>
            </a:r>
            <a:r>
              <a:rPr lang="tr-TR" sz="2100">
                <a:solidFill>
                  <a:schemeClr val="accent2"/>
                </a:solidFill>
              </a:rPr>
              <a:t>Cumhuriyet Halk Fırkası</a:t>
            </a:r>
            <a:r>
              <a:rPr lang="tr-TR" sz="2100"/>
              <a:t>” olmuştur.</a:t>
            </a:r>
          </a:p>
        </p:txBody>
      </p:sp>
      <p:sp>
        <p:nvSpPr>
          <p:cNvPr id="70660" name="AutoShape 4">
            <a:hlinkClick r:id="rId3"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0661" name="Picture 5" descr="313872_2"/>
          <p:cNvPicPr>
            <a:picLocks noChangeAspect="1" noChangeArrowheads="1"/>
          </p:cNvPicPr>
          <p:nvPr/>
        </p:nvPicPr>
        <p:blipFill>
          <a:blip r:embed="rId4" cstate="print"/>
          <a:srcRect/>
          <a:stretch>
            <a:fillRect/>
          </a:stretch>
        </p:blipFill>
        <p:spPr bwMode="auto">
          <a:xfrm>
            <a:off x="250825" y="1484313"/>
            <a:ext cx="3744913" cy="511333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1683" name="Text Box 3"/>
          <p:cNvSpPr txBox="1">
            <a:spLocks noChangeArrowheads="1"/>
          </p:cNvSpPr>
          <p:nvPr/>
        </p:nvSpPr>
        <p:spPr bwMode="auto">
          <a:xfrm>
            <a:off x="4211638" y="260350"/>
            <a:ext cx="4752975" cy="5337175"/>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TERAKKİPERVER CUMHURİYET FIRKASI</a:t>
            </a:r>
            <a:endParaRPr lang="tr-TR" sz="2200"/>
          </a:p>
          <a:p>
            <a:pPr>
              <a:spcBef>
                <a:spcPct val="50000"/>
              </a:spcBef>
              <a:buFontTx/>
              <a:buChar char="•"/>
            </a:pPr>
            <a:r>
              <a:rPr lang="tr-TR" sz="2000"/>
              <a:t>Cumhuriyet Halk Fırkası’nın 9 maddelik “</a:t>
            </a:r>
            <a:r>
              <a:rPr lang="tr-TR" sz="2000">
                <a:solidFill>
                  <a:schemeClr val="accent2"/>
                </a:solidFill>
              </a:rPr>
              <a:t>Çağdaşlaşma Programı</a:t>
            </a:r>
            <a:r>
              <a:rPr lang="tr-TR" sz="2000"/>
              <a:t>” , Cumhuriyet Halk Fırkası içinde yer alan bazı milletvekillerin  eleştirisine neden olmuştu.Farklı görüşteki milletvekilleri (Kazım Karabekir, Rauf Orbay,Ali Fuat Cebesoy,Refet Bele,Adnan Adıvar) kendi aralarında yeni bir oluşuma imza atarak,17 Kasım 1924 ‘te “Terakkiperver Cumhuriyet Fırkası” nı kurdular.</a:t>
            </a:r>
          </a:p>
          <a:p>
            <a:pPr>
              <a:spcBef>
                <a:spcPct val="50000"/>
              </a:spcBef>
              <a:buFontTx/>
              <a:buChar char="•"/>
            </a:pPr>
            <a:r>
              <a:rPr lang="tr-TR" sz="2000"/>
              <a:t>Parti,her şeyin eşitlikle paylaşılması üzerine kurulu “</a:t>
            </a:r>
            <a:r>
              <a:rPr lang="tr-TR" sz="2000">
                <a:solidFill>
                  <a:srgbClr val="666633"/>
                </a:solidFill>
              </a:rPr>
              <a:t>Liberal Sistemi</a:t>
            </a:r>
            <a:r>
              <a:rPr lang="tr-TR" sz="2000"/>
              <a:t>” savunuyordu.Dini düşüncelere saygılı idi.</a:t>
            </a:r>
          </a:p>
        </p:txBody>
      </p:sp>
      <p:sp>
        <p:nvSpPr>
          <p:cNvPr id="71684"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1685" name="Picture 5" descr="313872_2"/>
          <p:cNvPicPr>
            <a:picLocks noChangeAspect="1" noChangeArrowheads="1"/>
          </p:cNvPicPr>
          <p:nvPr/>
        </p:nvPicPr>
        <p:blipFill>
          <a:blip r:embed="rId3" cstate="print"/>
          <a:srcRect/>
          <a:stretch>
            <a:fillRect/>
          </a:stretch>
        </p:blipFill>
        <p:spPr bwMode="auto">
          <a:xfrm>
            <a:off x="250825" y="1484313"/>
            <a:ext cx="3744913" cy="5113337"/>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2707" name="Text Box 3"/>
          <p:cNvSpPr txBox="1">
            <a:spLocks noChangeArrowheads="1"/>
          </p:cNvSpPr>
          <p:nvPr/>
        </p:nvSpPr>
        <p:spPr bwMode="auto">
          <a:xfrm>
            <a:off x="4211638" y="260350"/>
            <a:ext cx="4752975" cy="5711825"/>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TERAKKİPERVER CUMHURİYET FIRKASI ve </a:t>
            </a:r>
            <a:r>
              <a:rPr lang="tr-TR" sz="2200" b="1">
                <a:solidFill>
                  <a:schemeClr val="accent2"/>
                </a:solidFill>
              </a:rPr>
              <a:t>ŞEYH SAİT İSYANI</a:t>
            </a:r>
            <a:endParaRPr lang="tr-TR" sz="2200">
              <a:solidFill>
                <a:schemeClr val="accent2"/>
              </a:solidFill>
            </a:endParaRPr>
          </a:p>
          <a:p>
            <a:pPr>
              <a:spcBef>
                <a:spcPct val="50000"/>
              </a:spcBef>
              <a:buFontTx/>
              <a:buChar char="•"/>
            </a:pPr>
            <a:r>
              <a:rPr lang="tr-TR">
                <a:solidFill>
                  <a:schemeClr val="accent2"/>
                </a:solidFill>
              </a:rPr>
              <a:t>Terakkiperver Cumhuriyet Fırkası</a:t>
            </a:r>
            <a:r>
              <a:rPr lang="tr-TR"/>
              <a:t> demokratik hayatı benimsemekle beraber “</a:t>
            </a:r>
            <a:r>
              <a:rPr lang="tr-TR">
                <a:solidFill>
                  <a:srgbClr val="CC00FF"/>
                </a:solidFill>
              </a:rPr>
              <a:t>Dini İnanışlara Saygılıyız</a:t>
            </a:r>
            <a:r>
              <a:rPr lang="tr-TR"/>
              <a:t>” görüşüne de ağırlık veriyordu. </a:t>
            </a:r>
          </a:p>
          <a:p>
            <a:pPr>
              <a:spcBef>
                <a:spcPct val="50000"/>
              </a:spcBef>
              <a:buFontTx/>
              <a:buChar char="•"/>
            </a:pPr>
            <a:r>
              <a:rPr lang="tr-TR"/>
              <a:t>Programında “</a:t>
            </a:r>
            <a:r>
              <a:rPr lang="tr-TR">
                <a:solidFill>
                  <a:srgbClr val="CC0000"/>
                </a:solidFill>
              </a:rPr>
              <a:t>Parti dini inançlara saygılıdır</a:t>
            </a:r>
            <a:r>
              <a:rPr lang="tr-TR"/>
              <a:t>” görüşünün yer alması Cumhuriyete karşı olanların bu partide toplanmasına neden oldu.Bu da partinin zamanla dini siyasete alet etmesine neden oldu.</a:t>
            </a:r>
          </a:p>
          <a:p>
            <a:pPr>
              <a:spcBef>
                <a:spcPct val="50000"/>
              </a:spcBef>
              <a:buFontTx/>
              <a:buChar char="•"/>
            </a:pPr>
            <a:r>
              <a:rPr lang="tr-TR"/>
              <a:t>Kısa zamanda amacından sapan parti, aynı zamanda inkılap ve yeniliklere karşı olan kişilerin sığınabileceği bir yer durumuna geldi.</a:t>
            </a:r>
          </a:p>
          <a:p>
            <a:pPr>
              <a:spcBef>
                <a:spcPct val="50000"/>
              </a:spcBef>
              <a:buFontTx/>
              <a:buChar char="•"/>
            </a:pPr>
            <a:r>
              <a:rPr lang="tr-TR"/>
              <a:t>Özellikle doğuda dinin siyasete alet edilmesiyle birlikte Cumhuriyete yönelik </a:t>
            </a:r>
            <a:r>
              <a:rPr lang="tr-TR" b="1">
                <a:effectLst>
                  <a:outerShdw blurRad="38100" dist="38100" dir="2700000" algn="tl">
                    <a:srgbClr val="C0C0C0"/>
                  </a:outerShdw>
                </a:effectLst>
              </a:rPr>
              <a:t>Şeyh Sait İsyanı</a:t>
            </a:r>
            <a:r>
              <a:rPr lang="tr-TR"/>
              <a:t> çıktı.</a:t>
            </a:r>
          </a:p>
        </p:txBody>
      </p:sp>
      <p:sp>
        <p:nvSpPr>
          <p:cNvPr id="72708"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2709" name="Picture 5" descr="313872_2"/>
          <p:cNvPicPr>
            <a:picLocks noChangeAspect="1" noChangeArrowheads="1"/>
          </p:cNvPicPr>
          <p:nvPr/>
        </p:nvPicPr>
        <p:blipFill>
          <a:blip r:embed="rId3" cstate="print"/>
          <a:srcRect/>
          <a:stretch>
            <a:fillRect/>
          </a:stretch>
        </p:blipFill>
        <p:spPr bwMode="auto">
          <a:xfrm>
            <a:off x="250825" y="1484313"/>
            <a:ext cx="3744913" cy="5113337"/>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3731" name="Text Box 3"/>
          <p:cNvSpPr txBox="1">
            <a:spLocks noChangeArrowheads="1"/>
          </p:cNvSpPr>
          <p:nvPr/>
        </p:nvSpPr>
        <p:spPr bwMode="auto">
          <a:xfrm>
            <a:off x="4211638" y="260350"/>
            <a:ext cx="4752975" cy="6510338"/>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TERAKKİPERVER CUMHURİYET FIRKASI VE </a:t>
            </a:r>
            <a:r>
              <a:rPr lang="tr-TR" sz="2200" b="1">
                <a:solidFill>
                  <a:schemeClr val="accent2"/>
                </a:solidFill>
              </a:rPr>
              <a:t>ŞEYH SAİT İSYANI</a:t>
            </a:r>
            <a:endParaRPr lang="tr-TR" sz="2200">
              <a:solidFill>
                <a:schemeClr val="accent2"/>
              </a:solidFill>
            </a:endParaRPr>
          </a:p>
          <a:p>
            <a:pPr>
              <a:spcBef>
                <a:spcPct val="50000"/>
              </a:spcBef>
              <a:buFontTx/>
              <a:buChar char="•"/>
            </a:pPr>
            <a:r>
              <a:rPr lang="tr-TR" sz="1600"/>
              <a:t>Cumhuriyete karşı olan gruplarca çıkarılan Şeyh Sait İsyanı,o sırada Irak-Musul Olayı nedeniyle Türkiye’ye zorluklar çıkaran İngiltere’nin silah ve maddi desteği sonucunda kısa sürede Doğu Anadolu’da yayıldı.</a:t>
            </a:r>
          </a:p>
          <a:p>
            <a:pPr>
              <a:spcBef>
                <a:spcPct val="50000"/>
              </a:spcBef>
              <a:buFontTx/>
              <a:buChar char="•"/>
            </a:pPr>
            <a:r>
              <a:rPr lang="tr-TR" sz="1600"/>
              <a:t>Şeyh Sait “Din Elden Gidiyor” söylemi ile “Saltanat”ı tekrar geri getireceğini vaad ederek bir çok insanı etrafında topladı.</a:t>
            </a:r>
          </a:p>
          <a:p>
            <a:pPr>
              <a:spcBef>
                <a:spcPct val="50000"/>
              </a:spcBef>
              <a:buFontTx/>
              <a:buChar char="•"/>
            </a:pPr>
            <a:r>
              <a:rPr lang="tr-TR" sz="1600"/>
              <a:t>Bu ayaklanmayı bastırmak için TBMM,</a:t>
            </a:r>
            <a:br>
              <a:rPr lang="tr-TR" sz="1600"/>
            </a:br>
            <a:r>
              <a:rPr lang="tr-TR" sz="1600"/>
              <a:t>   **”</a:t>
            </a:r>
            <a:r>
              <a:rPr lang="tr-TR" sz="1600" b="1"/>
              <a:t>Takrir-i Sükun Kanunu</a:t>
            </a:r>
            <a:r>
              <a:rPr lang="tr-TR" sz="1600"/>
              <a:t>” çıkardı.</a:t>
            </a:r>
            <a:br>
              <a:rPr lang="tr-TR" sz="1600"/>
            </a:br>
            <a:r>
              <a:rPr lang="tr-TR" sz="1600"/>
              <a:t>   ** Doğuda “</a:t>
            </a:r>
            <a:r>
              <a:rPr lang="tr-TR" sz="1600" b="1"/>
              <a:t>Seferberlik</a:t>
            </a:r>
            <a:r>
              <a:rPr lang="tr-TR" sz="1600"/>
              <a:t>” ilan edildi.</a:t>
            </a:r>
            <a:br>
              <a:rPr lang="tr-TR" sz="1600"/>
            </a:br>
            <a:r>
              <a:rPr lang="tr-TR" sz="1600"/>
              <a:t>   ** Yargılamaları yapmak için “</a:t>
            </a:r>
            <a:r>
              <a:rPr lang="tr-TR" sz="1600" b="1"/>
              <a:t>İstiklal Mahkemeleri</a:t>
            </a:r>
            <a:r>
              <a:rPr lang="tr-TR" sz="1600"/>
              <a:t>” kuruldu.</a:t>
            </a:r>
            <a:br>
              <a:rPr lang="tr-TR" sz="1600"/>
            </a:br>
            <a:r>
              <a:rPr lang="tr-TR" sz="1600"/>
              <a:t>   ** Doğuya güvenliği sağlamak için “</a:t>
            </a:r>
            <a:r>
              <a:rPr lang="tr-TR" sz="1600" b="1"/>
              <a:t>Ordu</a:t>
            </a:r>
            <a:r>
              <a:rPr lang="tr-TR" sz="1600"/>
              <a:t>” gönderildi.</a:t>
            </a:r>
          </a:p>
          <a:p>
            <a:pPr>
              <a:spcBef>
                <a:spcPct val="50000"/>
              </a:spcBef>
              <a:buFontTx/>
              <a:buChar char="•"/>
            </a:pPr>
            <a:r>
              <a:rPr lang="tr-TR" sz="1600"/>
              <a:t>Bu isyana destek verdiği düşünülen Terakki Perver Cumhuriyet Fırkası 03 Haziran 1925 ‘te kapatıldı.</a:t>
            </a:r>
          </a:p>
          <a:p>
            <a:pPr>
              <a:spcBef>
                <a:spcPct val="50000"/>
              </a:spcBef>
              <a:buFontTx/>
              <a:buChar char="•"/>
            </a:pPr>
            <a:r>
              <a:rPr lang="tr-TR" sz="1600"/>
              <a:t>Tüm bu olaylar,Türkiye’nin Çok Partili Hayat açısından ortamın uygun olmadığını ortaya koymuştur.</a:t>
            </a:r>
          </a:p>
        </p:txBody>
      </p:sp>
      <p:sp>
        <p:nvSpPr>
          <p:cNvPr id="73732"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3735" name="Picture 7" descr="seyhsaid11ms5-1"/>
          <p:cNvPicPr>
            <a:picLocks noChangeAspect="1" noChangeArrowheads="1"/>
          </p:cNvPicPr>
          <p:nvPr/>
        </p:nvPicPr>
        <p:blipFill>
          <a:blip r:embed="rId3" cstate="print"/>
          <a:srcRect/>
          <a:stretch>
            <a:fillRect/>
          </a:stretch>
        </p:blipFill>
        <p:spPr bwMode="auto">
          <a:xfrm>
            <a:off x="250825" y="1557338"/>
            <a:ext cx="3673475" cy="3403600"/>
          </a:xfrm>
          <a:prstGeom prst="rect">
            <a:avLst/>
          </a:prstGeom>
          <a:noFill/>
        </p:spPr>
      </p:pic>
      <p:pic>
        <p:nvPicPr>
          <p:cNvPr id="73737" name="Picture 9" descr="%C5%9Feyh+sait"/>
          <p:cNvPicPr>
            <a:picLocks noChangeAspect="1" noChangeArrowheads="1"/>
          </p:cNvPicPr>
          <p:nvPr/>
        </p:nvPicPr>
        <p:blipFill>
          <a:blip r:embed="rId4" cstate="print"/>
          <a:srcRect/>
          <a:stretch>
            <a:fillRect/>
          </a:stretch>
        </p:blipFill>
        <p:spPr bwMode="auto">
          <a:xfrm>
            <a:off x="250825" y="4581525"/>
            <a:ext cx="2881313" cy="2132013"/>
          </a:xfrm>
          <a:prstGeom prst="rect">
            <a:avLst/>
          </a:prstGeom>
          <a:noFill/>
        </p:spPr>
      </p:pic>
      <p:pic>
        <p:nvPicPr>
          <p:cNvPr id="73739" name="Picture 11" descr="seyh-said-gazete"/>
          <p:cNvPicPr>
            <a:picLocks noChangeAspect="1" noChangeArrowheads="1"/>
          </p:cNvPicPr>
          <p:nvPr/>
        </p:nvPicPr>
        <p:blipFill>
          <a:blip r:embed="rId5" cstate="print"/>
          <a:srcRect/>
          <a:stretch>
            <a:fillRect/>
          </a:stretch>
        </p:blipFill>
        <p:spPr bwMode="auto">
          <a:xfrm>
            <a:off x="2165350" y="4149725"/>
            <a:ext cx="1752600" cy="2459038"/>
          </a:xfrm>
          <a:prstGeom prst="rect">
            <a:avLst/>
          </a:prstGeom>
          <a:noFill/>
        </p:spPr>
      </p:pic>
      <p:sp>
        <p:nvSpPr>
          <p:cNvPr id="9" name="8 Akış Çizelgesi: İşlem"/>
          <p:cNvSpPr>
            <a:spLocks noChangeArrowheads="1"/>
          </p:cNvSpPr>
          <p:nvPr/>
        </p:nvSpPr>
        <p:spPr bwMode="auto">
          <a:xfrm rot="-1646387">
            <a:off x="1196975" y="2471738"/>
            <a:ext cx="7099300" cy="1944687"/>
          </a:xfrm>
          <a:prstGeom prst="flowChartProcess">
            <a:avLst/>
          </a:prstGeom>
          <a:solidFill>
            <a:srgbClr val="FFFFCC"/>
          </a:solidFill>
          <a:ln w="42545" algn="ctr">
            <a:solidFill>
              <a:schemeClr val="accent2"/>
            </a:solidFill>
            <a:miter lim="800000"/>
            <a:headEnd/>
            <a:tailEnd/>
          </a:ln>
        </p:spPr>
        <p:txBody>
          <a:bodyPr anchor="ctr"/>
          <a:lstStyle/>
          <a:p>
            <a:pPr algn="ctr"/>
            <a:r>
              <a:rPr lang="tr-TR" sz="1600">
                <a:solidFill>
                  <a:schemeClr val="tx2"/>
                </a:solidFill>
                <a:latin typeface="Verdana" pitchFamily="34" charset="0"/>
              </a:rPr>
              <a:t>       </a:t>
            </a:r>
            <a:r>
              <a:rPr lang="tr-TR" sz="2000">
                <a:solidFill>
                  <a:srgbClr val="CC0000"/>
                </a:solidFill>
                <a:latin typeface="Verdana" pitchFamily="34" charset="0"/>
              </a:rPr>
              <a:t>Şeyh Sait İsyanı</a:t>
            </a:r>
            <a:r>
              <a:rPr lang="tr-TR" sz="2000">
                <a:solidFill>
                  <a:schemeClr val="tx2"/>
                </a:solidFill>
                <a:latin typeface="Verdana" pitchFamily="34" charset="0"/>
              </a:rPr>
              <a:t> ,</a:t>
            </a:r>
            <a:r>
              <a:rPr lang="tr-TR" sz="2000">
                <a:solidFill>
                  <a:schemeClr val="accent2"/>
                </a:solidFill>
                <a:latin typeface="Verdana" pitchFamily="34" charset="0"/>
              </a:rPr>
              <a:t>Türkiye Cumhuriyeti’ne yönelik ilk olaydır</a:t>
            </a:r>
            <a:r>
              <a:rPr lang="tr-TR" sz="2000">
                <a:solidFill>
                  <a:schemeClr val="tx2"/>
                </a:solidFill>
                <a:latin typeface="Verdana" pitchFamily="34" charset="0"/>
              </a:rPr>
              <a:t>.</a:t>
            </a:r>
          </a:p>
          <a:p>
            <a:pPr algn="ctr"/>
            <a:r>
              <a:rPr lang="tr-TR" sz="2000">
                <a:solidFill>
                  <a:schemeClr val="tx2"/>
                </a:solidFill>
                <a:latin typeface="Verdana" pitchFamily="34" charset="0"/>
              </a:rPr>
              <a:t>Bu isyan nedeniyle,Türkiye; </a:t>
            </a:r>
            <a:r>
              <a:rPr lang="tr-TR" sz="2000">
                <a:solidFill>
                  <a:srgbClr val="006600"/>
                </a:solidFill>
                <a:latin typeface="Verdana" pitchFamily="34" charset="0"/>
              </a:rPr>
              <a:t>Musul</a:t>
            </a:r>
            <a:r>
              <a:rPr lang="tr-TR" sz="2000">
                <a:solidFill>
                  <a:schemeClr val="tx2"/>
                </a:solidFill>
                <a:latin typeface="Verdana" pitchFamily="34" charset="0"/>
              </a:rPr>
              <a:t> ile ilgilenememiş ve 1926-Ankara Antlaşması ile,</a:t>
            </a:r>
            <a:r>
              <a:rPr lang="tr-TR" sz="2000">
                <a:solidFill>
                  <a:srgbClr val="006600"/>
                </a:solidFill>
                <a:latin typeface="Verdana" pitchFamily="34" charset="0"/>
              </a:rPr>
              <a:t>Musul</a:t>
            </a:r>
            <a:r>
              <a:rPr lang="tr-TR" sz="2000">
                <a:solidFill>
                  <a:schemeClr val="tx2"/>
                </a:solidFill>
                <a:latin typeface="Verdana" pitchFamily="34" charset="0"/>
              </a:rPr>
              <a:t> elimizden çıkmıştır.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4755" name="Text Box 3"/>
          <p:cNvSpPr txBox="1">
            <a:spLocks noChangeArrowheads="1"/>
          </p:cNvSpPr>
          <p:nvPr/>
        </p:nvSpPr>
        <p:spPr bwMode="auto">
          <a:xfrm>
            <a:off x="4211638" y="260350"/>
            <a:ext cx="4752975" cy="6127750"/>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chemeClr val="accent2"/>
                </a:solidFill>
              </a:rPr>
              <a:t>ATATÜRK’E SUİKAST OLAYI</a:t>
            </a:r>
            <a:endParaRPr lang="tr-TR" sz="2200">
              <a:solidFill>
                <a:schemeClr val="accent2"/>
              </a:solidFill>
            </a:endParaRPr>
          </a:p>
          <a:p>
            <a:pPr>
              <a:spcBef>
                <a:spcPct val="50000"/>
              </a:spcBef>
              <a:buFontTx/>
              <a:buChar char="•"/>
            </a:pPr>
            <a:r>
              <a:rPr lang="tr-TR" sz="1700"/>
              <a:t>Cumhuriyet’e karşı olanlar,emellerine ulaşmak için hedef olarak </a:t>
            </a:r>
            <a:r>
              <a:rPr lang="tr-TR" sz="1700" b="1">
                <a:effectLst>
                  <a:outerShdw blurRad="38100" dist="38100" dir="2700000" algn="tl">
                    <a:srgbClr val="C0C0C0"/>
                  </a:outerShdw>
                </a:effectLst>
              </a:rPr>
              <a:t>M.Kemal</a:t>
            </a:r>
            <a:r>
              <a:rPr lang="tr-TR" sz="1700"/>
              <a:t>’i seçtiler.M.Kemal’in ortadan kaldırılmasıyla Cumhuriyet ve ona bağlı olarak yapılan inkılapların yok olacağını düşünüyorlardı.</a:t>
            </a:r>
          </a:p>
          <a:p>
            <a:pPr>
              <a:spcBef>
                <a:spcPct val="50000"/>
              </a:spcBef>
              <a:buFontTx/>
              <a:buChar char="•"/>
            </a:pPr>
            <a:r>
              <a:rPr lang="tr-TR" sz="1700"/>
              <a:t>Bu nedenle,M.Kemal’in İzmir ‘ e yapacağı gezide saldırı planlarını uygulamaya koymayı düşündüler.</a:t>
            </a:r>
          </a:p>
          <a:p>
            <a:pPr>
              <a:spcBef>
                <a:spcPct val="50000"/>
              </a:spcBef>
              <a:buFontTx/>
              <a:buChar char="•"/>
            </a:pPr>
            <a:r>
              <a:rPr lang="tr-TR" sz="1700"/>
              <a:t>Suikastçiler ile ilgilenen Giritli Şevki,suikast girişimini İzmir Valisi’ne bildirdi.</a:t>
            </a:r>
          </a:p>
          <a:p>
            <a:pPr>
              <a:spcBef>
                <a:spcPct val="50000"/>
              </a:spcBef>
              <a:buFontTx/>
              <a:buChar char="•"/>
            </a:pPr>
            <a:r>
              <a:rPr lang="tr-TR" sz="1700"/>
              <a:t>Bunun üzerine harekete geçen Güvenlik Birimleri,15 Haziran 1925’te suikastçileri silahları ile birlikte ele geçirdiler.</a:t>
            </a:r>
          </a:p>
          <a:p>
            <a:pPr>
              <a:spcBef>
                <a:spcPct val="50000"/>
              </a:spcBef>
              <a:buFontTx/>
              <a:buChar char="•"/>
            </a:pPr>
            <a:r>
              <a:rPr lang="tr-TR" sz="1700"/>
              <a:t>Bu olaydan sonra M.Kemal,”</a:t>
            </a:r>
            <a:r>
              <a:rPr lang="tr-TR" sz="1700" b="1">
                <a:solidFill>
                  <a:srgbClr val="CC00FF"/>
                </a:solidFill>
              </a:rPr>
              <a:t>Benim naçiz vücudum bir gün elbet toprak olacaktır.Fakat Türkiye Cumhuriyeti,ilelebet yaşayacaktır</a:t>
            </a:r>
            <a:r>
              <a:rPr lang="tr-TR" sz="1700"/>
              <a:t>…” sözü ile Cumhuriyete olan bağlılığını göstermiştir.</a:t>
            </a:r>
          </a:p>
          <a:p>
            <a:pPr>
              <a:spcBef>
                <a:spcPct val="50000"/>
              </a:spcBef>
              <a:buFontTx/>
              <a:buChar char="•"/>
            </a:pPr>
            <a:endParaRPr lang="tr-TR" sz="1700"/>
          </a:p>
        </p:txBody>
      </p:sp>
      <p:sp>
        <p:nvSpPr>
          <p:cNvPr id="74756"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4763" name="Picture 11" descr="24b"/>
          <p:cNvPicPr>
            <a:picLocks noChangeAspect="1" noChangeArrowheads="1"/>
          </p:cNvPicPr>
          <p:nvPr/>
        </p:nvPicPr>
        <p:blipFill>
          <a:blip r:embed="rId3" cstate="print"/>
          <a:srcRect/>
          <a:stretch>
            <a:fillRect/>
          </a:stretch>
        </p:blipFill>
        <p:spPr bwMode="auto">
          <a:xfrm>
            <a:off x="250825" y="1484313"/>
            <a:ext cx="3673475" cy="2208212"/>
          </a:xfrm>
          <a:prstGeom prst="rect">
            <a:avLst/>
          </a:prstGeom>
          <a:noFill/>
        </p:spPr>
      </p:pic>
      <p:pic>
        <p:nvPicPr>
          <p:cNvPr id="74765" name="Picture 13" descr="230px-Map_Vakit_Newspaper_21_June_1926"/>
          <p:cNvPicPr>
            <a:picLocks noChangeAspect="1" noChangeArrowheads="1"/>
          </p:cNvPicPr>
          <p:nvPr/>
        </p:nvPicPr>
        <p:blipFill>
          <a:blip r:embed="rId4" cstate="print"/>
          <a:srcRect/>
          <a:stretch>
            <a:fillRect/>
          </a:stretch>
        </p:blipFill>
        <p:spPr bwMode="auto">
          <a:xfrm>
            <a:off x="250825" y="3789363"/>
            <a:ext cx="3673475" cy="2879725"/>
          </a:xfrm>
          <a:prstGeom prst="rect">
            <a:avLst/>
          </a:prstGeom>
          <a:noFill/>
        </p:spPr>
      </p:pic>
      <p:sp>
        <p:nvSpPr>
          <p:cNvPr id="9" name="8 Akış Çizelgesi: İşlem"/>
          <p:cNvSpPr>
            <a:spLocks noChangeArrowheads="1"/>
          </p:cNvSpPr>
          <p:nvPr/>
        </p:nvSpPr>
        <p:spPr bwMode="auto">
          <a:xfrm rot="-1646387">
            <a:off x="1196975" y="2471738"/>
            <a:ext cx="7099300" cy="1944687"/>
          </a:xfrm>
          <a:prstGeom prst="flowChartProcess">
            <a:avLst/>
          </a:prstGeom>
          <a:solidFill>
            <a:srgbClr val="FFFFCC"/>
          </a:solidFill>
          <a:ln w="42545" algn="ctr">
            <a:solidFill>
              <a:schemeClr val="accent2"/>
            </a:solidFill>
            <a:miter lim="800000"/>
            <a:headEnd/>
            <a:tailEnd/>
          </a:ln>
        </p:spPr>
        <p:txBody>
          <a:bodyPr anchor="ctr"/>
          <a:lstStyle/>
          <a:p>
            <a:pPr algn="ctr"/>
            <a:r>
              <a:rPr lang="tr-TR" sz="1600">
                <a:solidFill>
                  <a:schemeClr val="tx2"/>
                </a:solidFill>
                <a:latin typeface="Verdana" pitchFamily="34" charset="0"/>
              </a:rPr>
              <a:t>       </a:t>
            </a:r>
            <a:r>
              <a:rPr lang="tr-TR" sz="2800">
                <a:solidFill>
                  <a:srgbClr val="CC0000"/>
                </a:solidFill>
                <a:latin typeface="Verdana" pitchFamily="34" charset="0"/>
              </a:rPr>
              <a:t>Atatürk’e Yönelik İzmir Suikasti Olayı</a:t>
            </a:r>
            <a:r>
              <a:rPr lang="tr-TR" sz="2800">
                <a:solidFill>
                  <a:schemeClr val="tx2"/>
                </a:solidFill>
                <a:latin typeface="Verdana" pitchFamily="34" charset="0"/>
              </a:rPr>
              <a:t> ,</a:t>
            </a:r>
            <a:r>
              <a:rPr lang="tr-TR" sz="2800">
                <a:solidFill>
                  <a:schemeClr val="accent2"/>
                </a:solidFill>
                <a:latin typeface="Verdana" pitchFamily="34" charset="0"/>
              </a:rPr>
              <a:t>Türkiye Cumhuriyeti’ne yönelik ikinci olaydır</a:t>
            </a:r>
            <a:r>
              <a:rPr lang="tr-TR" sz="2800">
                <a:solidFill>
                  <a:schemeClr val="tx2"/>
                </a:solidFill>
                <a:latin typeface="Verdana"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5779" name="Text Box 3"/>
          <p:cNvSpPr txBox="1">
            <a:spLocks noChangeArrowheads="1"/>
          </p:cNvSpPr>
          <p:nvPr/>
        </p:nvSpPr>
        <p:spPr bwMode="auto">
          <a:xfrm>
            <a:off x="4211638" y="260350"/>
            <a:ext cx="4752975" cy="6338888"/>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rgbClr val="FF0000"/>
                </a:solidFill>
              </a:rPr>
              <a:t>SERBEST CUMHURİYET FIRKASI</a:t>
            </a:r>
            <a:endParaRPr lang="tr-TR" sz="2200"/>
          </a:p>
          <a:p>
            <a:pPr>
              <a:spcBef>
                <a:spcPct val="50000"/>
              </a:spcBef>
              <a:buFontTx/>
              <a:buChar char="•"/>
            </a:pPr>
            <a:r>
              <a:rPr lang="tr-TR"/>
              <a:t>1929 Yılında dünyada “</a:t>
            </a:r>
            <a:r>
              <a:rPr lang="tr-TR" b="1">
                <a:solidFill>
                  <a:schemeClr val="accent2"/>
                </a:solidFill>
                <a:effectLst>
                  <a:outerShdw blurRad="38100" dist="38100" dir="2700000" algn="tl">
                    <a:srgbClr val="C0C0C0"/>
                  </a:outerShdw>
                </a:effectLst>
              </a:rPr>
              <a:t>EKONOMİK BUNALIM</a:t>
            </a:r>
            <a:r>
              <a:rPr lang="tr-TR"/>
              <a:t>” başlamıştı.Türkiye Cumhuriyeti, bu ekonomik bunalımdan oldukça olumsuz etkilenmişti.</a:t>
            </a:r>
          </a:p>
          <a:p>
            <a:pPr>
              <a:spcBef>
                <a:spcPct val="50000"/>
              </a:spcBef>
              <a:buFontTx/>
              <a:buChar char="•"/>
            </a:pPr>
            <a:r>
              <a:rPr lang="tr-TR"/>
              <a:t>O yıllarda devletin uyguladığı ekonomik politikalardan rahatsız olan Ali Fethi Okyar başta olmak üzere birkaç milletvekilinin girişimleri ile 12 Ağustos 1930’da </a:t>
            </a:r>
            <a:r>
              <a:rPr lang="tr-TR" b="1">
                <a:solidFill>
                  <a:srgbClr val="CC0000"/>
                </a:solidFill>
              </a:rPr>
              <a:t>Serbest Cumhuriyet Fırkası</a:t>
            </a:r>
            <a:r>
              <a:rPr lang="tr-TR"/>
              <a:t> ’nı kurdular.</a:t>
            </a:r>
          </a:p>
          <a:p>
            <a:pPr>
              <a:spcBef>
                <a:spcPct val="50000"/>
              </a:spcBef>
              <a:buFontTx/>
              <a:buChar char="•"/>
            </a:pPr>
            <a:r>
              <a:rPr lang="tr-TR"/>
              <a:t>Bu partinin de zamanla amacının dışına çıkmasıyla birlikte,Cumhuriyete karşı olan bazı çevreler bu partiye sızmaya başladılar.</a:t>
            </a:r>
          </a:p>
          <a:p>
            <a:pPr>
              <a:spcBef>
                <a:spcPct val="50000"/>
              </a:spcBef>
              <a:buFontTx/>
              <a:buChar char="•"/>
            </a:pPr>
            <a:r>
              <a:rPr lang="tr-TR"/>
              <a:t>Bu durumdan rahatsızlık duyan parti başkanı Ali Fethi Bey,17 Kasım 1930’da kendi isteği ile Serbest Cumhuriyet Fırkası’nı kapattı.</a:t>
            </a:r>
          </a:p>
          <a:p>
            <a:pPr>
              <a:spcBef>
                <a:spcPct val="50000"/>
              </a:spcBef>
              <a:buFontTx/>
              <a:buChar char="•"/>
            </a:pPr>
            <a:r>
              <a:rPr lang="tr-TR"/>
              <a:t>M.Kemal,çok istemesine rağmen,Çok Partili Hayat Denemeleri’nin ikincisi de başarısızlıkla sonuçlandı.</a:t>
            </a:r>
          </a:p>
        </p:txBody>
      </p:sp>
      <p:sp>
        <p:nvSpPr>
          <p:cNvPr id="75780"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5781" name="Picture 5" descr="313872_2"/>
          <p:cNvPicPr>
            <a:picLocks noChangeAspect="1" noChangeArrowheads="1"/>
          </p:cNvPicPr>
          <p:nvPr/>
        </p:nvPicPr>
        <p:blipFill>
          <a:blip r:embed="rId3" cstate="print"/>
          <a:srcRect/>
          <a:stretch>
            <a:fillRect/>
          </a:stretch>
        </p:blipFill>
        <p:spPr bwMode="auto">
          <a:xfrm>
            <a:off x="250825" y="1484313"/>
            <a:ext cx="3744913" cy="5113337"/>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250825" y="260350"/>
            <a:ext cx="3673475" cy="1152525"/>
          </a:xfrm>
          <a:prstGeom prst="rect">
            <a:avLst/>
          </a:prstGeom>
          <a:noFill/>
          <a:ln w="3175">
            <a:solidFill>
              <a:schemeClr val="bg2"/>
            </a:solidFill>
            <a:prstDash val="dashDot"/>
            <a:miter lim="800000"/>
            <a:headEnd/>
            <a:tailEnd/>
          </a:ln>
          <a:effectLst/>
        </p:spPr>
        <p:txBody>
          <a:bodyPr anchor="ctr"/>
          <a:lstStyle/>
          <a:p>
            <a:pPr algn="ctr"/>
            <a:r>
              <a:rPr lang="tr-TR" sz="2400" b="1">
                <a:solidFill>
                  <a:schemeClr val="accent2"/>
                </a:solidFill>
                <a:effectLst>
                  <a:outerShdw blurRad="38100" dist="38100" dir="2700000" algn="tl">
                    <a:srgbClr val="C0C0C0"/>
                  </a:outerShdw>
                </a:effectLst>
                <a:latin typeface="Palatino Linotype" pitchFamily="18" charset="0"/>
              </a:rPr>
              <a:t>ÇOK PARTİLİ HAYAT</a:t>
            </a:r>
            <a:br>
              <a:rPr lang="tr-TR" sz="2400" b="1">
                <a:solidFill>
                  <a:schemeClr val="accent2"/>
                </a:solidFill>
                <a:effectLst>
                  <a:outerShdw blurRad="38100" dist="38100" dir="2700000" algn="tl">
                    <a:srgbClr val="C0C0C0"/>
                  </a:outerShdw>
                </a:effectLst>
                <a:latin typeface="Palatino Linotype" pitchFamily="18" charset="0"/>
              </a:rPr>
            </a:br>
            <a:r>
              <a:rPr lang="tr-TR" sz="2400" b="1">
                <a:solidFill>
                  <a:schemeClr val="accent2"/>
                </a:solidFill>
                <a:effectLst>
                  <a:outerShdw blurRad="38100" dist="38100" dir="2700000" algn="tl">
                    <a:srgbClr val="C0C0C0"/>
                  </a:outerShdw>
                </a:effectLst>
                <a:latin typeface="Palatino Linotype" pitchFamily="18" charset="0"/>
              </a:rPr>
              <a:t>DENEMELERİ</a:t>
            </a:r>
          </a:p>
        </p:txBody>
      </p:sp>
      <p:sp>
        <p:nvSpPr>
          <p:cNvPr id="76803" name="Text Box 3"/>
          <p:cNvSpPr txBox="1">
            <a:spLocks noChangeArrowheads="1"/>
          </p:cNvSpPr>
          <p:nvPr/>
        </p:nvSpPr>
        <p:spPr bwMode="auto">
          <a:xfrm>
            <a:off x="4211638" y="260350"/>
            <a:ext cx="4752975" cy="6126163"/>
          </a:xfrm>
          <a:prstGeom prst="rect">
            <a:avLst/>
          </a:prstGeom>
          <a:noFill/>
          <a:ln w="3175" cap="rnd">
            <a:solidFill>
              <a:srgbClr val="C0C0C0"/>
            </a:solidFill>
            <a:prstDash val="sysDot"/>
            <a:miter lim="800000"/>
            <a:headEnd/>
            <a:tailEnd/>
          </a:ln>
          <a:effectLst/>
        </p:spPr>
        <p:txBody>
          <a:bodyPr>
            <a:spAutoFit/>
          </a:bodyPr>
          <a:lstStyle/>
          <a:p>
            <a:pPr>
              <a:spcBef>
                <a:spcPct val="50000"/>
              </a:spcBef>
              <a:buFontTx/>
              <a:buChar char="•"/>
            </a:pPr>
            <a:r>
              <a:rPr lang="tr-TR" sz="2200" b="1">
                <a:solidFill>
                  <a:schemeClr val="accent2"/>
                </a:solidFill>
              </a:rPr>
              <a:t>MENEMEN OLAYI</a:t>
            </a:r>
            <a:r>
              <a:rPr lang="tr-TR" sz="2200" b="1">
                <a:solidFill>
                  <a:srgbClr val="FF0000"/>
                </a:solidFill>
              </a:rPr>
              <a:t> (Şht.Kubilay)</a:t>
            </a:r>
            <a:endParaRPr lang="tr-TR" sz="2200"/>
          </a:p>
          <a:p>
            <a:pPr>
              <a:spcBef>
                <a:spcPct val="50000"/>
              </a:spcBef>
              <a:buFontTx/>
              <a:buChar char="•"/>
            </a:pPr>
            <a:r>
              <a:rPr lang="tr-TR" sz="1700"/>
              <a:t>Serbest Cumhuriyet Fırkası’nın parti başkanı Ali Fethi Bey’in yerinde bir kararla partiyi kapatması sonrasında bazı çevreler,bu durumu protesto ettiler.</a:t>
            </a:r>
          </a:p>
          <a:p>
            <a:pPr>
              <a:spcBef>
                <a:spcPct val="50000"/>
              </a:spcBef>
              <a:buFontTx/>
              <a:buChar char="•"/>
            </a:pPr>
            <a:r>
              <a:rPr lang="tr-TR" sz="1700"/>
              <a:t>23 Aralık 1930 ‘da Derviş Mehmet adlı kişi,etrafında topladığı bir grup Cumhuriyet Düşmanları ile “Din Elden Gidiyor” sloganları ile  İzmir’e bağlı,Menemen’de büyük bir isyan çıkardılar.Bu isyan’da bir kışlada askeri görev yapan Kubilay şehit edildi.</a:t>
            </a:r>
          </a:p>
          <a:p>
            <a:pPr>
              <a:spcBef>
                <a:spcPct val="50000"/>
              </a:spcBef>
              <a:buFontTx/>
              <a:buChar char="•"/>
            </a:pPr>
            <a:r>
              <a:rPr lang="tr-TR" sz="1700"/>
              <a:t>Bu üzücü olay üzerine hükümet,olaya el koydu.Menemen’e askeri birlikler sevk edildi.Ve olay bir süre sonra bastırılmıştır.</a:t>
            </a:r>
          </a:p>
          <a:p>
            <a:pPr>
              <a:spcBef>
                <a:spcPct val="50000"/>
              </a:spcBef>
              <a:buFontTx/>
              <a:buChar char="•"/>
            </a:pPr>
            <a:r>
              <a:rPr lang="tr-TR" sz="1700"/>
              <a:t>M.Kemal,Menemen-Kubilay Olayı’nı, Cumhuriyet ve İnkılaplar’a karşı yapılan bir olay olarak değerlendirmiştir.Ve “</a:t>
            </a:r>
            <a:r>
              <a:rPr lang="tr-TR" sz="1700">
                <a:solidFill>
                  <a:schemeClr val="accent2"/>
                </a:solidFill>
                <a:effectLst>
                  <a:outerShdw blurRad="38100" dist="38100" dir="2700000" algn="tl">
                    <a:srgbClr val="C0C0C0"/>
                  </a:outerShdw>
                </a:effectLst>
              </a:rPr>
              <a:t>Büyük Ordunun Kahraman Genç Subayı Kubilay’ın temiz kanı ile Cumhuriyet,tazelenmiş ve kuvvetlenmiş olacaktır</a:t>
            </a:r>
            <a:r>
              <a:rPr lang="tr-TR" sz="1700"/>
              <a:t>…” sözü ile M.Kemal,Cumhuriyet’e olan bağlılığını ortaya koymuştur.</a:t>
            </a:r>
          </a:p>
        </p:txBody>
      </p:sp>
      <p:sp>
        <p:nvSpPr>
          <p:cNvPr id="76804" name="AutoShape 4">
            <a:hlinkClick r:id="rId2" action="ppaction://hlinksldjump"/>
          </p:cNvPr>
          <p:cNvSpPr>
            <a:spLocks noChangeArrowheads="1"/>
          </p:cNvSpPr>
          <p:nvPr/>
        </p:nvSpPr>
        <p:spPr bwMode="auto">
          <a:xfrm>
            <a:off x="7812088" y="6381750"/>
            <a:ext cx="936625" cy="215900"/>
          </a:xfrm>
          <a:prstGeom prst="bracePair">
            <a:avLst>
              <a:gd name="adj" fmla="val 8333"/>
            </a:avLst>
          </a:prstGeom>
          <a:noFill/>
          <a:ln w="9525">
            <a:solidFill>
              <a:schemeClr val="tx1"/>
            </a:solidFill>
            <a:round/>
            <a:headEnd/>
            <a:tailEnd/>
          </a:ln>
          <a:effectLst/>
        </p:spPr>
        <p:txBody>
          <a:bodyPr wrap="none" anchor="ctr"/>
          <a:lstStyle/>
          <a:p>
            <a:pPr algn="ctr"/>
            <a:r>
              <a:rPr lang="tr-TR" sz="1000" b="1">
                <a:effectLst>
                  <a:outerShdw blurRad="38100" dist="38100" dir="2700000" algn="tl">
                    <a:srgbClr val="C0C0C0"/>
                  </a:outerShdw>
                </a:effectLst>
                <a:latin typeface="Book Antiqua" pitchFamily="18" charset="0"/>
              </a:rPr>
              <a:t>ANA  SAYFA</a:t>
            </a:r>
          </a:p>
        </p:txBody>
      </p:sp>
      <p:pic>
        <p:nvPicPr>
          <p:cNvPr id="76809" name="Picture 9" descr="kubilay2"/>
          <p:cNvPicPr>
            <a:picLocks noChangeAspect="1" noChangeArrowheads="1"/>
          </p:cNvPicPr>
          <p:nvPr/>
        </p:nvPicPr>
        <p:blipFill>
          <a:blip r:embed="rId3" cstate="print"/>
          <a:srcRect/>
          <a:stretch>
            <a:fillRect/>
          </a:stretch>
        </p:blipFill>
        <p:spPr bwMode="auto">
          <a:xfrm>
            <a:off x="250825" y="2852738"/>
            <a:ext cx="3673475" cy="3459162"/>
          </a:xfrm>
          <a:prstGeom prst="rect">
            <a:avLst/>
          </a:prstGeom>
          <a:noFill/>
        </p:spPr>
      </p:pic>
      <p:pic>
        <p:nvPicPr>
          <p:cNvPr id="76813" name="Picture 13" descr="menemen-olayi"/>
          <p:cNvPicPr>
            <a:picLocks noChangeAspect="1" noChangeArrowheads="1"/>
          </p:cNvPicPr>
          <p:nvPr/>
        </p:nvPicPr>
        <p:blipFill>
          <a:blip r:embed="rId4" cstate="print"/>
          <a:srcRect/>
          <a:stretch>
            <a:fillRect/>
          </a:stretch>
        </p:blipFill>
        <p:spPr bwMode="auto">
          <a:xfrm>
            <a:off x="323850" y="1484313"/>
            <a:ext cx="3600450" cy="1306512"/>
          </a:xfrm>
          <a:prstGeom prst="rect">
            <a:avLst/>
          </a:prstGeom>
          <a:noFill/>
        </p:spPr>
      </p:pic>
      <p:sp>
        <p:nvSpPr>
          <p:cNvPr id="9" name="8 Akış Çizelgesi: İşlem"/>
          <p:cNvSpPr>
            <a:spLocks noChangeArrowheads="1"/>
          </p:cNvSpPr>
          <p:nvPr/>
        </p:nvSpPr>
        <p:spPr bwMode="auto">
          <a:xfrm rot="-1646387">
            <a:off x="1196975" y="2471738"/>
            <a:ext cx="7099300" cy="1944687"/>
          </a:xfrm>
          <a:prstGeom prst="flowChartProcess">
            <a:avLst/>
          </a:prstGeom>
          <a:solidFill>
            <a:srgbClr val="FFFFCC"/>
          </a:solidFill>
          <a:ln w="42545" algn="ctr">
            <a:solidFill>
              <a:schemeClr val="accent2"/>
            </a:solidFill>
            <a:miter lim="800000"/>
            <a:headEnd/>
            <a:tailEnd/>
          </a:ln>
        </p:spPr>
        <p:txBody>
          <a:bodyPr anchor="ctr"/>
          <a:lstStyle/>
          <a:p>
            <a:pPr algn="ctr"/>
            <a:r>
              <a:rPr lang="tr-TR" sz="1600">
                <a:solidFill>
                  <a:schemeClr val="tx2"/>
                </a:solidFill>
                <a:latin typeface="Verdana" pitchFamily="34" charset="0"/>
              </a:rPr>
              <a:t>       </a:t>
            </a:r>
            <a:r>
              <a:rPr lang="tr-TR" sz="2800">
                <a:solidFill>
                  <a:srgbClr val="CC0000"/>
                </a:solidFill>
                <a:latin typeface="Verdana" pitchFamily="34" charset="0"/>
              </a:rPr>
              <a:t>Menemen-Kubilay Olayı</a:t>
            </a:r>
            <a:r>
              <a:rPr lang="tr-TR" sz="2800">
                <a:solidFill>
                  <a:schemeClr val="tx2"/>
                </a:solidFill>
                <a:latin typeface="Verdana" pitchFamily="34" charset="0"/>
              </a:rPr>
              <a:t> ,</a:t>
            </a:r>
            <a:r>
              <a:rPr lang="tr-TR" sz="2800">
                <a:solidFill>
                  <a:schemeClr val="accent2"/>
                </a:solidFill>
                <a:latin typeface="Verdana" pitchFamily="34" charset="0"/>
              </a:rPr>
              <a:t>Türkiye Cumhuriyeti’ne yönelik üçüncü olaydır</a:t>
            </a:r>
            <a:r>
              <a:rPr lang="tr-TR" sz="2800">
                <a:solidFill>
                  <a:schemeClr val="tx2"/>
                </a:solidFill>
                <a:latin typeface="Verdana"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Varsayılan Tasarım">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751</TotalTime>
  <Words>739</Words>
  <PresentationFormat>Ekran Gösterisi (4:3)</PresentationFormat>
  <Paragraphs>63</Paragraphs>
  <Slides>9</Slides>
  <Notes>1</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Varsayılan Tasarım</vt:lpstr>
      <vt:lpstr>Slayt 1</vt:lpstr>
      <vt:lpstr>Slayt 2</vt:lpstr>
      <vt:lpstr>Slayt 3</vt:lpstr>
      <vt:lpstr>Slayt 4</vt:lpstr>
      <vt:lpstr>Slayt 5</vt:lpstr>
      <vt:lpstr>Slayt 6</vt:lpstr>
      <vt:lpstr>Slayt 7</vt:lpstr>
      <vt:lpstr>Slayt 8</vt:lpstr>
      <vt:lpstr>Slayt 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2011-02-24T20:47:03Z</dcterms:created>
  <dcterms:modified xsi:type="dcterms:W3CDTF">2018-04-04T13:27:20Z</dcterms:modified>
  <cp:category>https://www.sorubak.com</cp:category>
</cp:coreProperties>
</file>