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5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5" r:id="rId39"/>
    <p:sldId id="296" r:id="rId40"/>
    <p:sldId id="293" r:id="rId41"/>
    <p:sldId id="294" r:id="rId42"/>
    <p:sldId id="297" r:id="rId43"/>
    <p:sldId id="298" r:id="rId4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4" d="100"/>
          <a:sy n="74" d="100"/>
        </p:scale>
        <p:origin x="-1956" y="-87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a:xfrm>
            <a:off x="2692397" y="5037663"/>
            <a:ext cx="5214635" cy="279400"/>
          </a:xfrm>
        </p:spPr>
        <p:txBody>
          <a:bodyPr/>
          <a:lstStyle/>
          <a:p>
            <a:endParaRPr lang="tr-TR"/>
          </a:p>
        </p:txBody>
      </p:sp>
      <p:sp>
        <p:nvSpPr>
          <p:cNvPr id="6" name="Slide Number Placeholder 5"/>
          <p:cNvSpPr>
            <a:spLocks noGrp="1"/>
          </p:cNvSpPr>
          <p:nvPr>
            <p:ph type="sldNum" sz="quarter" idx="12"/>
          </p:nvPr>
        </p:nvSpPr>
        <p:spPr>
          <a:xfrm>
            <a:off x="8956900" y="5037663"/>
            <a:ext cx="551167" cy="279400"/>
          </a:xfrm>
        </p:spPr>
        <p:txBody>
          <a:bodyPr/>
          <a:lstStyle/>
          <a:p>
            <a:fld id="{6D50BA96-431A-4718-A850-017EFEDAB445}" type="slidenum">
              <a:rPr lang="tr-TR" smtClean="0"/>
              <a:pPr/>
              <a:t>‹#›</a:t>
            </a:fld>
            <a:endParaRPr lang="tr-T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766521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1732225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625335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894640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3728910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668946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3153030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6975332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947209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2028079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D50BA96-431A-4718-A850-017EFEDAB445}" type="slidenum">
              <a:rPr lang="tr-TR" smtClean="0"/>
              <a:pPr/>
              <a:t>‹#›</a:t>
            </a:fld>
            <a:endParaRPr lang="tr-T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711768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517992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D50BA96-431A-4718-A850-017EFEDAB445}" type="slidenum">
              <a:rPr lang="tr-TR" smtClean="0"/>
              <a:pPr/>
              <a:t>‹#›</a:t>
            </a:fld>
            <a:endParaRPr lang="tr-T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075998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D50BA96-431A-4718-A850-017EFEDAB445}"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351935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3669694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D50BA96-431A-4718-A850-017EFEDAB445}" type="slidenum">
              <a:rPr lang="tr-TR" smtClean="0"/>
              <a:pPr/>
              <a:t>‹#›</a:t>
            </a:fld>
            <a:endParaRPr lang="tr-T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236637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smtClean="0"/>
              <a:t>Asıl başlık stili için tıklatın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9BCA695-D70F-4319-BDCD-FDD2A49EAF5D}" type="datetimeFigureOut">
              <a:rPr lang="tr-TR" smtClean="0"/>
              <a:pPr/>
              <a:t>23/03/2019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1435961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cstate="print">
              <a:extLst>
                <a:ext uri="{28A0092B-C50C-407E-A947-70E740481C1C}">
                  <a14:useLocalDpi xmlns:a14="http://schemas.microsoft.com/office/drawing/2010/main" xmlns=""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cstate="print">
              <a:extLst>
                <a:ext uri="{28A0092B-C50C-407E-A947-70E740481C1C}">
                  <a14:useLocalDpi xmlns:a14="http://schemas.microsoft.com/office/drawing/2010/main" xmlns=""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9BCA695-D70F-4319-BDCD-FDD2A49EAF5D}" type="datetimeFigureOut">
              <a:rPr lang="tr-TR" smtClean="0"/>
              <a:pPr/>
              <a:t>23/03/2019</a:t>
            </a:fld>
            <a:endParaRPr lang="tr-T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D50BA96-431A-4718-A850-017EFEDAB445}" type="slidenum">
              <a:rPr lang="tr-TR" smtClean="0"/>
              <a:pPr/>
              <a:t>‹#›</a:t>
            </a:fld>
            <a:endParaRPr lang="tr-TR"/>
          </a:p>
        </p:txBody>
      </p:sp>
    </p:spTree>
    <p:extLst>
      <p:ext uri="{BB962C8B-B14F-4D97-AF65-F5344CB8AC3E}">
        <p14:creationId xmlns:p14="http://schemas.microsoft.com/office/powerpoint/2010/main" xmlns="" val="375618646"/>
      </p:ext>
    </p:extLst>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 id="2147484169" r:id="rId12"/>
    <p:sldLayoutId id="2147484170" r:id="rId13"/>
    <p:sldLayoutId id="2147484171" r:id="rId14"/>
    <p:sldLayoutId id="2147484172" r:id="rId15"/>
    <p:sldLayoutId id="2147484173" r:id="rId16"/>
    <p:sldLayoutId id="2147484174"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hyperlink" Target="http://www.kimkimdir.gen.tr/kimkimdir.php?kim=leni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sz="8000" dirty="0" smtClean="0"/>
              <a:t>Avrupa’da Savaş                   </a:t>
            </a:r>
            <a:endParaRPr lang="tr-TR" sz="8000" dirty="0"/>
          </a:p>
        </p:txBody>
      </p:sp>
      <p:sp>
        <p:nvSpPr>
          <p:cNvPr id="3" name="Alt Başlık 2"/>
          <p:cNvSpPr>
            <a:spLocks noGrp="1"/>
          </p:cNvSpPr>
          <p:nvPr>
            <p:ph type="subTitle" idx="1"/>
          </p:nvPr>
        </p:nvSpPr>
        <p:spPr/>
        <p:txBody>
          <a:bodyPr>
            <a:normAutofit/>
          </a:bodyPr>
          <a:lstStyle/>
          <a:p>
            <a:r>
              <a:rPr lang="tr-TR" sz="5400" dirty="0" err="1" smtClean="0">
                <a:solidFill>
                  <a:srgbClr val="00B0F0"/>
                </a:solidFill>
              </a:rPr>
              <a:t>II.Dünya</a:t>
            </a:r>
            <a:r>
              <a:rPr lang="tr-TR" sz="5400" dirty="0" smtClean="0">
                <a:solidFill>
                  <a:srgbClr val="00B0F0"/>
                </a:solidFill>
              </a:rPr>
              <a:t> Savaşı</a:t>
            </a:r>
          </a:p>
        </p:txBody>
      </p:sp>
    </p:spTree>
    <p:extLst>
      <p:ext uri="{BB962C8B-B14F-4D97-AF65-F5344CB8AC3E}">
        <p14:creationId xmlns:p14="http://schemas.microsoft.com/office/powerpoint/2010/main" xmlns="" val="31732873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Franklin </a:t>
            </a:r>
            <a:r>
              <a:rPr lang="tr-TR" dirty="0" err="1"/>
              <a:t>Delano</a:t>
            </a:r>
            <a:r>
              <a:rPr lang="tr-TR" dirty="0"/>
              <a:t> Roosevelt (1882 - 1945)</a:t>
            </a:r>
          </a:p>
        </p:txBody>
      </p:sp>
      <p:sp>
        <p:nvSpPr>
          <p:cNvPr id="3" name="İçerik Yer Tutucusu 2"/>
          <p:cNvSpPr>
            <a:spLocks noGrp="1"/>
          </p:cNvSpPr>
          <p:nvPr>
            <p:ph idx="1"/>
          </p:nvPr>
        </p:nvSpPr>
        <p:spPr/>
        <p:txBody>
          <a:bodyPr>
            <a:normAutofit fontScale="62500" lnSpcReduction="20000"/>
          </a:bodyPr>
          <a:lstStyle/>
          <a:p>
            <a:pPr marL="0" indent="0">
              <a:buNone/>
            </a:pPr>
            <a:r>
              <a:rPr lang="tr-TR" dirty="0"/>
              <a:t>30 Ocak 1882 yılında doğdu. Amerika Birleşik Devletleri'nin </a:t>
            </a:r>
            <a:r>
              <a:rPr lang="tr-TR" b="1" dirty="0"/>
              <a:t>32. başkanı</a:t>
            </a:r>
            <a:r>
              <a:rPr lang="tr-TR" dirty="0"/>
              <a:t> olup en uzun süreyle görevde kalmış olan başkanıdır. ABD halkı tarafından kısaca isminin baş harfleri olan FDR şeklinde anılır. </a:t>
            </a:r>
            <a:r>
              <a:rPr lang="tr-TR" b="1" dirty="0"/>
              <a:t>Başkanlığa 4 kez seçilmiştir</a:t>
            </a:r>
            <a:r>
              <a:rPr lang="tr-TR" dirty="0"/>
              <a:t>. ABD tarihinde Roosevelt'in dışında 2 </a:t>
            </a:r>
            <a:r>
              <a:rPr lang="tr-TR" dirty="0" err="1"/>
              <a:t>kezden</a:t>
            </a:r>
            <a:r>
              <a:rPr lang="tr-TR" dirty="0"/>
              <a:t> fazla seçilmiş olan hiçbir başkan yoktur. Daha sonraları ABD yasaları değiştirildiği için yürürlükteki yasalara göre bundan sonra da hiçbir başkanın 2 </a:t>
            </a:r>
            <a:r>
              <a:rPr lang="tr-TR" dirty="0" err="1"/>
              <a:t>kezden</a:t>
            </a:r>
            <a:r>
              <a:rPr lang="tr-TR" dirty="0"/>
              <a:t> fazla seçilmesi mümkün değildir.</a:t>
            </a:r>
          </a:p>
          <a:p>
            <a:pPr marL="0" indent="0">
              <a:buNone/>
            </a:pPr>
            <a:r>
              <a:rPr lang="tr-TR" dirty="0"/>
              <a:t>Franklin D. Roosevelt ABD'nin New York eyaletinin çok eski ve zengin bir ailesi olan Roosevelt ailesinin bir üyesi olarak dünyaya geldi. Roosevelt ailesi daha 17. yüzyılda Kuzey Amerika'da henüz İngiliz kolonileri kurulmamış iken Hollanda'dan gelerek New York bölgesinde yerleşmiş bir ailedir. ABD'nin 26. Başkanı olan Theodore Roosevelt de aynı ailedendir ve Franklin D. Roosevelt'in eşi </a:t>
            </a:r>
            <a:r>
              <a:rPr lang="tr-TR" dirty="0" err="1"/>
              <a:t>Eleanor</a:t>
            </a:r>
            <a:r>
              <a:rPr lang="tr-TR" dirty="0"/>
              <a:t> Roosevelt'in amcasıdır. Roosevelt I. Dünya Savaşı sırasında Deniz Kuvvetlerinin çeşitli kademelerinde sivil olarak görev yaptı. 1920 yılında ABD Başkan Yardımcılığına adaylığını koydu ama seçimi kazanamadı.</a:t>
            </a:r>
          </a:p>
          <a:p>
            <a:pPr marL="0" indent="0">
              <a:buNone/>
            </a:pPr>
            <a:r>
              <a:rPr lang="tr-TR" dirty="0"/>
              <a:t>1921 yılında Franklin Roosevelt o dönemde çok büyük salgın halinde olan çocuk felcine yakalandı. Hastalığı yenmesine karşılık bacaklarına gelen felç yüzünden yaşamının geri kalan bölümünde bir daha yürüyemedi. ABD tarihinde özürlü olan tek başkandır. Tekerlekli sandalyesiz bir yerden bir yere gidemiyordu ama ayağa kalkması ve ayakta durup konuşma yapması mümkün oluyordu. 1928 yılında New York eyaletine vali seçilmeyi başardı. 4 yıl valilik yaptıktan sonra da 1932 seçimlerinde ABD'nin 32. Başkanı olarak seçildi.</a:t>
            </a:r>
          </a:p>
          <a:p>
            <a:endParaRPr lang="tr-TR" dirty="0"/>
          </a:p>
        </p:txBody>
      </p:sp>
    </p:spTree>
    <p:extLst>
      <p:ext uri="{BB962C8B-B14F-4D97-AF65-F5344CB8AC3E}">
        <p14:creationId xmlns:p14="http://schemas.microsoft.com/office/powerpoint/2010/main" xmlns="" val="37645031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Franklin </a:t>
            </a:r>
            <a:r>
              <a:rPr lang="tr-TR" dirty="0" err="1" smtClean="0"/>
              <a:t>Delano</a:t>
            </a:r>
            <a:r>
              <a:rPr lang="tr-TR" dirty="0" smtClean="0"/>
              <a:t> Roosevelt Son Dönem</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dirty="0"/>
              <a:t>Roosevelt çok zor bir dönemde başkanlığa gelmişti. Roosevelt işbaşına geldiğinde ABD 1929'dan beri Büyük Buhran adı verilen tarihinin en büyük ekonomik çöküntüsü yaşamaktaydı. Nüfusun % 25'i işsizdi. 2 milyon Amerikalı evsiz barksız kalmıştı. Roosevelt Yeni Düzen adıyla anılan çok yönlü bir yeniden yapılanma programı geliştirdi ve 1930'ların sonuna doğru ABD ekonomisi tekrar rayına oturup, hızla büyümeğe başladı.</a:t>
            </a:r>
          </a:p>
          <a:p>
            <a:pPr marL="0" indent="0">
              <a:buNone/>
            </a:pPr>
            <a:r>
              <a:rPr lang="tr-TR" dirty="0"/>
              <a:t>1940 yılında II. Dünya Savaşı patlak verdiğinde Roosevelt'in başkanlığındaki ABD önce tarafsız kaldı. Ancak Japonya'nın Pasifik Okyanusunda ABD'ye ait olan </a:t>
            </a:r>
            <a:r>
              <a:rPr lang="tr-TR" b="1" dirty="0" err="1"/>
              <a:t>Pearl</a:t>
            </a:r>
            <a:r>
              <a:rPr lang="tr-TR" b="1" dirty="0"/>
              <a:t> </a:t>
            </a:r>
            <a:r>
              <a:rPr lang="tr-TR" b="1" dirty="0" err="1"/>
              <a:t>Harbor</a:t>
            </a:r>
            <a:r>
              <a:rPr lang="tr-TR" dirty="0"/>
              <a:t> adasına saldırmasıyla ABD birden kendini II. Dünya Savaşı'nın içinde buldu. Franklin Roosevelt savaşın hemen hemen tamamında ABD'nin başkanı olarak görev yaptı. İttifak devletlerine Almanya, İtalya ve Japonya'na karşı liderlik etti. 1945'te savaşın son yılında müttefiklerin üstünlük sağlamağa başladığı bir dönemde aniden hastalanarak görev başında öldü. Yerini o zamanki başkan yardımcısı olan Harry S. Truman aldı.</a:t>
            </a:r>
          </a:p>
          <a:p>
            <a:pPr marL="0" indent="0">
              <a:buNone/>
            </a:pPr>
            <a:r>
              <a:rPr lang="tr-TR" dirty="0"/>
              <a:t>Franklin Roosevelt halen ABD halkının gelmiş geçmiş başkanlar içinde </a:t>
            </a:r>
            <a:r>
              <a:rPr lang="tr-TR" b="1" dirty="0"/>
              <a:t>en çok sevdiği 4 başkandan</a:t>
            </a:r>
            <a:r>
              <a:rPr lang="tr-TR" dirty="0"/>
              <a:t> biridir.</a:t>
            </a:r>
          </a:p>
          <a:p>
            <a:endParaRPr lang="tr-TR" dirty="0"/>
          </a:p>
        </p:txBody>
      </p:sp>
    </p:spTree>
    <p:extLst>
      <p:ext uri="{BB962C8B-B14F-4D97-AF65-F5344CB8AC3E}">
        <p14:creationId xmlns:p14="http://schemas.microsoft.com/office/powerpoint/2010/main" xmlns="" val="23227870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70965" y="600635"/>
            <a:ext cx="10659035" cy="5656730"/>
          </a:xfrm>
        </p:spPr>
      </p:pic>
    </p:spTree>
    <p:extLst>
      <p:ext uri="{BB962C8B-B14F-4D97-AF65-F5344CB8AC3E}">
        <p14:creationId xmlns:p14="http://schemas.microsoft.com/office/powerpoint/2010/main" xmlns="" val="37563480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n-US" dirty="0"/>
              <a:t>Harry S. Truman (1884 - 1972)</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dirty="0"/>
              <a:t>Amerikalı politikacı ve ABD'nin 33. Cumhurbaşkanı.1884 yılında </a:t>
            </a:r>
            <a:r>
              <a:rPr lang="tr-TR" dirty="0" err="1"/>
              <a:t>Lamar'da</a:t>
            </a:r>
            <a:r>
              <a:rPr lang="tr-TR" dirty="0"/>
              <a:t> doğdu. Türkiye ve daha çok II. Dünya Savaşı'ndan etkilenmiş bazı ülkelere askeri ve iktisadi yardımı öngören ve "Truman Doktrini" diye anılan programıyla bilinen Truman, kendi ülkesinde güç bir dönemde başbakanlık yapmak zorunda kaldı.</a:t>
            </a:r>
          </a:p>
          <a:p>
            <a:pPr marL="0" indent="0">
              <a:buNone/>
            </a:pPr>
            <a:r>
              <a:rPr lang="tr-TR" dirty="0"/>
              <a:t>Truman'ın siyasi hayatı İkinci Dünya Savaşı yıllarında başladı. 1944'te Roosevelt'in yardımcısıydı. 1945'te Roosevelt, yeniden başkan seçilişinden birkaç ay sonra ölünce başkan olarak onun yerini aldı.</a:t>
            </a:r>
          </a:p>
          <a:p>
            <a:pPr marL="0" indent="0">
              <a:buNone/>
            </a:pPr>
            <a:r>
              <a:rPr lang="tr-TR" dirty="0"/>
              <a:t>Savaş sonunda hiç hazır değilken, </a:t>
            </a:r>
            <a:r>
              <a:rPr lang="tr-TR" dirty="0" err="1"/>
              <a:t>Postdam'da</a:t>
            </a:r>
            <a:r>
              <a:rPr lang="tr-TR" dirty="0"/>
              <a:t> tecrübeli politikacıların temsil ettiği Sovyetler ve İngiltere ile pazarlık masasına, oturmak zorunda kaldı. Konferanstan hemen sonra, Japonya'ya karşı ilk atom bombasını kullanmaya karar verişi hem </a:t>
            </a:r>
            <a:r>
              <a:rPr lang="tr-TR" dirty="0" err="1"/>
              <a:t>Sovyetler'i</a:t>
            </a:r>
            <a:r>
              <a:rPr lang="tr-TR" dirty="0"/>
              <a:t> karşısına almasına, hem de siyasi hayatı boyunca eleştirilere konu olmasına yol açtı. Bu yüzden Sovyetler ile Amerika arasında baş gösteren soğuk savaş yüzünden dar boğazlardan geçmesi gerekti. Şöhretini yapan Truman Doktrini de o soğuk savaş yıllarının çıkmazından kurtulma formüllerinden biriydi. Bunun ilk uygulaması, Sovyet tehditleriyle karşı karşıya kalan Türkiye ve Yunanistan'a, bu ülkelerdeki demokratik hükümetlerin iç ve dış tehditlere karşı güçlendirilmesi amacıyla 400 milyon dolarlık askeri ve iktisadi yardım yapılması oldu (1947).</a:t>
            </a:r>
          </a:p>
          <a:p>
            <a:endParaRPr lang="tr-TR" dirty="0"/>
          </a:p>
        </p:txBody>
      </p:sp>
    </p:spTree>
    <p:extLst>
      <p:ext uri="{BB962C8B-B14F-4D97-AF65-F5344CB8AC3E}">
        <p14:creationId xmlns:p14="http://schemas.microsoft.com/office/powerpoint/2010/main" xmlns="" val="36812086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Harry S. Truman Soğuk Savaş Dönemi</a:t>
            </a:r>
            <a:endParaRPr lang="tr-TR" dirty="0"/>
          </a:p>
        </p:txBody>
      </p:sp>
      <p:sp>
        <p:nvSpPr>
          <p:cNvPr id="3" name="İçerik Yer Tutucusu 2"/>
          <p:cNvSpPr>
            <a:spLocks noGrp="1"/>
          </p:cNvSpPr>
          <p:nvPr>
            <p:ph idx="1"/>
          </p:nvPr>
        </p:nvSpPr>
        <p:spPr/>
        <p:txBody>
          <a:bodyPr>
            <a:normAutofit fontScale="92500" lnSpcReduction="20000"/>
          </a:bodyPr>
          <a:lstStyle/>
          <a:p>
            <a:pPr marL="0" indent="0">
              <a:buNone/>
            </a:pPr>
            <a:r>
              <a:rPr lang="tr-TR" dirty="0"/>
              <a:t>Başkanlığının sonraki yıllarında NATO'nun kuruluşu, Kore Savaşı, </a:t>
            </a:r>
            <a:r>
              <a:rPr lang="tr-TR" dirty="0" err="1"/>
              <a:t>McCarty'cilik</a:t>
            </a:r>
            <a:r>
              <a:rPr lang="tr-TR" dirty="0"/>
              <a:t> Akımı gibi oldukça çetrefilli işlerle uğraşmak zorunda kaldı. Bu zorluklar arasında Çin'in Kore Savaşı'na karışmasıyla doğan tehlikeli durumdan sıyrılmak da vardı. Bu arada 1950'de Porto </a:t>
            </a:r>
            <a:r>
              <a:rPr lang="tr-TR" dirty="0" err="1"/>
              <a:t>Rico'lu</a:t>
            </a:r>
            <a:r>
              <a:rPr lang="tr-TR" dirty="0"/>
              <a:t> </a:t>
            </a:r>
            <a:r>
              <a:rPr lang="tr-TR" dirty="0" err="1"/>
              <a:t>Gricelis</a:t>
            </a:r>
            <a:r>
              <a:rPr lang="tr-TR" dirty="0"/>
              <a:t> </a:t>
            </a:r>
            <a:r>
              <a:rPr lang="tr-TR" dirty="0" err="1"/>
              <a:t>Torresole</a:t>
            </a:r>
            <a:r>
              <a:rPr lang="tr-TR" dirty="0"/>
              <a:t> ve Oscar </a:t>
            </a:r>
            <a:r>
              <a:rPr lang="tr-TR" dirty="0" err="1"/>
              <a:t>Colazo'nun</a:t>
            </a:r>
            <a:r>
              <a:rPr lang="tr-TR" dirty="0"/>
              <a:t> suikast girişiminden son anda kurtuldu.</a:t>
            </a:r>
          </a:p>
          <a:p>
            <a:pPr marL="0" indent="0">
              <a:buNone/>
            </a:pPr>
            <a:r>
              <a:rPr lang="tr-TR" dirty="0"/>
              <a:t>Truman 1962'de 75 seçkin tarihçinin kendisi hakkında yaptıkları ortak bir değerlendirmede Amerika'nın 9. Büyük Cumhurbaşkanı olarak nitelendirildi. Bu gruba katılan genç tarihçiler tarafından da soğuk savaş politikasındaki sertliği yüzünden ve komünizmle çatışması sonucu gerekli reformları yapmamakla suçlandı. 1972 yılında Washington'da öldü.</a:t>
            </a:r>
          </a:p>
          <a:p>
            <a:endParaRPr lang="tr-TR" dirty="0"/>
          </a:p>
        </p:txBody>
      </p:sp>
    </p:spTree>
    <p:extLst>
      <p:ext uri="{BB962C8B-B14F-4D97-AF65-F5344CB8AC3E}">
        <p14:creationId xmlns:p14="http://schemas.microsoft.com/office/powerpoint/2010/main" xmlns="" val="9405111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44072" y="493059"/>
            <a:ext cx="10694894" cy="5898776"/>
          </a:xfrm>
        </p:spPr>
      </p:pic>
    </p:spTree>
    <p:extLst>
      <p:ext uri="{BB962C8B-B14F-4D97-AF65-F5344CB8AC3E}">
        <p14:creationId xmlns:p14="http://schemas.microsoft.com/office/powerpoint/2010/main" xmlns="" val="23688783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Adolf Hitler  (1889-1945)</a:t>
            </a:r>
            <a:endParaRPr lang="tr-TR" dirty="0"/>
          </a:p>
        </p:txBody>
      </p:sp>
      <p:sp>
        <p:nvSpPr>
          <p:cNvPr id="3" name="İçerik Yer Tutucusu 2"/>
          <p:cNvSpPr>
            <a:spLocks noGrp="1"/>
          </p:cNvSpPr>
          <p:nvPr>
            <p:ph idx="1"/>
          </p:nvPr>
        </p:nvSpPr>
        <p:spPr/>
        <p:txBody>
          <a:bodyPr>
            <a:normAutofit fontScale="77500" lnSpcReduction="20000"/>
          </a:bodyPr>
          <a:lstStyle/>
          <a:p>
            <a:pPr marL="0" indent="0">
              <a:buNone/>
            </a:pPr>
            <a:r>
              <a:rPr lang="tr-TR" dirty="0"/>
              <a:t>Adolf Hitler, 20 Nisan 1889 yılında Yukarı Avusturya'nın </a:t>
            </a:r>
            <a:r>
              <a:rPr lang="tr-TR" dirty="0" err="1"/>
              <a:t>Braunau</a:t>
            </a:r>
            <a:r>
              <a:rPr lang="tr-TR" dirty="0"/>
              <a:t> kasabasında doğdu. Bir gümrük memuru olan </a:t>
            </a:r>
            <a:r>
              <a:rPr lang="tr-TR" dirty="0" err="1"/>
              <a:t>Alois</a:t>
            </a:r>
            <a:r>
              <a:rPr lang="tr-TR" dirty="0"/>
              <a:t> Hitler (1837–1903) ve </a:t>
            </a:r>
            <a:r>
              <a:rPr lang="tr-TR" dirty="0" err="1"/>
              <a:t>Klara</a:t>
            </a:r>
            <a:r>
              <a:rPr lang="tr-TR" dirty="0"/>
              <a:t> </a:t>
            </a:r>
            <a:r>
              <a:rPr lang="tr-TR" dirty="0" err="1"/>
              <a:t>Pölzl</a:t>
            </a:r>
            <a:r>
              <a:rPr lang="tr-TR" dirty="0"/>
              <a:t> (1860-1907) 'ün altı çocuğundan dördüncüsüdür.</a:t>
            </a:r>
          </a:p>
          <a:p>
            <a:pPr marL="0" indent="0">
              <a:buNone/>
            </a:pPr>
            <a:r>
              <a:rPr lang="tr-TR" dirty="0"/>
              <a:t>İlk tahsilini doğduğu kasabada, orta tahsilini Linz şehrinde yaptı. On üç yaşında tüberkülozdan babasını (Hitler'in memur olmasını isteyen babası </a:t>
            </a:r>
            <a:r>
              <a:rPr lang="tr-TR" dirty="0" err="1"/>
              <a:t>Alois</a:t>
            </a:r>
            <a:r>
              <a:rPr lang="tr-TR" dirty="0"/>
              <a:t> Hitler ile arası açılmıştı çünkü kendisi sanatçı olmak istiyordu), on sekiz yaşında (1907) annesini kaybetti. Orta öğrenimini başarısız bitirince ressam olma ümidiyle Viyana Güzel Sanatlar Akademisi sınavına girdi ancak başarısız oldu.</a:t>
            </a:r>
          </a:p>
          <a:p>
            <a:pPr marL="0" indent="0">
              <a:buNone/>
            </a:pPr>
            <a:r>
              <a:rPr lang="tr-TR" dirty="0"/>
              <a:t>Alman Tarihi derslerinde Akademideki profesörlerin Yahudi olduğu, ve Yahudilere karşı ilk kinin burada oluştuğu anlatılır. Bir başka teze göre ise Hitler'in annesinin ölüm anında gelen doktor bir </a:t>
            </a:r>
            <a:r>
              <a:rPr lang="tr-TR" dirty="0" err="1"/>
              <a:t>Yahudiydi</a:t>
            </a:r>
            <a:r>
              <a:rPr lang="tr-TR" dirty="0"/>
              <a:t>. Adolf Hitler annesinin ölümünü kabullenemeyip, bu Yahudi doktoru sorumlu tuttu. Ve bir çok bilim adamlara göre Hitler'in babaannesi Yahudi'dir. Bu yüzden bütün doğduğu yerleri yakmıştır.</a:t>
            </a:r>
          </a:p>
          <a:p>
            <a:pPr marL="0" indent="0">
              <a:buNone/>
            </a:pPr>
            <a:endParaRPr lang="tr-TR" dirty="0"/>
          </a:p>
        </p:txBody>
      </p:sp>
    </p:spTree>
    <p:extLst>
      <p:ext uri="{BB962C8B-B14F-4D97-AF65-F5344CB8AC3E}">
        <p14:creationId xmlns:p14="http://schemas.microsoft.com/office/powerpoint/2010/main" xmlns="" val="17793443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Adolf Hitler Siyasi Ve Askeri Hayatı</a:t>
            </a:r>
            <a:endParaRPr lang="tr-TR" dirty="0"/>
          </a:p>
        </p:txBody>
      </p:sp>
      <p:sp>
        <p:nvSpPr>
          <p:cNvPr id="3" name="İçerik Yer Tutucusu 2"/>
          <p:cNvSpPr>
            <a:spLocks noGrp="1"/>
          </p:cNvSpPr>
          <p:nvPr>
            <p:ph idx="1"/>
          </p:nvPr>
        </p:nvSpPr>
        <p:spPr/>
        <p:txBody>
          <a:bodyPr>
            <a:normAutofit fontScale="62500" lnSpcReduction="20000"/>
          </a:bodyPr>
          <a:lstStyle/>
          <a:p>
            <a:pPr marL="0" indent="0">
              <a:buNone/>
            </a:pPr>
            <a:r>
              <a:rPr lang="tr-TR" dirty="0"/>
              <a:t>1912'de Viyana'dan Münih'e geldi. 1914'de I. Dünya Savaşı çıkınca Hitler, Bavyera ordusuna gönüllü olarak girdi. Alman mağlubiyetinden sonra Hitler, arkadaşı mühendis </a:t>
            </a:r>
            <a:r>
              <a:rPr lang="tr-TR" dirty="0" err="1"/>
              <a:t>Feder</a:t>
            </a:r>
            <a:r>
              <a:rPr lang="tr-TR" dirty="0"/>
              <a:t> ve altı kişi tarafından kurulmuş olan Alman İşçi Partisi isimli gizli bir fırkaya katıldı ve kısa sürede bu fırkanın reisi oldu. Fırkanın adını NSDAP (</a:t>
            </a:r>
            <a:r>
              <a:rPr lang="tr-TR" dirty="0" err="1"/>
              <a:t>Nationalsozialistische</a:t>
            </a:r>
            <a:r>
              <a:rPr lang="tr-TR" dirty="0"/>
              <a:t> </a:t>
            </a:r>
            <a:r>
              <a:rPr lang="tr-TR" dirty="0" err="1"/>
              <a:t>Deutsche</a:t>
            </a:r>
            <a:r>
              <a:rPr lang="tr-TR" dirty="0"/>
              <a:t> </a:t>
            </a:r>
            <a:r>
              <a:rPr lang="tr-TR" dirty="0" err="1"/>
              <a:t>Arbeiter</a:t>
            </a:r>
            <a:r>
              <a:rPr lang="tr-TR" dirty="0"/>
              <a:t> </a:t>
            </a:r>
            <a:r>
              <a:rPr lang="tr-TR" dirty="0" err="1"/>
              <a:t>Partei</a:t>
            </a:r>
            <a:r>
              <a:rPr lang="tr-TR" dirty="0"/>
              <a:t>/ Nasyonal Sosyalist Alman İşçi Partisi) olarak değiştirdi ve nüfuzunu arttırdı. Taraftarlarına kısaca "Nazi" ismi verildi. Kendisine de, taraftarları, rehber anlamına gelen "</a:t>
            </a:r>
            <a:r>
              <a:rPr lang="tr-TR" dirty="0" err="1"/>
              <a:t>Führer</a:t>
            </a:r>
            <a:r>
              <a:rPr lang="tr-TR" dirty="0"/>
              <a:t>" lakabını verdiler. Parti 25 maddelik bir program hazırladı. Bu programın ilk maddesi Almanya'yı </a:t>
            </a:r>
            <a:r>
              <a:rPr lang="tr-TR" dirty="0" err="1"/>
              <a:t>Versay'ın</a:t>
            </a:r>
            <a:r>
              <a:rPr lang="tr-TR" dirty="0"/>
              <a:t> zilletinden kurtarmak idi. Alman vatandaşlığının yalnız Alman kanını taşıyanlara hasredilmesi lazım geleceği programın temel maddelerindendi. Aynı zamanda büyük sermayeyi devleştirmek de yine programın esaslarından birini teşkil eder. </a:t>
            </a:r>
            <a:r>
              <a:rPr lang="tr-TR" dirty="0" err="1"/>
              <a:t>Völkischer</a:t>
            </a:r>
            <a:r>
              <a:rPr lang="tr-TR" dirty="0"/>
              <a:t> </a:t>
            </a:r>
            <a:r>
              <a:rPr lang="tr-TR" dirty="0" err="1"/>
              <a:t>Beobachter</a:t>
            </a:r>
            <a:r>
              <a:rPr lang="tr-TR" dirty="0"/>
              <a:t> adlı gazeteyi yandaşları çıkarıyordu. Josef </a:t>
            </a:r>
            <a:r>
              <a:rPr lang="tr-TR" dirty="0" err="1"/>
              <a:t>Goebbels</a:t>
            </a:r>
            <a:r>
              <a:rPr lang="tr-TR" dirty="0"/>
              <a:t> bu gazetenin tamamen parti bülteni halini almasını sağladı. Gazetede partisinin fikirlerini açıklayan makaleler yayınladı.</a:t>
            </a:r>
          </a:p>
          <a:p>
            <a:pPr marL="0" indent="0">
              <a:buNone/>
            </a:pPr>
            <a:r>
              <a:rPr lang="tr-TR" dirty="0"/>
              <a:t> </a:t>
            </a:r>
            <a:br>
              <a:rPr lang="tr-TR" dirty="0"/>
            </a:br>
            <a:r>
              <a:rPr lang="tr-TR" dirty="0"/>
              <a:t>1924'de Münih'ten hükümeti devirmek için teşebbüslerde bulundu fakat başarılı olamadı. Bunun üzerine 10 ay hapse mahkum edildi ve bu zaman içinde "</a:t>
            </a:r>
            <a:r>
              <a:rPr lang="tr-TR" dirty="0" err="1"/>
              <a:t>Mein</a:t>
            </a:r>
            <a:r>
              <a:rPr lang="tr-TR" dirty="0"/>
              <a:t> </a:t>
            </a:r>
            <a:r>
              <a:rPr lang="tr-TR" dirty="0" err="1"/>
              <a:t>Kampf</a:t>
            </a:r>
            <a:r>
              <a:rPr lang="tr-TR" dirty="0"/>
              <a:t>" (Kavgam) isimli bir kitapta fikirlerini yazdı. Şimdilerde bu kitap Almanya'da antisemitizme yol açtığı gerekçesiyle yasaklanmaya çalış çok sıkışıyordu. Bu kitapla birlikte yeni teşebbüslerine de yol gösterdi. 1924 ve 1929 yılları arasında partisi başarısız oldu. Ancak Dünya Ekonomik Krizinden sonra daha fazla oy kazanabildi (1929). 1930 seçimlerinde yüzde 18 oy ile </a:t>
            </a:r>
            <a:r>
              <a:rPr lang="tr-TR" dirty="0" err="1"/>
              <a:t>SPD'den</a:t>
            </a:r>
            <a:r>
              <a:rPr lang="tr-TR" dirty="0"/>
              <a:t> sonra ikinci büyük parti oldu. Hitler'in oyları Katoliklerden daha fazla Protestanlardan, şehirlerden daha fazla kırsal bölge ve kasabalardan, işçilerden daha fazla orta ve üst kesimden geldi.</a:t>
            </a:r>
          </a:p>
          <a:p>
            <a:endParaRPr lang="tr-TR" dirty="0"/>
          </a:p>
        </p:txBody>
      </p:sp>
    </p:spTree>
    <p:extLst>
      <p:ext uri="{BB962C8B-B14F-4D97-AF65-F5344CB8AC3E}">
        <p14:creationId xmlns:p14="http://schemas.microsoft.com/office/powerpoint/2010/main" xmlns="" val="23447898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Adolf Hitler Son Dönem  Ve İntihar</a:t>
            </a:r>
            <a:endParaRPr lang="tr-TR" dirty="0"/>
          </a:p>
        </p:txBody>
      </p:sp>
      <p:sp>
        <p:nvSpPr>
          <p:cNvPr id="3" name="İçerik Yer Tutucusu 2"/>
          <p:cNvSpPr>
            <a:spLocks noGrp="1"/>
          </p:cNvSpPr>
          <p:nvPr>
            <p:ph idx="1"/>
          </p:nvPr>
        </p:nvSpPr>
        <p:spPr/>
        <p:txBody>
          <a:bodyPr>
            <a:normAutofit fontScale="92500" lnSpcReduction="10000"/>
          </a:bodyPr>
          <a:lstStyle/>
          <a:p>
            <a:pPr marL="0" indent="0">
              <a:buNone/>
            </a:pPr>
            <a:r>
              <a:rPr lang="tr-TR" dirty="0"/>
              <a:t>Seçimle işbaşına gelen Adolf Hitler kısa zamanda anayasa değişikliği hakkını elde etti. Hemen ardından diğer partileri yasakladı. Almanya'da aşırı artık gösteren işsizliği savaş hazırlığı için kullanarak, iş sahası oluşturdu. Ülke genelinde büyük otobanlar inşa ettirdi. Batı Avrupa ülkelerini ve Rusya'yı karşısına aldı. Bu cephe genişliği II. Dünya Savaşı'nın sonucunu belirleyen en önemli etken oldu. Savaş sonucunda Almanya'nın yenilgisini gören Adolf Hitler ümitsizliğin iyice artması üzerine 30 Nisan 1945'te Berlin'de karısı Eva </a:t>
            </a:r>
            <a:r>
              <a:rPr lang="tr-TR" dirty="0" err="1"/>
              <a:t>Braun'la</a:t>
            </a:r>
            <a:r>
              <a:rPr lang="tr-TR" dirty="0"/>
              <a:t> birlikte aynı anda siyanür hapı içip, önce Eva </a:t>
            </a:r>
            <a:r>
              <a:rPr lang="tr-TR" dirty="0" err="1"/>
              <a:t>Braun'u</a:t>
            </a:r>
            <a:r>
              <a:rPr lang="tr-TR" dirty="0"/>
              <a:t> sonrada kendisini bir silah vasıtasıyla vurarak intihar etti. Kendi isteğiyle </a:t>
            </a:r>
            <a:r>
              <a:rPr lang="tr-TR" dirty="0" err="1"/>
              <a:t>Führerbunker</a:t>
            </a:r>
            <a:r>
              <a:rPr lang="tr-TR" dirty="0"/>
              <a:t> bahçesinde benzinle cesetleri yakılmıştır. </a:t>
            </a:r>
            <a:r>
              <a:rPr lang="tr-TR" dirty="0" smtClean="0"/>
              <a:t>Dünya’da Propagandası yasaklanmıştır.</a:t>
            </a:r>
            <a:r>
              <a:rPr lang="tr-TR" dirty="0"/>
              <a:t/>
            </a:r>
            <a:br>
              <a:rPr lang="tr-TR" dirty="0"/>
            </a:br>
            <a:endParaRPr lang="tr-TR" dirty="0"/>
          </a:p>
        </p:txBody>
      </p:sp>
    </p:spTree>
    <p:extLst>
      <p:ext uri="{BB962C8B-B14F-4D97-AF65-F5344CB8AC3E}">
        <p14:creationId xmlns:p14="http://schemas.microsoft.com/office/powerpoint/2010/main" xmlns="" val="496195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53035" y="618566"/>
            <a:ext cx="10694894" cy="5629834"/>
          </a:xfrm>
        </p:spPr>
      </p:pic>
    </p:spTree>
    <p:extLst>
      <p:ext uri="{BB962C8B-B14F-4D97-AF65-F5344CB8AC3E}">
        <p14:creationId xmlns:p14="http://schemas.microsoft.com/office/powerpoint/2010/main" xmlns="" val="42255305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21661" y="2981262"/>
            <a:ext cx="9601196" cy="1303867"/>
          </a:xfrm>
        </p:spPr>
        <p:txBody>
          <a:bodyPr>
            <a:normAutofit fontScale="90000"/>
          </a:bodyPr>
          <a:lstStyle/>
          <a:p>
            <a:r>
              <a:rPr lang="tr-TR" sz="6700" dirty="0" smtClean="0">
                <a:solidFill>
                  <a:schemeClr val="tx2">
                    <a:lumMod val="40000"/>
                    <a:lumOff val="60000"/>
                  </a:schemeClr>
                </a:solidFill>
              </a:rPr>
              <a:t>Savaştan Önce Dünya Haritası</a:t>
            </a:r>
            <a:r>
              <a:rPr lang="tr-TR" dirty="0" smtClean="0"/>
              <a:t/>
            </a:r>
            <a:br>
              <a:rPr lang="tr-TR" dirty="0" smtClean="0"/>
            </a:br>
            <a:endParaRPr lang="tr-TR" dirty="0"/>
          </a:p>
        </p:txBody>
      </p:sp>
    </p:spTree>
    <p:extLst>
      <p:ext uri="{BB962C8B-B14F-4D97-AF65-F5344CB8AC3E}">
        <p14:creationId xmlns:p14="http://schemas.microsoft.com/office/powerpoint/2010/main" xmlns="" val="34681793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83026" y="2909544"/>
            <a:ext cx="9601196" cy="1303867"/>
          </a:xfrm>
        </p:spPr>
        <p:txBody>
          <a:bodyPr/>
          <a:lstStyle/>
          <a:p>
            <a:r>
              <a:rPr lang="tr-TR" dirty="0">
                <a:solidFill>
                  <a:srgbClr val="92D050"/>
                </a:solidFill>
              </a:rPr>
              <a:t>Savaşın Nedenleri </a:t>
            </a:r>
          </a:p>
        </p:txBody>
      </p:sp>
    </p:spTree>
    <p:extLst>
      <p:ext uri="{BB962C8B-B14F-4D97-AF65-F5344CB8AC3E}">
        <p14:creationId xmlns:p14="http://schemas.microsoft.com/office/powerpoint/2010/main" xmlns="" val="19387487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Almanya’nın Nedenleri </a:t>
            </a:r>
            <a:endParaRPr lang="tr-TR" dirty="0"/>
          </a:p>
        </p:txBody>
      </p:sp>
      <p:sp>
        <p:nvSpPr>
          <p:cNvPr id="5" name="İçerik Yer Tutucusu 4"/>
          <p:cNvSpPr>
            <a:spLocks noGrp="1"/>
          </p:cNvSpPr>
          <p:nvPr>
            <p:ph idx="1"/>
          </p:nvPr>
        </p:nvSpPr>
        <p:spPr/>
        <p:txBody>
          <a:bodyPr/>
          <a:lstStyle/>
          <a:p>
            <a:pPr marL="0" indent="0" fontAlgn="base">
              <a:buNone/>
            </a:pPr>
            <a:r>
              <a:rPr lang="tr-TR" dirty="0" smtClean="0"/>
              <a:t>I</a:t>
            </a:r>
            <a:r>
              <a:rPr lang="tr-TR" dirty="0"/>
              <a:t>. Dünya Savaşı’nda yenilen devletlerle ekonomik, siyasi, askerî ve hukuki alanlarda ağır şartlar içeren antlaşmalar imzalandı. Bu durum Alman­ya’da hoşnutsuzluğa ve dolayısıyla II. Dünya Savaşı’na neden oldu.</a:t>
            </a:r>
          </a:p>
          <a:p>
            <a:pPr marL="0" indent="0" fontAlgn="base">
              <a:buNone/>
            </a:pPr>
            <a:r>
              <a:rPr lang="tr-TR" dirty="0" smtClean="0"/>
              <a:t> </a:t>
            </a:r>
            <a:r>
              <a:rPr lang="tr-TR" dirty="0"/>
              <a:t>I. Dünya Savaşı’ndan sonra sınırların çizilme­sinde milliyetçilik anlayışına dikkat edilmedi. Bu ne­denle etnik çatışmalar ve sınır sorunları ortaya çıktı.</a:t>
            </a:r>
          </a:p>
          <a:p>
            <a:endParaRPr lang="tr-TR" dirty="0"/>
          </a:p>
        </p:txBody>
      </p:sp>
    </p:spTree>
    <p:extLst>
      <p:ext uri="{BB962C8B-B14F-4D97-AF65-F5344CB8AC3E}">
        <p14:creationId xmlns:p14="http://schemas.microsoft.com/office/powerpoint/2010/main" xmlns="" val="7752095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İtalya’nın Nedenleri </a:t>
            </a:r>
            <a:endParaRPr lang="tr-TR" dirty="0"/>
          </a:p>
        </p:txBody>
      </p:sp>
      <p:sp>
        <p:nvSpPr>
          <p:cNvPr id="5" name="İçerik Yer Tutucusu 4"/>
          <p:cNvSpPr>
            <a:spLocks noGrp="1"/>
          </p:cNvSpPr>
          <p:nvPr>
            <p:ph idx="1"/>
          </p:nvPr>
        </p:nvSpPr>
        <p:spPr/>
        <p:txBody>
          <a:bodyPr/>
          <a:lstStyle/>
          <a:p>
            <a:pPr marL="0" indent="0">
              <a:buNone/>
            </a:pPr>
            <a:r>
              <a:rPr lang="tr-TR" dirty="0" smtClean="0"/>
              <a:t>İtalya </a:t>
            </a:r>
            <a:r>
              <a:rPr lang="tr-TR" dirty="0"/>
              <a:t>Birinci Dünya Savaşı’ndan galip çıkma­sına rağmen amaçlarına ulaşamadı. İtilaf Devletleri tarafından ikinci sınıf bir devlet gibi davranılması İtalya’yı saldırgan bir devlet hâline getirdi. Yönetimi ele  geçiren </a:t>
            </a:r>
            <a:r>
              <a:rPr lang="tr-TR" dirty="0" err="1"/>
              <a:t>Mussolini’nin</a:t>
            </a:r>
            <a:r>
              <a:rPr lang="tr-TR" dirty="0"/>
              <a:t> İtalya’yı büyük devlet yapmak  istemesi, II. Dünya Savaşı’nın nedenlerinden biri ol­du.</a:t>
            </a:r>
          </a:p>
        </p:txBody>
      </p:sp>
    </p:spTree>
    <p:extLst>
      <p:ext uri="{BB962C8B-B14F-4D97-AF65-F5344CB8AC3E}">
        <p14:creationId xmlns:p14="http://schemas.microsoft.com/office/powerpoint/2010/main" xmlns="" val="1987361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Japonya’nın Nedenleri </a:t>
            </a:r>
            <a:endParaRPr lang="tr-TR" dirty="0"/>
          </a:p>
        </p:txBody>
      </p:sp>
      <p:sp>
        <p:nvSpPr>
          <p:cNvPr id="3" name="İçerik Yer Tutucusu 2"/>
          <p:cNvSpPr>
            <a:spLocks noGrp="1"/>
          </p:cNvSpPr>
          <p:nvPr>
            <p:ph idx="1"/>
          </p:nvPr>
        </p:nvSpPr>
        <p:spPr/>
        <p:txBody>
          <a:bodyPr/>
          <a:lstStyle/>
          <a:p>
            <a:pPr marL="0" indent="0">
              <a:buNone/>
            </a:pPr>
            <a:r>
              <a:rPr lang="tr-TR" dirty="0" smtClean="0"/>
              <a:t>Uzak </a:t>
            </a:r>
            <a:r>
              <a:rPr lang="tr-TR" dirty="0"/>
              <a:t>Doğu’da imparatorluk kurmaya çalışan Japonya, Avrupa Devletlerini Asya’dan çıkarmak istedi.</a:t>
            </a:r>
          </a:p>
        </p:txBody>
      </p:sp>
    </p:spTree>
    <p:extLst>
      <p:ext uri="{BB962C8B-B14F-4D97-AF65-F5344CB8AC3E}">
        <p14:creationId xmlns:p14="http://schemas.microsoft.com/office/powerpoint/2010/main" xmlns="" val="3352865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44390" y="2721285"/>
            <a:ext cx="9601196" cy="1303867"/>
          </a:xfrm>
        </p:spPr>
        <p:txBody>
          <a:bodyPr/>
          <a:lstStyle/>
          <a:p>
            <a:r>
              <a:rPr lang="tr-TR" dirty="0" smtClean="0">
                <a:solidFill>
                  <a:srgbClr val="92D050"/>
                </a:solidFill>
              </a:rPr>
              <a:t>Taraflar</a:t>
            </a:r>
            <a:endParaRPr lang="tr-TR" dirty="0">
              <a:solidFill>
                <a:srgbClr val="92D050"/>
              </a:solidFill>
            </a:endParaRPr>
          </a:p>
        </p:txBody>
      </p:sp>
    </p:spTree>
    <p:extLst>
      <p:ext uri="{BB962C8B-B14F-4D97-AF65-F5344CB8AC3E}">
        <p14:creationId xmlns:p14="http://schemas.microsoft.com/office/powerpoint/2010/main" xmlns="" val="22606140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35107" y="618564"/>
            <a:ext cx="10721788" cy="5629835"/>
          </a:xfrm>
        </p:spPr>
      </p:pic>
    </p:spTree>
    <p:extLst>
      <p:ext uri="{BB962C8B-B14F-4D97-AF65-F5344CB8AC3E}">
        <p14:creationId xmlns:p14="http://schemas.microsoft.com/office/powerpoint/2010/main" xmlns="" val="19174041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17496" y="2703356"/>
            <a:ext cx="9601196" cy="1303867"/>
          </a:xfrm>
        </p:spPr>
        <p:txBody>
          <a:bodyPr/>
          <a:lstStyle/>
          <a:p>
            <a:r>
              <a:rPr lang="tr-TR" dirty="0" smtClean="0">
                <a:solidFill>
                  <a:srgbClr val="92D050"/>
                </a:solidFill>
              </a:rPr>
              <a:t>Savaş Başlangıcı</a:t>
            </a:r>
            <a:endParaRPr lang="tr-TR" dirty="0">
              <a:solidFill>
                <a:srgbClr val="92D050"/>
              </a:solidFill>
            </a:endParaRPr>
          </a:p>
        </p:txBody>
      </p:sp>
    </p:spTree>
    <p:extLst>
      <p:ext uri="{BB962C8B-B14F-4D97-AF65-F5344CB8AC3E}">
        <p14:creationId xmlns:p14="http://schemas.microsoft.com/office/powerpoint/2010/main" xmlns="" val="26586643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Savaş Öncesi </a:t>
            </a:r>
            <a:endParaRPr lang="tr-TR" dirty="0"/>
          </a:p>
        </p:txBody>
      </p:sp>
      <p:sp>
        <p:nvSpPr>
          <p:cNvPr id="3" name="İçerik Yer Tutucusu 2"/>
          <p:cNvSpPr>
            <a:spLocks noGrp="1"/>
          </p:cNvSpPr>
          <p:nvPr>
            <p:ph idx="1"/>
          </p:nvPr>
        </p:nvSpPr>
        <p:spPr/>
        <p:txBody>
          <a:bodyPr>
            <a:normAutofit lnSpcReduction="10000"/>
          </a:bodyPr>
          <a:lstStyle/>
          <a:p>
            <a:pPr marL="0" indent="0" fontAlgn="base">
              <a:buNone/>
            </a:pPr>
            <a:r>
              <a:rPr lang="tr-TR" dirty="0"/>
              <a:t>İtalya, Almanya ve Japonya aralarında anlaşa­rak </a:t>
            </a:r>
            <a:r>
              <a:rPr lang="tr-TR" b="1" dirty="0"/>
              <a:t>“Üçlü Mihver”</a:t>
            </a:r>
            <a:r>
              <a:rPr lang="tr-TR" dirty="0"/>
              <a:t> grubunu kurmuşlardır.</a:t>
            </a:r>
          </a:p>
          <a:p>
            <a:pPr marL="0" indent="0" fontAlgn="base">
              <a:buNone/>
            </a:pPr>
            <a:r>
              <a:rPr lang="tr-TR" dirty="0"/>
              <a:t>Almanya’da iktidara gelen </a:t>
            </a:r>
            <a:r>
              <a:rPr lang="tr-TR" dirty="0" err="1"/>
              <a:t>nazi</a:t>
            </a:r>
            <a:r>
              <a:rPr lang="tr-TR" dirty="0"/>
              <a:t> yönetimi, üstün Alman ırkı, düşüncesini savunmuş, </a:t>
            </a:r>
            <a:r>
              <a:rPr lang="tr-TR" dirty="0" err="1"/>
              <a:t>Versay</a:t>
            </a:r>
            <a:r>
              <a:rPr lang="tr-TR" dirty="0"/>
              <a:t> Barış Ant­laşmasını tanımadığını ilan etmiş ve işgallere başla­mıştır.</a:t>
            </a:r>
          </a:p>
          <a:p>
            <a:pPr marL="0" indent="0" fontAlgn="base">
              <a:buNone/>
            </a:pPr>
            <a:r>
              <a:rPr lang="tr-TR" dirty="0"/>
              <a:t>Avusturya ve Çekoslovakya Alman işgaline uğramıştır.</a:t>
            </a:r>
          </a:p>
          <a:p>
            <a:pPr marL="0" indent="0" fontAlgn="base">
              <a:buNone/>
            </a:pPr>
            <a:r>
              <a:rPr lang="tr-TR" dirty="0"/>
              <a:t>Mihver Grubuna karşı, İngiltere ve Fransa “Müttefik Devletler” grubunu kurmuşlardır. Bu gruba daha sonra Rusya ve ABD’de katılmıştır.</a:t>
            </a:r>
          </a:p>
          <a:p>
            <a:endParaRPr lang="tr-TR" dirty="0"/>
          </a:p>
        </p:txBody>
      </p:sp>
    </p:spTree>
    <p:extLst>
      <p:ext uri="{BB962C8B-B14F-4D97-AF65-F5344CB8AC3E}">
        <p14:creationId xmlns:p14="http://schemas.microsoft.com/office/powerpoint/2010/main" xmlns="" val="13650872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Savaş Başlarken </a:t>
            </a:r>
            <a:endParaRPr lang="tr-TR" dirty="0"/>
          </a:p>
        </p:txBody>
      </p:sp>
      <p:sp>
        <p:nvSpPr>
          <p:cNvPr id="3" name="İçerik Yer Tutucusu 2"/>
          <p:cNvSpPr>
            <a:spLocks noGrp="1"/>
          </p:cNvSpPr>
          <p:nvPr>
            <p:ph idx="1"/>
          </p:nvPr>
        </p:nvSpPr>
        <p:spPr/>
        <p:txBody>
          <a:bodyPr/>
          <a:lstStyle/>
          <a:p>
            <a:pPr marL="0" indent="0" fontAlgn="base">
              <a:buNone/>
            </a:pPr>
            <a:r>
              <a:rPr lang="tr-TR" dirty="0"/>
              <a:t>Almanya, Rusya ile tarafsızlık anlaşması im­zalamış ve 1939 yılında Polonya’ya savaş açmıştır. İngiltere ve Fransa, Polonya’ya güvence ver­mişler, Polonya da Almanya’ya savaş ilan etmiş, böy­lece II. Dünya Savaşı başlamıştır.</a:t>
            </a:r>
          </a:p>
          <a:p>
            <a:pPr marL="0" indent="0" fontAlgn="base">
              <a:buNone/>
            </a:pPr>
            <a:r>
              <a:rPr lang="tr-TR" dirty="0"/>
              <a:t>Savaşın başlamasıyla Almanya işgal ettiği Polonya topraklarını Ruslarla paylaşmıştır.</a:t>
            </a:r>
          </a:p>
          <a:p>
            <a:endParaRPr lang="tr-TR" dirty="0"/>
          </a:p>
        </p:txBody>
      </p:sp>
    </p:spTree>
    <p:extLst>
      <p:ext uri="{BB962C8B-B14F-4D97-AF65-F5344CB8AC3E}">
        <p14:creationId xmlns:p14="http://schemas.microsoft.com/office/powerpoint/2010/main" xmlns="" val="28718732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62319" y="2676462"/>
            <a:ext cx="9601196" cy="1303867"/>
          </a:xfrm>
        </p:spPr>
        <p:txBody>
          <a:bodyPr/>
          <a:lstStyle/>
          <a:p>
            <a:r>
              <a:rPr lang="tr-TR" dirty="0" smtClean="0">
                <a:solidFill>
                  <a:srgbClr val="92D050"/>
                </a:solidFill>
              </a:rPr>
              <a:t>Savaş</a:t>
            </a:r>
            <a:r>
              <a:rPr lang="tr-TR" dirty="0" smtClean="0"/>
              <a:t> </a:t>
            </a:r>
            <a:r>
              <a:rPr lang="tr-TR" dirty="0" smtClean="0">
                <a:solidFill>
                  <a:srgbClr val="92D050"/>
                </a:solidFill>
              </a:rPr>
              <a:t>Süreci</a:t>
            </a:r>
            <a:r>
              <a:rPr lang="tr-TR" dirty="0" smtClean="0"/>
              <a:t> </a:t>
            </a:r>
            <a:endParaRPr lang="tr-TR" dirty="0"/>
          </a:p>
        </p:txBody>
      </p:sp>
    </p:spTree>
    <p:extLst>
      <p:ext uri="{BB962C8B-B14F-4D97-AF65-F5344CB8AC3E}">
        <p14:creationId xmlns:p14="http://schemas.microsoft.com/office/powerpoint/2010/main" xmlns="" val="7341466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2753" y="0"/>
            <a:ext cx="12317506" cy="6929717"/>
          </a:xfrm>
        </p:spPr>
      </p:pic>
    </p:spTree>
    <p:extLst>
      <p:ext uri="{BB962C8B-B14F-4D97-AF65-F5344CB8AC3E}">
        <p14:creationId xmlns:p14="http://schemas.microsoft.com/office/powerpoint/2010/main" xmlns="" val="3647007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Almanların Saldırganlığı </a:t>
            </a:r>
            <a:endParaRPr lang="tr-TR" dirty="0"/>
          </a:p>
        </p:txBody>
      </p:sp>
      <p:sp>
        <p:nvSpPr>
          <p:cNvPr id="3" name="İçerik Yer Tutucusu 2"/>
          <p:cNvSpPr>
            <a:spLocks noGrp="1"/>
          </p:cNvSpPr>
          <p:nvPr>
            <p:ph idx="1"/>
          </p:nvPr>
        </p:nvSpPr>
        <p:spPr/>
        <p:txBody>
          <a:bodyPr>
            <a:normAutofit/>
          </a:bodyPr>
          <a:lstStyle/>
          <a:p>
            <a:pPr marL="0" indent="0" fontAlgn="base">
              <a:buNone/>
            </a:pPr>
            <a:r>
              <a:rPr lang="tr-TR" dirty="0"/>
              <a:t>Daha sonra Almanlar; Danimarka, Norveç, Hollanda ve Fransa’yı işgal etmiştir.</a:t>
            </a:r>
          </a:p>
          <a:p>
            <a:pPr marL="0" indent="0" fontAlgn="base">
              <a:buNone/>
            </a:pPr>
            <a:r>
              <a:rPr lang="tr-TR" dirty="0"/>
              <a:t>İtalya ise Arnavutluk’u işgal etmiş, Yunanistan’a saldırmış fakat başarılı olamamıştır.</a:t>
            </a:r>
          </a:p>
          <a:p>
            <a:pPr marL="0" indent="0" algn="ctr" fontAlgn="base">
              <a:buNone/>
            </a:pPr>
            <a:r>
              <a:rPr lang="tr-TR" dirty="0"/>
              <a:t>Bunun üzerine Almanya, Balkanlara yönelmiş</a:t>
            </a:r>
            <a:r>
              <a:rPr lang="tr-TR" dirty="0" smtClean="0"/>
              <a:t>, Macaristan</a:t>
            </a:r>
            <a:r>
              <a:rPr lang="tr-TR" dirty="0"/>
              <a:t>, Yunanistan, Yugoslavya ve Romanya’yı</a:t>
            </a:r>
            <a:r>
              <a:rPr lang="tr-TR" b="1" dirty="0"/>
              <a:t> </a:t>
            </a:r>
            <a:r>
              <a:rPr lang="tr-TR" dirty="0"/>
              <a:t>işgal etmiştir.</a:t>
            </a:r>
          </a:p>
          <a:p>
            <a:pPr marL="0" indent="0" fontAlgn="base">
              <a:buNone/>
            </a:pPr>
            <a:r>
              <a:rPr lang="tr-TR" dirty="0" smtClean="0"/>
              <a:t>Almanların </a:t>
            </a:r>
            <a:r>
              <a:rPr lang="tr-TR" dirty="0"/>
              <a:t>Balkanları tehdit etmesi üzerine Rusya, müttefik grubuna geçmiştir.</a:t>
            </a:r>
          </a:p>
          <a:p>
            <a:endParaRPr lang="tr-TR" dirty="0"/>
          </a:p>
        </p:txBody>
      </p:sp>
    </p:spTree>
    <p:extLst>
      <p:ext uri="{BB962C8B-B14F-4D97-AF65-F5344CB8AC3E}">
        <p14:creationId xmlns:p14="http://schemas.microsoft.com/office/powerpoint/2010/main" xmlns="" val="30015678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ABD’nin Savaşa Katılışı </a:t>
            </a:r>
            <a:endParaRPr lang="tr-TR" dirty="0"/>
          </a:p>
        </p:txBody>
      </p:sp>
      <p:sp>
        <p:nvSpPr>
          <p:cNvPr id="3" name="İçerik Yer Tutucusu 2"/>
          <p:cNvSpPr>
            <a:spLocks noGrp="1"/>
          </p:cNvSpPr>
          <p:nvPr>
            <p:ph idx="1"/>
          </p:nvPr>
        </p:nvSpPr>
        <p:spPr/>
        <p:txBody>
          <a:bodyPr/>
          <a:lstStyle/>
          <a:p>
            <a:pPr marL="0" indent="0" algn="ctr" fontAlgn="base">
              <a:buNone/>
            </a:pPr>
            <a:r>
              <a:rPr lang="tr-TR" dirty="0"/>
              <a:t>Japonların ABD’nin </a:t>
            </a:r>
            <a:r>
              <a:rPr lang="tr-TR" dirty="0" err="1"/>
              <a:t>Pearl</a:t>
            </a:r>
            <a:r>
              <a:rPr lang="tr-TR" dirty="0"/>
              <a:t> </a:t>
            </a:r>
            <a:r>
              <a:rPr lang="tr-TR" dirty="0" err="1"/>
              <a:t>Harbour</a:t>
            </a:r>
            <a:r>
              <a:rPr lang="tr-TR" dirty="0"/>
              <a:t>  üssüne saldırması üzerine ABD de Müttefik Grubunda savaşa katılmıştır.</a:t>
            </a:r>
          </a:p>
        </p:txBody>
      </p:sp>
    </p:spTree>
    <p:extLst>
      <p:ext uri="{BB962C8B-B14F-4D97-AF65-F5344CB8AC3E}">
        <p14:creationId xmlns:p14="http://schemas.microsoft.com/office/powerpoint/2010/main" xmlns="" val="5014533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Almanların Gerileme Dönemi </a:t>
            </a:r>
            <a:endParaRPr lang="tr-TR" dirty="0"/>
          </a:p>
        </p:txBody>
      </p:sp>
      <p:sp>
        <p:nvSpPr>
          <p:cNvPr id="3" name="İçerik Yer Tutucusu 2"/>
          <p:cNvSpPr>
            <a:spLocks noGrp="1"/>
          </p:cNvSpPr>
          <p:nvPr>
            <p:ph idx="1"/>
          </p:nvPr>
        </p:nvSpPr>
        <p:spPr/>
        <p:txBody>
          <a:bodyPr/>
          <a:lstStyle/>
          <a:p>
            <a:pPr marL="0" indent="0">
              <a:buNone/>
            </a:pPr>
            <a:r>
              <a:rPr lang="tr-TR" dirty="0" smtClean="0"/>
              <a:t>Stalingrad da yenilen Alman Kuvvetleri Kırım ve </a:t>
            </a:r>
            <a:r>
              <a:rPr lang="tr-TR" dirty="0" err="1" smtClean="0"/>
              <a:t>Kafkasyadan</a:t>
            </a:r>
            <a:r>
              <a:rPr lang="tr-TR" dirty="0" smtClean="0"/>
              <a:t> geri çekilmek zorunda kalmıştır. Sonrasında ise Müttefik Devletler Sicilya ve </a:t>
            </a:r>
            <a:r>
              <a:rPr lang="tr-TR" dirty="0" err="1" smtClean="0"/>
              <a:t>Normandiya’ya</a:t>
            </a:r>
            <a:r>
              <a:rPr lang="tr-TR" dirty="0" smtClean="0"/>
              <a:t> çıkartma düzenleyerek Almanları Fransa’dan ve İtalya’dan atmıştır. Rus Kuvvetleri ise hızla Baltık Devletlerini İlhak etmiş ve Almanya’nın Polonya da ki işgalini sonlandırmış, Polonya’yı özgürleştirmiş ve Alman Topraklarına Girmiştir. Müttefikler ise Fransa’ya girerek </a:t>
            </a:r>
            <a:r>
              <a:rPr lang="tr-TR" dirty="0" err="1" smtClean="0"/>
              <a:t>Fransayı</a:t>
            </a:r>
            <a:r>
              <a:rPr lang="tr-TR" dirty="0" smtClean="0"/>
              <a:t> özgürleştirmiş Hollanda’ya girerek orada durmuş ve sonrasında Tüm Belçika ve Hollanda’yı özgürleştirerek Almanya’nın Endüstri merkezi olan ‘’Ren’’ bölgesine girmiştir. </a:t>
            </a:r>
            <a:endParaRPr lang="tr-TR" dirty="0"/>
          </a:p>
        </p:txBody>
      </p:sp>
    </p:spTree>
    <p:extLst>
      <p:ext uri="{BB962C8B-B14F-4D97-AF65-F5344CB8AC3E}">
        <p14:creationId xmlns:p14="http://schemas.microsoft.com/office/powerpoint/2010/main" xmlns="" val="35984265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Avrupa’da Savaşın Bitişi </a:t>
            </a:r>
            <a:endParaRPr lang="tr-TR" dirty="0"/>
          </a:p>
        </p:txBody>
      </p:sp>
      <p:sp>
        <p:nvSpPr>
          <p:cNvPr id="3" name="İçerik Yer Tutucusu 2"/>
          <p:cNvSpPr>
            <a:spLocks noGrp="1"/>
          </p:cNvSpPr>
          <p:nvPr>
            <p:ph idx="1"/>
          </p:nvPr>
        </p:nvSpPr>
        <p:spPr/>
        <p:txBody>
          <a:bodyPr/>
          <a:lstStyle/>
          <a:p>
            <a:r>
              <a:rPr lang="tr-TR" dirty="0" smtClean="0"/>
              <a:t>Sovyetlerin hızla Berlin’e doğru ilerlemesi ve Müttefik Devletlerin tüm hızıyla Berlin’e gelmesi Hitler’i intihara zorlamış ve Hitler intihar etmiştir. Sonrasında seçilen Şansölye Rus Kuvvetleri Berlin’i kuşattığında Almanya’nın teslim olduğunu açıklamış ve Rus Kuvvetleri Berlin’e girmiştir. </a:t>
            </a:r>
            <a:endParaRPr lang="tr-TR" dirty="0"/>
          </a:p>
        </p:txBody>
      </p:sp>
    </p:spTree>
    <p:extLst>
      <p:ext uri="{BB962C8B-B14F-4D97-AF65-F5344CB8AC3E}">
        <p14:creationId xmlns:p14="http://schemas.microsoft.com/office/powerpoint/2010/main" xmlns="" val="13914369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68508" y="2775074"/>
            <a:ext cx="9601196" cy="1303867"/>
          </a:xfrm>
        </p:spPr>
        <p:txBody>
          <a:bodyPr/>
          <a:lstStyle/>
          <a:p>
            <a:r>
              <a:rPr lang="tr-TR" dirty="0" smtClean="0">
                <a:solidFill>
                  <a:srgbClr val="92D050"/>
                </a:solidFill>
              </a:rPr>
              <a:t>Savaş</a:t>
            </a:r>
            <a:r>
              <a:rPr lang="tr-TR" dirty="0" smtClean="0"/>
              <a:t> </a:t>
            </a:r>
            <a:r>
              <a:rPr lang="tr-TR" dirty="0" smtClean="0">
                <a:solidFill>
                  <a:srgbClr val="92D050"/>
                </a:solidFill>
              </a:rPr>
              <a:t>Boyunca</a:t>
            </a:r>
            <a:r>
              <a:rPr lang="tr-TR" dirty="0" smtClean="0"/>
              <a:t> </a:t>
            </a:r>
            <a:r>
              <a:rPr lang="tr-TR" dirty="0" smtClean="0">
                <a:solidFill>
                  <a:srgbClr val="92D050"/>
                </a:solidFill>
              </a:rPr>
              <a:t>Türkiye’nin</a:t>
            </a:r>
            <a:r>
              <a:rPr lang="tr-TR" dirty="0" smtClean="0"/>
              <a:t> </a:t>
            </a:r>
            <a:r>
              <a:rPr lang="tr-TR" dirty="0" smtClean="0">
                <a:solidFill>
                  <a:srgbClr val="92D050"/>
                </a:solidFill>
              </a:rPr>
              <a:t>Tutumu</a:t>
            </a:r>
            <a:r>
              <a:rPr lang="tr-TR" dirty="0" smtClean="0"/>
              <a:t> </a:t>
            </a:r>
            <a:endParaRPr lang="tr-TR" dirty="0"/>
          </a:p>
        </p:txBody>
      </p:sp>
    </p:spTree>
    <p:extLst>
      <p:ext uri="{BB962C8B-B14F-4D97-AF65-F5344CB8AC3E}">
        <p14:creationId xmlns:p14="http://schemas.microsoft.com/office/powerpoint/2010/main" xmlns="" val="9585261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38837" y="2425449"/>
            <a:ext cx="9601196" cy="1303867"/>
          </a:xfrm>
        </p:spPr>
        <p:txBody>
          <a:bodyPr>
            <a:normAutofit fontScale="90000"/>
          </a:bodyPr>
          <a:lstStyle/>
          <a:p>
            <a:r>
              <a:rPr lang="tr-TR" dirty="0" smtClean="0"/>
              <a:t>Saldırmazlık Paktları İle Sınırlarımızı Güçlendirdik </a:t>
            </a:r>
            <a:endParaRPr lang="tr-TR" dirty="0"/>
          </a:p>
        </p:txBody>
      </p:sp>
    </p:spTree>
    <p:extLst>
      <p:ext uri="{BB962C8B-B14F-4D97-AF65-F5344CB8AC3E}">
        <p14:creationId xmlns:p14="http://schemas.microsoft.com/office/powerpoint/2010/main" xmlns="" val="40066235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13332" y="2380626"/>
            <a:ext cx="9601196" cy="1303867"/>
          </a:xfrm>
        </p:spPr>
        <p:txBody>
          <a:bodyPr/>
          <a:lstStyle/>
          <a:p>
            <a:r>
              <a:rPr lang="tr-TR" dirty="0" smtClean="0"/>
              <a:t>Savaş Süresince Tarafsızlığımızı Koruduk </a:t>
            </a:r>
            <a:endParaRPr lang="tr-TR" dirty="0"/>
          </a:p>
        </p:txBody>
      </p:sp>
    </p:spTree>
    <p:extLst>
      <p:ext uri="{BB962C8B-B14F-4D97-AF65-F5344CB8AC3E}">
        <p14:creationId xmlns:p14="http://schemas.microsoft.com/office/powerpoint/2010/main" xmlns="" val="23877062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41614" y="2658532"/>
            <a:ext cx="9601196" cy="1303867"/>
          </a:xfrm>
        </p:spPr>
        <p:txBody>
          <a:bodyPr>
            <a:normAutofit fontScale="90000"/>
          </a:bodyPr>
          <a:lstStyle/>
          <a:p>
            <a:r>
              <a:rPr lang="tr-TR" dirty="0" smtClean="0"/>
              <a:t>Savaş Sonunda BM’ye Kurucu Üye Olarak Girebilmek İçin Almanya Ve Japonya’ya Savaş İlan Ettik </a:t>
            </a:r>
            <a:endParaRPr lang="tr-TR" dirty="0"/>
          </a:p>
        </p:txBody>
      </p:sp>
    </p:spTree>
    <p:extLst>
      <p:ext uri="{BB962C8B-B14F-4D97-AF65-F5344CB8AC3E}">
        <p14:creationId xmlns:p14="http://schemas.microsoft.com/office/powerpoint/2010/main" xmlns="" val="20955727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32649" y="2559920"/>
            <a:ext cx="9601196" cy="1303867"/>
          </a:xfrm>
        </p:spPr>
        <p:txBody>
          <a:bodyPr>
            <a:normAutofit/>
          </a:bodyPr>
          <a:lstStyle/>
          <a:p>
            <a:r>
              <a:rPr lang="tr-TR" dirty="0" smtClean="0">
                <a:solidFill>
                  <a:srgbClr val="92D050"/>
                </a:solidFill>
              </a:rPr>
              <a:t>Savaşın Sonuçları</a:t>
            </a:r>
            <a:endParaRPr lang="tr-TR" dirty="0">
              <a:solidFill>
                <a:srgbClr val="92D050"/>
              </a:solidFill>
            </a:endParaRPr>
          </a:p>
        </p:txBody>
      </p:sp>
    </p:spTree>
    <p:extLst>
      <p:ext uri="{BB962C8B-B14F-4D97-AF65-F5344CB8AC3E}">
        <p14:creationId xmlns:p14="http://schemas.microsoft.com/office/powerpoint/2010/main" xmlns="" val="22131284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Savaş Sonuçları</a:t>
            </a:r>
            <a:endParaRPr lang="tr-TR" dirty="0"/>
          </a:p>
        </p:txBody>
      </p:sp>
      <p:sp>
        <p:nvSpPr>
          <p:cNvPr id="3" name="İçerik Yer Tutucusu 2"/>
          <p:cNvSpPr>
            <a:spLocks noGrp="1"/>
          </p:cNvSpPr>
          <p:nvPr>
            <p:ph idx="1"/>
          </p:nvPr>
        </p:nvSpPr>
        <p:spPr/>
        <p:txBody>
          <a:bodyPr>
            <a:normAutofit fontScale="62500" lnSpcReduction="20000"/>
          </a:bodyPr>
          <a:lstStyle/>
          <a:p>
            <a:pPr fontAlgn="base"/>
            <a:r>
              <a:rPr lang="tr-TR" dirty="0"/>
              <a:t>*Savaşı demokrasiyi savunan ülkeler kazanmıştır.</a:t>
            </a:r>
          </a:p>
          <a:p>
            <a:pPr fontAlgn="base"/>
            <a:r>
              <a:rPr lang="tr-TR" dirty="0"/>
              <a:t>*Savaş sonrasında sömürgecilik faaliyetleri azalmıştır.</a:t>
            </a:r>
          </a:p>
          <a:p>
            <a:pPr fontAlgn="base"/>
            <a:r>
              <a:rPr lang="tr-TR" dirty="0"/>
              <a:t>*Birleşmiş Milletler kurulmuştur.</a:t>
            </a:r>
          </a:p>
          <a:p>
            <a:pPr fontAlgn="base"/>
            <a:r>
              <a:rPr lang="tr-TR" dirty="0"/>
              <a:t>*Rusya, Balkanlar'da güç kazanmıştır.</a:t>
            </a:r>
          </a:p>
          <a:p>
            <a:pPr fontAlgn="base"/>
            <a:r>
              <a:rPr lang="tr-TR" dirty="0"/>
              <a:t>*Türkiye, ABD gücüne yaklaşmıştır.</a:t>
            </a:r>
          </a:p>
          <a:p>
            <a:pPr fontAlgn="base"/>
            <a:r>
              <a:rPr lang="tr-TR" dirty="0"/>
              <a:t>*Almanya ikiye bölünmüştür.</a:t>
            </a:r>
          </a:p>
          <a:p>
            <a:pPr fontAlgn="base"/>
            <a:r>
              <a:rPr lang="tr-TR" dirty="0"/>
              <a:t>*İngiltere ve ABD desteğiyle 1948 yılında Filistin'de İsrail Devleti kurulmuştur.</a:t>
            </a:r>
          </a:p>
          <a:p>
            <a:pPr fontAlgn="base"/>
            <a:r>
              <a:rPr lang="tr-TR" dirty="0"/>
              <a:t>*Devletler arasında rekabetler devam etti.</a:t>
            </a:r>
          </a:p>
          <a:p>
            <a:pPr fontAlgn="base"/>
            <a:r>
              <a:rPr lang="tr-TR" dirty="0"/>
              <a:t>*Varşova Paktı ve NATO kuruldu.</a:t>
            </a:r>
          </a:p>
          <a:p>
            <a:pPr fontAlgn="base"/>
            <a:r>
              <a:rPr lang="tr-TR" dirty="0"/>
              <a:t>*Dünya barışının korunması için insan hakları sözleşmeleri yayınlandı. Savaşı'nın başlamasının başlıca nedenidir.</a:t>
            </a:r>
          </a:p>
          <a:p>
            <a:endParaRPr lang="tr-TR" dirty="0"/>
          </a:p>
        </p:txBody>
      </p:sp>
    </p:spTree>
    <p:extLst>
      <p:ext uri="{BB962C8B-B14F-4D97-AF65-F5344CB8AC3E}">
        <p14:creationId xmlns:p14="http://schemas.microsoft.com/office/powerpoint/2010/main" xmlns="" val="6276688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5402" y="982132"/>
            <a:ext cx="9601196" cy="4737350"/>
          </a:xfrm>
        </p:spPr>
        <p:txBody>
          <a:bodyPr/>
          <a:lstStyle/>
          <a:p>
            <a:r>
              <a:rPr lang="tr-TR" dirty="0" smtClean="0">
                <a:solidFill>
                  <a:srgbClr val="00B050"/>
                </a:solidFill>
              </a:rPr>
              <a:t>LİDERLER </a:t>
            </a:r>
            <a:endParaRPr lang="tr-TR" dirty="0">
              <a:solidFill>
                <a:srgbClr val="00B050"/>
              </a:solidFill>
            </a:endParaRPr>
          </a:p>
        </p:txBody>
      </p:sp>
    </p:spTree>
    <p:extLst>
      <p:ext uri="{BB962C8B-B14F-4D97-AF65-F5344CB8AC3E}">
        <p14:creationId xmlns:p14="http://schemas.microsoft.com/office/powerpoint/2010/main" xmlns="" val="69174199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02979" y="2524062"/>
            <a:ext cx="9601196" cy="1303867"/>
          </a:xfrm>
        </p:spPr>
        <p:txBody>
          <a:bodyPr/>
          <a:lstStyle/>
          <a:p>
            <a:r>
              <a:rPr lang="tr-TR" dirty="0" smtClean="0">
                <a:solidFill>
                  <a:srgbClr val="92D050"/>
                </a:solidFill>
              </a:rPr>
              <a:t>Savaş Sonunda Dünya Haritası</a:t>
            </a:r>
            <a:endParaRPr lang="tr-TR" dirty="0">
              <a:solidFill>
                <a:srgbClr val="92D050"/>
              </a:solidFill>
            </a:endParaRPr>
          </a:p>
        </p:txBody>
      </p:sp>
    </p:spTree>
    <p:extLst>
      <p:ext uri="{BB962C8B-B14F-4D97-AF65-F5344CB8AC3E}">
        <p14:creationId xmlns:p14="http://schemas.microsoft.com/office/powerpoint/2010/main" xmlns="" val="34051320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12191999"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18980498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Savaş tarihinde hiç bir vakit bu kadar çok kişi bu kadar az kişiye bu kadar şey </a:t>
            </a:r>
            <a:r>
              <a:rPr lang="tr-TR" dirty="0" err="1"/>
              <a:t>borçIu</a:t>
            </a:r>
            <a:r>
              <a:rPr lang="tr-TR" dirty="0"/>
              <a:t> </a:t>
            </a:r>
            <a:r>
              <a:rPr lang="tr-TR" dirty="0" err="1" smtClean="0"/>
              <a:t>oImamıştır</a:t>
            </a:r>
            <a:r>
              <a:rPr lang="tr-TR" dirty="0" smtClean="0"/>
              <a:t>.</a:t>
            </a:r>
            <a:br>
              <a:rPr lang="tr-TR" dirty="0" smtClean="0"/>
            </a:br>
            <a:endParaRPr lang="tr-TR" dirty="0"/>
          </a:p>
        </p:txBody>
      </p:sp>
      <p:sp>
        <p:nvSpPr>
          <p:cNvPr id="3" name="Metin Yer Tutucusu 2"/>
          <p:cNvSpPr>
            <a:spLocks noGrp="1"/>
          </p:cNvSpPr>
          <p:nvPr>
            <p:ph type="body" idx="13"/>
          </p:nvPr>
        </p:nvSpPr>
        <p:spPr/>
        <p:txBody>
          <a:bodyPr/>
          <a:lstStyle/>
          <a:p>
            <a:r>
              <a:rPr lang="tr-TR" dirty="0" smtClean="0"/>
              <a:t>Winston Churchill </a:t>
            </a:r>
            <a:endParaRPr lang="tr-TR" dirty="0"/>
          </a:p>
        </p:txBody>
      </p:sp>
      <p:sp>
        <p:nvSpPr>
          <p:cNvPr id="4" name="Metin Yer Tutucusu 3"/>
          <p:cNvSpPr>
            <a:spLocks noGrp="1"/>
          </p:cNvSpPr>
          <p:nvPr>
            <p:ph type="body" idx="1"/>
          </p:nvPr>
        </p:nvSpPr>
        <p:spPr/>
        <p:txBody>
          <a:bodyPr/>
          <a:lstStyle/>
          <a:p>
            <a:r>
              <a:rPr lang="tr-TR" dirty="0" smtClean="0"/>
              <a:t>İkinci Dünya Savaşı Sonunda Söylenmiş Bir Sözdür.</a:t>
            </a:r>
            <a:endParaRPr lang="tr-TR" dirty="0"/>
          </a:p>
        </p:txBody>
      </p:sp>
    </p:spTree>
    <p:extLst>
      <p:ext uri="{BB962C8B-B14F-4D97-AF65-F5344CB8AC3E}">
        <p14:creationId xmlns:p14="http://schemas.microsoft.com/office/powerpoint/2010/main" xmlns="" val="40701351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35426" y="2223852"/>
            <a:ext cx="9609668" cy="1468800"/>
          </a:xfrm>
        </p:spPr>
        <p:txBody>
          <a:bodyPr/>
          <a:lstStyle/>
          <a:p>
            <a:pPr algn="ctr"/>
            <a:r>
              <a:rPr lang="tr-TR" dirty="0" smtClean="0"/>
              <a:t>Hazırlayan ve Sunan</a:t>
            </a:r>
            <a:endParaRPr lang="tr-TR" dirty="0"/>
          </a:p>
        </p:txBody>
      </p:sp>
      <p:sp>
        <p:nvSpPr>
          <p:cNvPr id="3" name="Metin Yer Tutucusu 2"/>
          <p:cNvSpPr>
            <a:spLocks noGrp="1"/>
          </p:cNvSpPr>
          <p:nvPr>
            <p:ph type="body" idx="1"/>
          </p:nvPr>
        </p:nvSpPr>
        <p:spPr>
          <a:xfrm>
            <a:off x="1035426" y="3889874"/>
            <a:ext cx="9609668" cy="860400"/>
          </a:xfrm>
        </p:spPr>
        <p:txBody>
          <a:bodyPr>
            <a:noAutofit/>
          </a:bodyPr>
          <a:lstStyle/>
          <a:p>
            <a:pPr algn="ctr"/>
            <a:r>
              <a:rPr lang="tr-TR" sz="6600" dirty="0" smtClean="0">
                <a:solidFill>
                  <a:schemeClr val="accent4">
                    <a:lumMod val="50000"/>
                  </a:schemeClr>
                </a:solidFill>
              </a:rPr>
              <a:t>Ufuk Eren Çimen </a:t>
            </a:r>
            <a:endParaRPr lang="tr-TR" sz="6600" dirty="0">
              <a:solidFill>
                <a:schemeClr val="accent4">
                  <a:lumMod val="50000"/>
                </a:schemeClr>
              </a:solidFill>
            </a:endParaRPr>
          </a:p>
        </p:txBody>
      </p:sp>
    </p:spTree>
    <p:extLst>
      <p:ext uri="{BB962C8B-B14F-4D97-AF65-F5344CB8AC3E}">
        <p14:creationId xmlns:p14="http://schemas.microsoft.com/office/powerpoint/2010/main" xmlns="" val="14806737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Winston Churchill (1874-1965)</a:t>
            </a:r>
            <a:endParaRPr lang="tr-TR" dirty="0"/>
          </a:p>
        </p:txBody>
      </p:sp>
      <p:sp>
        <p:nvSpPr>
          <p:cNvPr id="3" name="İçerik Yer Tutucusu 2"/>
          <p:cNvSpPr>
            <a:spLocks noGrp="1"/>
          </p:cNvSpPr>
          <p:nvPr>
            <p:ph idx="1"/>
          </p:nvPr>
        </p:nvSpPr>
        <p:spPr/>
        <p:txBody>
          <a:bodyPr>
            <a:normAutofit fontScale="92500" lnSpcReduction="20000"/>
          </a:bodyPr>
          <a:lstStyle/>
          <a:p>
            <a:pPr marL="0" indent="0">
              <a:buNone/>
            </a:pPr>
            <a:r>
              <a:rPr lang="tr-TR" dirty="0"/>
              <a:t>1939'da bir kez daha Bahriye Nazırlığına ve 1940'ta N. </a:t>
            </a:r>
            <a:r>
              <a:rPr lang="tr-TR" dirty="0" err="1"/>
              <a:t>Chamberlain'ın</a:t>
            </a:r>
            <a:r>
              <a:rPr lang="tr-TR" dirty="0"/>
              <a:t> yerine Başbakanlığa getirildi. İkinci Dünya Savaşında izlediği savaş politikası ve Roosevelt ile kurduğu iyi ilişkiler onu İngiliz tarihinin en önemli devlet adamları arasına soktu. Gene bu dönemde Müttefik Devletlerin Balkanlar'a kaydırmağa çalıştığı strateji konusunda Ruslarla çalıştı. Ancak S.S.C.B.'</a:t>
            </a:r>
            <a:r>
              <a:rPr lang="tr-TR" dirty="0" err="1"/>
              <a:t>nin</a:t>
            </a:r>
            <a:r>
              <a:rPr lang="tr-TR" dirty="0"/>
              <a:t> burada hakim duruma geçmesinden de çekiniyordu. Bu yüzden savaşın başından itibaren stratejik önemi büyük olan Türkiye'yi savaşa sokmağa çalıştı. Kahire ve Adana'da Türk yöneticileriyle bu konuda yaptığı görüşmelerde, Türkiye'nin istediği askeri yardımı vermeğe de yanaşmadı. Savaş sonrası Avrupa ülkelerinin birleşmesini sağlayan Kuzey Atlantik Paktı, Avrupa Konseyi gibi kurumların oluşması için büyük çaba gösterdi. 1951 seçimlerinde tekrar iktidara geldi. 1955'te görevlerini </a:t>
            </a:r>
            <a:r>
              <a:rPr lang="tr-TR" dirty="0" err="1"/>
              <a:t>A.Eden'e</a:t>
            </a:r>
            <a:r>
              <a:rPr lang="tr-TR" dirty="0"/>
              <a:t> bırakarak siyasetten çekildi.</a:t>
            </a:r>
          </a:p>
        </p:txBody>
      </p:sp>
    </p:spTree>
    <p:extLst>
      <p:ext uri="{BB962C8B-B14F-4D97-AF65-F5344CB8AC3E}">
        <p14:creationId xmlns:p14="http://schemas.microsoft.com/office/powerpoint/2010/main" xmlns="" val="1468599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93060" y="510988"/>
            <a:ext cx="11196916" cy="5862918"/>
          </a:xfrm>
        </p:spPr>
      </p:pic>
    </p:spTree>
    <p:extLst>
      <p:ext uri="{BB962C8B-B14F-4D97-AF65-F5344CB8AC3E}">
        <p14:creationId xmlns:p14="http://schemas.microsoft.com/office/powerpoint/2010/main" xmlns="" val="2001481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Joseph Stalin (1873-1953)</a:t>
            </a:r>
            <a:endParaRPr lang="tr-TR" dirty="0"/>
          </a:p>
        </p:txBody>
      </p:sp>
      <p:sp>
        <p:nvSpPr>
          <p:cNvPr id="3" name="İçerik Yer Tutucusu 2"/>
          <p:cNvSpPr>
            <a:spLocks noGrp="1"/>
          </p:cNvSpPr>
          <p:nvPr>
            <p:ph idx="1"/>
          </p:nvPr>
        </p:nvSpPr>
        <p:spPr/>
        <p:txBody>
          <a:bodyPr>
            <a:normAutofit fontScale="85000" lnSpcReduction="20000"/>
          </a:bodyPr>
          <a:lstStyle/>
          <a:p>
            <a:pPr marL="0" indent="0">
              <a:buNone/>
            </a:pPr>
            <a:r>
              <a:rPr lang="tr-TR" dirty="0"/>
              <a:t>Tarihin en büyük diktatörlerinden biri olan sosyalist Josef </a:t>
            </a:r>
            <a:r>
              <a:rPr lang="tr-TR" dirty="0" err="1"/>
              <a:t>Visarionoviç</a:t>
            </a:r>
            <a:r>
              <a:rPr lang="tr-TR" dirty="0"/>
              <a:t> Stalin, 1881'de Gürcistan'ın </a:t>
            </a:r>
            <a:r>
              <a:rPr lang="tr-TR" dirty="0" err="1"/>
              <a:t>Gori</a:t>
            </a:r>
            <a:r>
              <a:rPr lang="tr-TR" dirty="0"/>
              <a:t> kasabasında doğdu. Babası </a:t>
            </a:r>
            <a:r>
              <a:rPr lang="tr-TR" dirty="0" err="1"/>
              <a:t>kundurucaydı</a:t>
            </a:r>
            <a:r>
              <a:rPr lang="tr-TR" dirty="0"/>
              <a:t>. Daha orta öğrenimi sırasında devrimci eyleme katıldı ve Rusya Sosyal Demokrat İşçi Partisi'nin </a:t>
            </a:r>
            <a:r>
              <a:rPr lang="tr-TR" dirty="0" err="1"/>
              <a:t>bolşevik</a:t>
            </a:r>
            <a:r>
              <a:rPr lang="tr-TR" dirty="0"/>
              <a:t> kanadı saflarında yer aldı. Uzun yıllar Sibirya'da sürgünde kaldı. Lenin'in 1917'de Finlandiya'ya gitmesinin ardından </a:t>
            </a:r>
            <a:r>
              <a:rPr lang="tr-TR" dirty="0" err="1"/>
              <a:t>Sverdlov'la</a:t>
            </a:r>
            <a:r>
              <a:rPr lang="tr-TR" dirty="0"/>
              <a:t> birlikte partinin yönetimini üstlendi. Ekim Devrimi'nden sonra Lenin'in başkanlığındaki Sovyet hükümetinde Milliyetler Halk Komiseri oldu.</a:t>
            </a:r>
          </a:p>
          <a:p>
            <a:pPr marL="0" indent="0">
              <a:buNone/>
            </a:pPr>
            <a:r>
              <a:rPr lang="tr-TR" b="1" dirty="0">
                <a:solidFill>
                  <a:schemeClr val="tx1"/>
                </a:solidFill>
                <a:hlinkClick r:id="rId2"/>
              </a:rPr>
              <a:t>Lenin</a:t>
            </a:r>
            <a:r>
              <a:rPr lang="tr-TR" dirty="0"/>
              <a:t>'in ölümünden az önce Komünist Partisi genel sekreteri oldu. 1920-1930'larda sağ ve sol ideolojik mücadele adına binlerce insanı sürgünlere gönderdi. Özellikle bu sürgünler ve idamlar yoğunluklu olarak </a:t>
            </a:r>
            <a:r>
              <a:rPr lang="tr-TR" dirty="0" err="1"/>
              <a:t>Türkler’e</a:t>
            </a:r>
            <a:r>
              <a:rPr lang="tr-TR" dirty="0"/>
              <a:t> karşı oluyordu. Stalin iktidarın için her yol meşrudur sözünü tam anlamıyla uygulayarak binlerce insanın ölümüne sebep oldu. Milyonlarca insan bu yolda öldürüldü</a:t>
            </a:r>
            <a:r>
              <a:rPr lang="tr-TR" dirty="0" smtClean="0"/>
              <a:t>. </a:t>
            </a:r>
            <a:r>
              <a:rPr lang="tr-TR" dirty="0" smtClean="0">
                <a:hlinkClick r:id="rId3"/>
              </a:rPr>
              <a:t>https://</a:t>
            </a:r>
            <a:r>
              <a:rPr lang="tr-TR" dirty="0" smtClean="0">
                <a:hlinkClick r:id="rId3"/>
              </a:rPr>
              <a:t>www.sorubak.com</a:t>
            </a:r>
            <a:r>
              <a:rPr lang="tr-TR" dirty="0" smtClean="0"/>
              <a:t> </a:t>
            </a:r>
            <a:endParaRPr lang="tr-TR" dirty="0"/>
          </a:p>
          <a:p>
            <a:endParaRPr lang="tr-TR" dirty="0"/>
          </a:p>
        </p:txBody>
      </p:sp>
    </p:spTree>
    <p:extLst>
      <p:ext uri="{BB962C8B-B14F-4D97-AF65-F5344CB8AC3E}">
        <p14:creationId xmlns:p14="http://schemas.microsoft.com/office/powerpoint/2010/main" xmlns="" val="31839650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Joseph Stalin Son Dönem </a:t>
            </a:r>
            <a:endParaRPr lang="tr-TR" dirty="0"/>
          </a:p>
        </p:txBody>
      </p:sp>
      <p:sp>
        <p:nvSpPr>
          <p:cNvPr id="3" name="İçerik Yer Tutucusu 2"/>
          <p:cNvSpPr>
            <a:spLocks noGrp="1"/>
          </p:cNvSpPr>
          <p:nvPr>
            <p:ph idx="1"/>
          </p:nvPr>
        </p:nvSpPr>
        <p:spPr/>
        <p:txBody>
          <a:bodyPr/>
          <a:lstStyle/>
          <a:p>
            <a:pPr marL="0" indent="0">
              <a:buNone/>
            </a:pPr>
            <a:r>
              <a:rPr lang="tr-TR" dirty="0"/>
              <a:t>Josef Stalin, Sovyetler Birliğinde, bir tek ülkede sosyalist kuruluşun savunucusu oldu. "Planlı ekonomi", "</a:t>
            </a:r>
            <a:r>
              <a:rPr lang="tr-TR" dirty="0" err="1"/>
              <a:t>Kollektivizasyon</a:t>
            </a:r>
            <a:r>
              <a:rPr lang="tr-TR" dirty="0"/>
              <a:t>" ve "Endüstrileşme" uygulamaları ile 1928-1936 yılları arasında Sovyet Sosyalist Cumhuriyetler Birliği'nde köklü dönüşümlerin gerçekleştirilmesini sağladı. İkinci Dünya Savaşı sırasında parti liderliği, hükümet başkanlığı ve </a:t>
            </a:r>
            <a:r>
              <a:rPr lang="tr-TR" dirty="0" err="1"/>
              <a:t>sovyet</a:t>
            </a:r>
            <a:r>
              <a:rPr lang="tr-TR" dirty="0"/>
              <a:t> orduları başkomutanlığı görevlerini </a:t>
            </a:r>
            <a:r>
              <a:rPr lang="tr-TR" dirty="0" err="1"/>
              <a:t>birarada</a:t>
            </a:r>
            <a:r>
              <a:rPr lang="tr-TR" dirty="0"/>
              <a:t> yürüttü. 5 Mart 1953'te öldü. </a:t>
            </a:r>
            <a:endParaRPr lang="tr-TR" dirty="0" smtClean="0"/>
          </a:p>
          <a:p>
            <a:endParaRPr lang="tr-TR" dirty="0"/>
          </a:p>
        </p:txBody>
      </p:sp>
    </p:spTree>
    <p:extLst>
      <p:ext uri="{BB962C8B-B14F-4D97-AF65-F5344CB8AC3E}">
        <p14:creationId xmlns:p14="http://schemas.microsoft.com/office/powerpoint/2010/main" xmlns="" val="37428741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61999" y="609600"/>
            <a:ext cx="10730753" cy="5638800"/>
          </a:xfrm>
        </p:spPr>
      </p:pic>
    </p:spTree>
    <p:extLst>
      <p:ext uri="{BB962C8B-B14F-4D97-AF65-F5344CB8AC3E}">
        <p14:creationId xmlns:p14="http://schemas.microsoft.com/office/powerpoint/2010/main" xmlns="" val="13776785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k">
  <a:themeElements>
    <a:clrScheme name="Mavi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rganik">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k">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97</TotalTime>
  <Words>1672</Words>
  <PresentationFormat>Özel</PresentationFormat>
  <Paragraphs>87</Paragraphs>
  <Slides>43</Slides>
  <Notes>0</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Organik</vt:lpstr>
      <vt:lpstr>Avrupa’da Savaş                   </vt:lpstr>
      <vt:lpstr>Savaştan Önce Dünya Haritası </vt:lpstr>
      <vt:lpstr>Slayt 3</vt:lpstr>
      <vt:lpstr>LİDERLER </vt:lpstr>
      <vt:lpstr>Winston Churchill (1874-1965)</vt:lpstr>
      <vt:lpstr>Slayt 6</vt:lpstr>
      <vt:lpstr>Joseph Stalin (1873-1953)</vt:lpstr>
      <vt:lpstr>Joseph Stalin Son Dönem </vt:lpstr>
      <vt:lpstr>Slayt 9</vt:lpstr>
      <vt:lpstr>Franklin Delano Roosevelt (1882 - 1945)</vt:lpstr>
      <vt:lpstr>Franklin Delano Roosevelt Son Dönem</vt:lpstr>
      <vt:lpstr>Slayt 12</vt:lpstr>
      <vt:lpstr>Harry S. Truman (1884 - 1972)</vt:lpstr>
      <vt:lpstr>Harry S. Truman Soğuk Savaş Dönemi</vt:lpstr>
      <vt:lpstr>Slayt 15</vt:lpstr>
      <vt:lpstr>Adolf Hitler  (1889-1945)</vt:lpstr>
      <vt:lpstr>Adolf Hitler Siyasi Ve Askeri Hayatı</vt:lpstr>
      <vt:lpstr>Adolf Hitler Son Dönem  Ve İntihar</vt:lpstr>
      <vt:lpstr>Slayt 19</vt:lpstr>
      <vt:lpstr>Savaşın Nedenleri </vt:lpstr>
      <vt:lpstr>Almanya’nın Nedenleri </vt:lpstr>
      <vt:lpstr>İtalya’nın Nedenleri </vt:lpstr>
      <vt:lpstr>Japonya’nın Nedenleri </vt:lpstr>
      <vt:lpstr>Taraflar</vt:lpstr>
      <vt:lpstr>Slayt 25</vt:lpstr>
      <vt:lpstr>Savaş Başlangıcı</vt:lpstr>
      <vt:lpstr>Savaş Öncesi </vt:lpstr>
      <vt:lpstr>Savaş Başlarken </vt:lpstr>
      <vt:lpstr>Savaş Süreci </vt:lpstr>
      <vt:lpstr>Almanların Saldırganlığı </vt:lpstr>
      <vt:lpstr>ABD’nin Savaşa Katılışı </vt:lpstr>
      <vt:lpstr>Almanların Gerileme Dönemi </vt:lpstr>
      <vt:lpstr>Avrupa’da Savaşın Bitişi </vt:lpstr>
      <vt:lpstr>Savaş Boyunca Türkiye’nin Tutumu </vt:lpstr>
      <vt:lpstr>Saldırmazlık Paktları İle Sınırlarımızı Güçlendirdik </vt:lpstr>
      <vt:lpstr>Savaş Süresince Tarafsızlığımızı Koruduk </vt:lpstr>
      <vt:lpstr>Savaş Sonunda BM’ye Kurucu Üye Olarak Girebilmek İçin Almanya Ve Japonya’ya Savaş İlan Ettik </vt:lpstr>
      <vt:lpstr>Savaşın Sonuçları</vt:lpstr>
      <vt:lpstr>Savaş Sonuçları</vt:lpstr>
      <vt:lpstr>Savaş Sonunda Dünya Haritası</vt:lpstr>
      <vt:lpstr>Slayt 41</vt:lpstr>
      <vt:lpstr>Savaş tarihinde hiç bir vakit bu kadar çok kişi bu kadar az kişiye bu kadar şey borçIu oImamıştır. </vt:lpstr>
      <vt:lpstr>Hazırlayan ve Sunan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2019-03-21T09:53:31Z</dcterms:created>
  <dcterms:modified xsi:type="dcterms:W3CDTF">2019-03-23T14:23:27Z</dcterms:modified>
  <cp:category>https://www.sorubak.com</cp:category>
</cp:coreProperties>
</file>