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Default Extension="svg" ContentType="image/svg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notesMasterIdLst>
    <p:notesMasterId r:id="rId44"/>
  </p:notesMasterIdLst>
  <p:sldIdLst>
    <p:sldId id="318" r:id="rId2"/>
    <p:sldId id="256" r:id="rId3"/>
    <p:sldId id="257" r:id="rId4"/>
    <p:sldId id="258" r:id="rId5"/>
    <p:sldId id="281" r:id="rId6"/>
    <p:sldId id="282" r:id="rId7"/>
    <p:sldId id="259" r:id="rId8"/>
    <p:sldId id="260" r:id="rId9"/>
    <p:sldId id="261" r:id="rId10"/>
    <p:sldId id="262" r:id="rId11"/>
    <p:sldId id="263" r:id="rId12"/>
    <p:sldId id="268" r:id="rId13"/>
    <p:sldId id="269" r:id="rId14"/>
    <p:sldId id="267" r:id="rId15"/>
    <p:sldId id="266" r:id="rId16"/>
    <p:sldId id="265" r:id="rId17"/>
    <p:sldId id="264" r:id="rId18"/>
    <p:sldId id="273" r:id="rId19"/>
    <p:sldId id="283" r:id="rId20"/>
    <p:sldId id="272" r:id="rId21"/>
    <p:sldId id="284" r:id="rId22"/>
    <p:sldId id="271" r:id="rId23"/>
    <p:sldId id="285" r:id="rId24"/>
    <p:sldId id="270" r:id="rId25"/>
    <p:sldId id="274" r:id="rId26"/>
    <p:sldId id="286" r:id="rId27"/>
    <p:sldId id="307" r:id="rId28"/>
    <p:sldId id="275" r:id="rId29"/>
    <p:sldId id="308" r:id="rId30"/>
    <p:sldId id="309" r:id="rId31"/>
    <p:sldId id="280" r:id="rId32"/>
    <p:sldId id="277" r:id="rId33"/>
    <p:sldId id="311" r:id="rId34"/>
    <p:sldId id="287" r:id="rId35"/>
    <p:sldId id="310" r:id="rId36"/>
    <p:sldId id="278" r:id="rId37"/>
    <p:sldId id="312" r:id="rId38"/>
    <p:sldId id="313" r:id="rId39"/>
    <p:sldId id="314" r:id="rId40"/>
    <p:sldId id="315" r:id="rId41"/>
    <p:sldId id="316" r:id="rId42"/>
    <p:sldId id="317" r:id="rId4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00FF"/>
    <a:srgbClr val="00FFFF"/>
    <a:srgbClr val="FF66FF"/>
    <a:srgbClr val="666699"/>
    <a:srgbClr val="006600"/>
    <a:srgbClr val="000099"/>
    <a:srgbClr val="333300"/>
    <a:srgbClr val="000000"/>
    <a:srgbClr val="FF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80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3E5FED-483F-4F02-8903-F38D636EC9E2}" type="doc">
      <dgm:prSet loTypeId="urn:microsoft.com/office/officeart/2005/8/layout/chevron1" loCatId="process" qsTypeId="urn:microsoft.com/office/officeart/2005/8/quickstyle/simple5" qsCatId="simple" csTypeId="urn:microsoft.com/office/officeart/2005/8/colors/accent1_2" csCatId="accent1" phldr="1"/>
      <dgm:spPr/>
    </dgm:pt>
    <dgm:pt modelId="{78A99119-7FED-426F-8FFB-DFEA4640670C}">
      <dgm:prSet phldrT="[Metin]"/>
      <dgm:spPr/>
      <dgm:t>
        <a:bodyPr/>
        <a:lstStyle/>
        <a:p>
          <a:r>
            <a:rPr lang="tr-TR" dirty="0"/>
            <a:t>Laiklik</a:t>
          </a:r>
        </a:p>
      </dgm:t>
    </dgm:pt>
    <dgm:pt modelId="{3FFACB35-6AD9-45C8-B837-2E92EA9887DB}" type="parTrans" cxnId="{F0375FFF-0A4E-4ECB-86D4-F1082FC78DD1}">
      <dgm:prSet/>
      <dgm:spPr/>
      <dgm:t>
        <a:bodyPr/>
        <a:lstStyle/>
        <a:p>
          <a:endParaRPr lang="tr-TR"/>
        </a:p>
      </dgm:t>
    </dgm:pt>
    <dgm:pt modelId="{B4678835-0381-46FB-ACE8-B946DB69D050}" type="sibTrans" cxnId="{F0375FFF-0A4E-4ECB-86D4-F1082FC78DD1}">
      <dgm:prSet/>
      <dgm:spPr/>
      <dgm:t>
        <a:bodyPr/>
        <a:lstStyle/>
        <a:p>
          <a:endParaRPr lang="tr-TR"/>
        </a:p>
      </dgm:t>
    </dgm:pt>
    <dgm:pt modelId="{AEC198C3-CCEA-4E78-B271-4AF6BB27A306}">
      <dgm:prSet phldrT="[Metin]"/>
      <dgm:spPr/>
      <dgm:t>
        <a:bodyPr/>
        <a:lstStyle/>
        <a:p>
          <a:r>
            <a:rPr lang="tr-TR" dirty="0"/>
            <a:t>Halkçılık</a:t>
          </a:r>
        </a:p>
      </dgm:t>
    </dgm:pt>
    <dgm:pt modelId="{7D0CC8CD-B864-4B76-B238-9F9313B6181C}" type="parTrans" cxnId="{1F848429-B4E3-4417-A991-CE6ADDB50682}">
      <dgm:prSet/>
      <dgm:spPr/>
      <dgm:t>
        <a:bodyPr/>
        <a:lstStyle/>
        <a:p>
          <a:endParaRPr lang="tr-TR"/>
        </a:p>
      </dgm:t>
    </dgm:pt>
    <dgm:pt modelId="{CD902916-7A08-404A-8D29-62056B2E1590}" type="sibTrans" cxnId="{1F848429-B4E3-4417-A991-CE6ADDB50682}">
      <dgm:prSet/>
      <dgm:spPr/>
      <dgm:t>
        <a:bodyPr/>
        <a:lstStyle/>
        <a:p>
          <a:endParaRPr lang="tr-TR"/>
        </a:p>
      </dgm:t>
    </dgm:pt>
    <dgm:pt modelId="{79488A38-E0DA-4F38-BC93-696F8439B7CB}" type="pres">
      <dgm:prSet presAssocID="{403E5FED-483F-4F02-8903-F38D636EC9E2}" presName="Name0" presStyleCnt="0">
        <dgm:presLayoutVars>
          <dgm:dir/>
          <dgm:animLvl val="lvl"/>
          <dgm:resizeHandles val="exact"/>
        </dgm:presLayoutVars>
      </dgm:prSet>
      <dgm:spPr/>
    </dgm:pt>
    <dgm:pt modelId="{719C3167-EF56-4F31-AE19-2E0A5A927ADC}" type="pres">
      <dgm:prSet presAssocID="{78A99119-7FED-426F-8FFB-DFEA4640670C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D7A7248-8A82-4C4F-B92D-1BBDCA990BB2}" type="pres">
      <dgm:prSet presAssocID="{B4678835-0381-46FB-ACE8-B946DB69D050}" presName="parTxOnlySpace" presStyleCnt="0"/>
      <dgm:spPr/>
    </dgm:pt>
    <dgm:pt modelId="{1A78A581-2837-4A9A-93BA-CC0DCC5A060F}" type="pres">
      <dgm:prSet presAssocID="{AEC198C3-CCEA-4E78-B271-4AF6BB27A306}" presName="parTxOnly" presStyleLbl="node1" presStyleIdx="1" presStyleCnt="2" custScaleX="81407" custLinFactNeighborX="44158" custLinFactNeighborY="-558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12F854B-3263-4AE5-865A-70A9F02A7A8C}" type="presOf" srcId="{AEC198C3-CCEA-4E78-B271-4AF6BB27A306}" destId="{1A78A581-2837-4A9A-93BA-CC0DCC5A060F}" srcOrd="0" destOrd="0" presId="urn:microsoft.com/office/officeart/2005/8/layout/chevron1"/>
    <dgm:cxn modelId="{FB3029BD-B1D8-47EA-A1E5-31C8B1768EFD}" type="presOf" srcId="{403E5FED-483F-4F02-8903-F38D636EC9E2}" destId="{79488A38-E0DA-4F38-BC93-696F8439B7CB}" srcOrd="0" destOrd="0" presId="urn:microsoft.com/office/officeart/2005/8/layout/chevron1"/>
    <dgm:cxn modelId="{35D49AEF-8ABF-4EEF-BC60-0FECFDB03B2F}" type="presOf" srcId="{78A99119-7FED-426F-8FFB-DFEA4640670C}" destId="{719C3167-EF56-4F31-AE19-2E0A5A927ADC}" srcOrd="0" destOrd="0" presId="urn:microsoft.com/office/officeart/2005/8/layout/chevron1"/>
    <dgm:cxn modelId="{1F848429-B4E3-4417-A991-CE6ADDB50682}" srcId="{403E5FED-483F-4F02-8903-F38D636EC9E2}" destId="{AEC198C3-CCEA-4E78-B271-4AF6BB27A306}" srcOrd="1" destOrd="0" parTransId="{7D0CC8CD-B864-4B76-B238-9F9313B6181C}" sibTransId="{CD902916-7A08-404A-8D29-62056B2E1590}"/>
    <dgm:cxn modelId="{F0375FFF-0A4E-4ECB-86D4-F1082FC78DD1}" srcId="{403E5FED-483F-4F02-8903-F38D636EC9E2}" destId="{78A99119-7FED-426F-8FFB-DFEA4640670C}" srcOrd="0" destOrd="0" parTransId="{3FFACB35-6AD9-45C8-B837-2E92EA9887DB}" sibTransId="{B4678835-0381-46FB-ACE8-B946DB69D050}"/>
    <dgm:cxn modelId="{C1F2A423-B701-49F7-AF5C-B0F0CD7E3CE3}" type="presParOf" srcId="{79488A38-E0DA-4F38-BC93-696F8439B7CB}" destId="{719C3167-EF56-4F31-AE19-2E0A5A927ADC}" srcOrd="0" destOrd="0" presId="urn:microsoft.com/office/officeart/2005/8/layout/chevron1"/>
    <dgm:cxn modelId="{C0A9ADD4-4CE0-4D48-99EE-B601AC01F0EC}" type="presParOf" srcId="{79488A38-E0DA-4F38-BC93-696F8439B7CB}" destId="{6D7A7248-8A82-4C4F-B92D-1BBDCA990BB2}" srcOrd="1" destOrd="0" presId="urn:microsoft.com/office/officeart/2005/8/layout/chevron1"/>
    <dgm:cxn modelId="{C1AF2078-4E63-4245-ABF6-F6CDC8948E1F}" type="presParOf" srcId="{79488A38-E0DA-4F38-BC93-696F8439B7CB}" destId="{1A78A581-2837-4A9A-93BA-CC0DCC5A060F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1A1090-BD84-4D09-B053-FE61518378C7}" type="doc">
      <dgm:prSet loTypeId="urn:microsoft.com/office/officeart/2005/8/layout/chevron1" loCatId="process" qsTypeId="urn:microsoft.com/office/officeart/2005/8/quickstyle/simple5" qsCatId="simple" csTypeId="urn:microsoft.com/office/officeart/2005/8/colors/accent1_2" csCatId="accent1" phldr="1"/>
      <dgm:spPr/>
    </dgm:pt>
    <dgm:pt modelId="{ED79B4EB-19A0-48B9-8822-11FDEC37A03B}">
      <dgm:prSet phldrT="[Metin]"/>
      <dgm:spPr/>
      <dgm:t>
        <a:bodyPr/>
        <a:lstStyle/>
        <a:p>
          <a:r>
            <a:rPr lang="tr-TR" dirty="0" err="1"/>
            <a:t>Cumhuriyetcilik</a:t>
          </a:r>
          <a:endParaRPr lang="tr-TR" dirty="0"/>
        </a:p>
      </dgm:t>
    </dgm:pt>
    <dgm:pt modelId="{E9379432-4F1D-4189-BDA3-57A17ECBF4BE}" type="parTrans" cxnId="{EAFADF3B-65BC-477B-87FB-40F7B148DD83}">
      <dgm:prSet/>
      <dgm:spPr/>
      <dgm:t>
        <a:bodyPr/>
        <a:lstStyle/>
        <a:p>
          <a:endParaRPr lang="tr-TR"/>
        </a:p>
      </dgm:t>
    </dgm:pt>
    <dgm:pt modelId="{AB38C7F9-9C7A-44B8-B502-A7A566EE5A1A}" type="sibTrans" cxnId="{EAFADF3B-65BC-477B-87FB-40F7B148DD83}">
      <dgm:prSet/>
      <dgm:spPr/>
      <dgm:t>
        <a:bodyPr/>
        <a:lstStyle/>
        <a:p>
          <a:endParaRPr lang="tr-TR"/>
        </a:p>
      </dgm:t>
    </dgm:pt>
    <dgm:pt modelId="{5D366B4C-F219-4966-AF0E-4AEEBAB8C376}">
      <dgm:prSet phldrT="[Metin]"/>
      <dgm:spPr/>
      <dgm:t>
        <a:bodyPr/>
        <a:lstStyle/>
        <a:p>
          <a:r>
            <a:rPr lang="tr-TR" dirty="0"/>
            <a:t>Halkçılık</a:t>
          </a:r>
        </a:p>
      </dgm:t>
    </dgm:pt>
    <dgm:pt modelId="{4FAC7B23-4388-42BF-A7E0-CF685F12C6C8}" type="parTrans" cxnId="{A8B6F0D2-1187-4484-9E7B-B79BA2329E6A}">
      <dgm:prSet/>
      <dgm:spPr/>
      <dgm:t>
        <a:bodyPr/>
        <a:lstStyle/>
        <a:p>
          <a:endParaRPr lang="tr-TR"/>
        </a:p>
      </dgm:t>
    </dgm:pt>
    <dgm:pt modelId="{ACF56EC3-AFC5-4714-90F7-04F9955FA55C}" type="sibTrans" cxnId="{A8B6F0D2-1187-4484-9E7B-B79BA2329E6A}">
      <dgm:prSet/>
      <dgm:spPr/>
      <dgm:t>
        <a:bodyPr/>
        <a:lstStyle/>
        <a:p>
          <a:endParaRPr lang="tr-TR"/>
        </a:p>
      </dgm:t>
    </dgm:pt>
    <dgm:pt modelId="{A473480A-1803-4A2F-839B-BB6FDA58A556}" type="pres">
      <dgm:prSet presAssocID="{881A1090-BD84-4D09-B053-FE61518378C7}" presName="Name0" presStyleCnt="0">
        <dgm:presLayoutVars>
          <dgm:dir/>
          <dgm:animLvl val="lvl"/>
          <dgm:resizeHandles val="exact"/>
        </dgm:presLayoutVars>
      </dgm:prSet>
      <dgm:spPr/>
    </dgm:pt>
    <dgm:pt modelId="{23867DA2-2E84-479C-A512-12657B80DE8C}" type="pres">
      <dgm:prSet presAssocID="{ED79B4EB-19A0-48B9-8822-11FDEC37A03B}" presName="parTxOnly" presStyleLbl="node1" presStyleIdx="0" presStyleCnt="2" custLinFactNeighborX="-1336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64B4D6E-962C-42EA-AAEF-2FC6E5AD04A0}" type="pres">
      <dgm:prSet presAssocID="{AB38C7F9-9C7A-44B8-B502-A7A566EE5A1A}" presName="parTxOnlySpace" presStyleCnt="0"/>
      <dgm:spPr/>
    </dgm:pt>
    <dgm:pt modelId="{5F53AC3A-20DD-4C1C-8D9E-A14FAF0EC541}" type="pres">
      <dgm:prSet presAssocID="{5D366B4C-F219-4966-AF0E-4AEEBAB8C376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8B6F0D2-1187-4484-9E7B-B79BA2329E6A}" srcId="{881A1090-BD84-4D09-B053-FE61518378C7}" destId="{5D366B4C-F219-4966-AF0E-4AEEBAB8C376}" srcOrd="1" destOrd="0" parTransId="{4FAC7B23-4388-42BF-A7E0-CF685F12C6C8}" sibTransId="{ACF56EC3-AFC5-4714-90F7-04F9955FA55C}"/>
    <dgm:cxn modelId="{E93C7148-2578-4EAF-9E0F-CE17214DB267}" type="presOf" srcId="{ED79B4EB-19A0-48B9-8822-11FDEC37A03B}" destId="{23867DA2-2E84-479C-A512-12657B80DE8C}" srcOrd="0" destOrd="0" presId="urn:microsoft.com/office/officeart/2005/8/layout/chevron1"/>
    <dgm:cxn modelId="{E280126A-0806-44DD-AEA7-B6AC384AB4E1}" type="presOf" srcId="{881A1090-BD84-4D09-B053-FE61518378C7}" destId="{A473480A-1803-4A2F-839B-BB6FDA58A556}" srcOrd="0" destOrd="0" presId="urn:microsoft.com/office/officeart/2005/8/layout/chevron1"/>
    <dgm:cxn modelId="{594D0810-365C-4798-A64A-DB10B3F28B0F}" type="presOf" srcId="{5D366B4C-F219-4966-AF0E-4AEEBAB8C376}" destId="{5F53AC3A-20DD-4C1C-8D9E-A14FAF0EC541}" srcOrd="0" destOrd="0" presId="urn:microsoft.com/office/officeart/2005/8/layout/chevron1"/>
    <dgm:cxn modelId="{EAFADF3B-65BC-477B-87FB-40F7B148DD83}" srcId="{881A1090-BD84-4D09-B053-FE61518378C7}" destId="{ED79B4EB-19A0-48B9-8822-11FDEC37A03B}" srcOrd="0" destOrd="0" parTransId="{E9379432-4F1D-4189-BDA3-57A17ECBF4BE}" sibTransId="{AB38C7F9-9C7A-44B8-B502-A7A566EE5A1A}"/>
    <dgm:cxn modelId="{68C602EC-1E1C-4684-B23B-7912EFF4D876}" type="presParOf" srcId="{A473480A-1803-4A2F-839B-BB6FDA58A556}" destId="{23867DA2-2E84-479C-A512-12657B80DE8C}" srcOrd="0" destOrd="0" presId="urn:microsoft.com/office/officeart/2005/8/layout/chevron1"/>
    <dgm:cxn modelId="{5D3FD22F-2E66-4CC8-9042-6C8B8BDD6FD1}" type="presParOf" srcId="{A473480A-1803-4A2F-839B-BB6FDA58A556}" destId="{664B4D6E-962C-42EA-AAEF-2FC6E5AD04A0}" srcOrd="1" destOrd="0" presId="urn:microsoft.com/office/officeart/2005/8/layout/chevron1"/>
    <dgm:cxn modelId="{FEA654B5-BF21-44FF-A400-13D6B8B5EC37}" type="presParOf" srcId="{A473480A-1803-4A2F-839B-BB6FDA58A556}" destId="{5F53AC3A-20DD-4C1C-8D9E-A14FAF0EC541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848632E-0C92-4C5F-9E6E-9EF3773E8BD8}" type="doc">
      <dgm:prSet loTypeId="urn:microsoft.com/office/officeart/2005/8/layout/chevron1" loCatId="process" qsTypeId="urn:microsoft.com/office/officeart/2005/8/quickstyle/3d2" qsCatId="3D" csTypeId="urn:microsoft.com/office/officeart/2005/8/colors/accent1_2" csCatId="accent1" phldr="1"/>
      <dgm:spPr/>
    </dgm:pt>
    <dgm:pt modelId="{CE3A3778-AD84-43C3-9902-C6C91C3B7A01}">
      <dgm:prSet phldrT="[Metin]"/>
      <dgm:spPr/>
      <dgm:t>
        <a:bodyPr/>
        <a:lstStyle/>
        <a:p>
          <a:r>
            <a:rPr lang="tr-TR" dirty="0"/>
            <a:t>Laiklik</a:t>
          </a:r>
        </a:p>
      </dgm:t>
    </dgm:pt>
    <dgm:pt modelId="{CC085D6E-783B-4BB4-A06D-EBC41C410827}" type="parTrans" cxnId="{0FC40CB2-F256-4ACF-BB0A-EDA0DFAC5B5D}">
      <dgm:prSet/>
      <dgm:spPr/>
      <dgm:t>
        <a:bodyPr/>
        <a:lstStyle/>
        <a:p>
          <a:endParaRPr lang="tr-TR"/>
        </a:p>
      </dgm:t>
    </dgm:pt>
    <dgm:pt modelId="{8AAECECB-79D6-4208-BAAA-C36702CFFE57}" type="sibTrans" cxnId="{0FC40CB2-F256-4ACF-BB0A-EDA0DFAC5B5D}">
      <dgm:prSet/>
      <dgm:spPr/>
      <dgm:t>
        <a:bodyPr/>
        <a:lstStyle/>
        <a:p>
          <a:endParaRPr lang="tr-TR"/>
        </a:p>
      </dgm:t>
    </dgm:pt>
    <dgm:pt modelId="{FD37ADF7-F533-453C-A576-09A4BB5A72F8}" type="pres">
      <dgm:prSet presAssocID="{7848632E-0C92-4C5F-9E6E-9EF3773E8BD8}" presName="Name0" presStyleCnt="0">
        <dgm:presLayoutVars>
          <dgm:dir/>
          <dgm:animLvl val="lvl"/>
          <dgm:resizeHandles val="exact"/>
        </dgm:presLayoutVars>
      </dgm:prSet>
      <dgm:spPr/>
    </dgm:pt>
    <dgm:pt modelId="{4DA9D42B-0797-4977-A0BC-1DBEFFAD93B6}" type="pres">
      <dgm:prSet presAssocID="{CE3A3778-AD84-43C3-9902-C6C91C3B7A01}" presName="parTxOnly" presStyleLbl="node1" presStyleIdx="0" presStyleCnt="1" custScaleY="90927" custLinFactNeighborX="12858" custLinFactNeighborY="605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FC40CB2-F256-4ACF-BB0A-EDA0DFAC5B5D}" srcId="{7848632E-0C92-4C5F-9E6E-9EF3773E8BD8}" destId="{CE3A3778-AD84-43C3-9902-C6C91C3B7A01}" srcOrd="0" destOrd="0" parTransId="{CC085D6E-783B-4BB4-A06D-EBC41C410827}" sibTransId="{8AAECECB-79D6-4208-BAAA-C36702CFFE57}"/>
    <dgm:cxn modelId="{C2F92A1B-CB32-48DE-9EA7-459E94EA9036}" type="presOf" srcId="{CE3A3778-AD84-43C3-9902-C6C91C3B7A01}" destId="{4DA9D42B-0797-4977-A0BC-1DBEFFAD93B6}" srcOrd="0" destOrd="0" presId="urn:microsoft.com/office/officeart/2005/8/layout/chevron1"/>
    <dgm:cxn modelId="{85E75690-DAA3-428E-8CEE-811D21F5BF61}" type="presOf" srcId="{7848632E-0C92-4C5F-9E6E-9EF3773E8BD8}" destId="{FD37ADF7-F533-453C-A576-09A4BB5A72F8}" srcOrd="0" destOrd="0" presId="urn:microsoft.com/office/officeart/2005/8/layout/chevron1"/>
    <dgm:cxn modelId="{9D285571-1A32-4A20-968F-9DF13A043433}" type="presParOf" srcId="{FD37ADF7-F533-453C-A576-09A4BB5A72F8}" destId="{4DA9D42B-0797-4977-A0BC-1DBEFFAD93B6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1D79FB5-AE53-46B0-A006-3E2B229F3FEB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97C64B9A-9ADD-406C-9EEE-E88C3A660E2D}">
      <dgm:prSet phldrT="[Metin]"/>
      <dgm:spPr/>
      <dgm:t>
        <a:bodyPr/>
        <a:lstStyle/>
        <a:p>
          <a:r>
            <a:rPr lang="tr-TR" dirty="0"/>
            <a:t>Laiklik</a:t>
          </a:r>
        </a:p>
      </dgm:t>
    </dgm:pt>
    <dgm:pt modelId="{1FF79AF1-B112-4123-B112-A2E3F18A6576}" type="parTrans" cxnId="{E290C3A9-5853-41D7-8CA4-4A2DAE645F2E}">
      <dgm:prSet/>
      <dgm:spPr/>
      <dgm:t>
        <a:bodyPr/>
        <a:lstStyle/>
        <a:p>
          <a:endParaRPr lang="tr-TR"/>
        </a:p>
      </dgm:t>
    </dgm:pt>
    <dgm:pt modelId="{06708398-3D41-4935-BAFA-EE47E60F0F8C}" type="sibTrans" cxnId="{E290C3A9-5853-41D7-8CA4-4A2DAE645F2E}">
      <dgm:prSet/>
      <dgm:spPr/>
      <dgm:t>
        <a:bodyPr/>
        <a:lstStyle/>
        <a:p>
          <a:endParaRPr lang="tr-TR"/>
        </a:p>
      </dgm:t>
    </dgm:pt>
    <dgm:pt modelId="{88BA4EA9-272D-467E-BB06-45B09953F3D2}">
      <dgm:prSet phldrT="[Metin]"/>
      <dgm:spPr/>
      <dgm:t>
        <a:bodyPr/>
        <a:lstStyle/>
        <a:p>
          <a:r>
            <a:rPr lang="tr-TR" dirty="0"/>
            <a:t>İnkılapçılık</a:t>
          </a:r>
        </a:p>
      </dgm:t>
    </dgm:pt>
    <dgm:pt modelId="{36B79FD0-A003-4B77-9B95-81630AFF3EB3}" type="parTrans" cxnId="{5B85F275-3C75-40A5-9954-9B46B00A14A5}">
      <dgm:prSet/>
      <dgm:spPr/>
      <dgm:t>
        <a:bodyPr/>
        <a:lstStyle/>
        <a:p>
          <a:endParaRPr lang="tr-TR"/>
        </a:p>
      </dgm:t>
    </dgm:pt>
    <dgm:pt modelId="{5897E467-391F-4638-97E5-90319D9049BC}" type="sibTrans" cxnId="{5B85F275-3C75-40A5-9954-9B46B00A14A5}">
      <dgm:prSet/>
      <dgm:spPr/>
      <dgm:t>
        <a:bodyPr/>
        <a:lstStyle/>
        <a:p>
          <a:endParaRPr lang="tr-TR"/>
        </a:p>
      </dgm:t>
    </dgm:pt>
    <dgm:pt modelId="{69095361-BAE7-4C80-B65F-B96DA00133C8}" type="pres">
      <dgm:prSet presAssocID="{91D79FB5-AE53-46B0-A006-3E2B229F3FEB}" presName="Name0" presStyleCnt="0">
        <dgm:presLayoutVars>
          <dgm:dir/>
          <dgm:animLvl val="lvl"/>
          <dgm:resizeHandles val="exact"/>
        </dgm:presLayoutVars>
      </dgm:prSet>
      <dgm:spPr/>
    </dgm:pt>
    <dgm:pt modelId="{4405396E-AB6D-47C1-B4E8-5990A22C270F}" type="pres">
      <dgm:prSet presAssocID="{97C64B9A-9ADD-406C-9EEE-E88C3A660E2D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2B42D8F-CB9C-411A-9DA7-3C6726C0756A}" type="pres">
      <dgm:prSet presAssocID="{06708398-3D41-4935-BAFA-EE47E60F0F8C}" presName="parTxOnlySpace" presStyleCnt="0"/>
      <dgm:spPr/>
    </dgm:pt>
    <dgm:pt modelId="{63764C69-F5DE-4F9A-9845-233E8EF394C4}" type="pres">
      <dgm:prSet presAssocID="{88BA4EA9-272D-467E-BB06-45B09953F3D2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B6F4B1A-832F-48B8-B747-F7FACF1F89FB}" type="presOf" srcId="{97C64B9A-9ADD-406C-9EEE-E88C3A660E2D}" destId="{4405396E-AB6D-47C1-B4E8-5990A22C270F}" srcOrd="0" destOrd="0" presId="urn:microsoft.com/office/officeart/2005/8/layout/chevron1"/>
    <dgm:cxn modelId="{F50CFB8C-7D0A-47EC-B7E3-0877075A2E0A}" type="presOf" srcId="{91D79FB5-AE53-46B0-A006-3E2B229F3FEB}" destId="{69095361-BAE7-4C80-B65F-B96DA00133C8}" srcOrd="0" destOrd="0" presId="urn:microsoft.com/office/officeart/2005/8/layout/chevron1"/>
    <dgm:cxn modelId="{E290C3A9-5853-41D7-8CA4-4A2DAE645F2E}" srcId="{91D79FB5-AE53-46B0-A006-3E2B229F3FEB}" destId="{97C64B9A-9ADD-406C-9EEE-E88C3A660E2D}" srcOrd="0" destOrd="0" parTransId="{1FF79AF1-B112-4123-B112-A2E3F18A6576}" sibTransId="{06708398-3D41-4935-BAFA-EE47E60F0F8C}"/>
    <dgm:cxn modelId="{5B85F275-3C75-40A5-9954-9B46B00A14A5}" srcId="{91D79FB5-AE53-46B0-A006-3E2B229F3FEB}" destId="{88BA4EA9-272D-467E-BB06-45B09953F3D2}" srcOrd="1" destOrd="0" parTransId="{36B79FD0-A003-4B77-9B95-81630AFF3EB3}" sibTransId="{5897E467-391F-4638-97E5-90319D9049BC}"/>
    <dgm:cxn modelId="{D71424E3-195F-49D3-87BB-C0A2FC076E63}" type="presOf" srcId="{88BA4EA9-272D-467E-BB06-45B09953F3D2}" destId="{63764C69-F5DE-4F9A-9845-233E8EF394C4}" srcOrd="0" destOrd="0" presId="urn:microsoft.com/office/officeart/2005/8/layout/chevron1"/>
    <dgm:cxn modelId="{D9C14685-6A84-440E-A7C4-99067B686F10}" type="presParOf" srcId="{69095361-BAE7-4C80-B65F-B96DA00133C8}" destId="{4405396E-AB6D-47C1-B4E8-5990A22C270F}" srcOrd="0" destOrd="0" presId="urn:microsoft.com/office/officeart/2005/8/layout/chevron1"/>
    <dgm:cxn modelId="{1A25FEA5-BE46-4C1A-90CF-37D47CE2E84A}" type="presParOf" srcId="{69095361-BAE7-4C80-B65F-B96DA00133C8}" destId="{02B42D8F-CB9C-411A-9DA7-3C6726C0756A}" srcOrd="1" destOrd="0" presId="urn:microsoft.com/office/officeart/2005/8/layout/chevron1"/>
    <dgm:cxn modelId="{2BA73DDD-16A1-4602-B5BE-5FA7C23531FD}" type="presParOf" srcId="{69095361-BAE7-4C80-B65F-B96DA00133C8}" destId="{63764C69-F5DE-4F9A-9845-233E8EF394C4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A65D74E-4D5C-4FBC-8F7F-B521DB957491}" type="doc">
      <dgm:prSet loTypeId="urn:microsoft.com/office/officeart/2005/8/layout/chevron1" loCatId="process" qsTypeId="urn:microsoft.com/office/officeart/2005/8/quickstyle/simple4" qsCatId="simple" csTypeId="urn:microsoft.com/office/officeart/2005/8/colors/accent1_2" csCatId="accent1" phldr="1"/>
      <dgm:spPr/>
    </dgm:pt>
    <dgm:pt modelId="{07F4CED1-3E00-40A4-B597-2468911D8C9E}">
      <dgm:prSet phldrT="[Metin]"/>
      <dgm:spPr/>
      <dgm:t>
        <a:bodyPr/>
        <a:lstStyle/>
        <a:p>
          <a:r>
            <a:rPr lang="tr-TR" dirty="0"/>
            <a:t>Halkçılık</a:t>
          </a:r>
        </a:p>
      </dgm:t>
    </dgm:pt>
    <dgm:pt modelId="{A73A4F57-10FE-41C5-B4A8-147306D35394}" type="parTrans" cxnId="{09A4A174-72FD-4857-9EE3-D071671B87F4}">
      <dgm:prSet/>
      <dgm:spPr/>
      <dgm:t>
        <a:bodyPr/>
        <a:lstStyle/>
        <a:p>
          <a:endParaRPr lang="tr-TR"/>
        </a:p>
      </dgm:t>
    </dgm:pt>
    <dgm:pt modelId="{F5A19810-AECA-41A8-8DE1-17D9DD61547F}" type="sibTrans" cxnId="{09A4A174-72FD-4857-9EE3-D071671B87F4}">
      <dgm:prSet/>
      <dgm:spPr/>
      <dgm:t>
        <a:bodyPr/>
        <a:lstStyle/>
        <a:p>
          <a:endParaRPr lang="tr-TR"/>
        </a:p>
      </dgm:t>
    </dgm:pt>
    <dgm:pt modelId="{1007E4F1-5D57-483D-821E-C4FAB8730BF1}">
      <dgm:prSet phldrT="[Metin]"/>
      <dgm:spPr/>
      <dgm:t>
        <a:bodyPr/>
        <a:lstStyle/>
        <a:p>
          <a:r>
            <a:rPr lang="tr-TR" dirty="0"/>
            <a:t>Milliyetçilik</a:t>
          </a:r>
        </a:p>
      </dgm:t>
    </dgm:pt>
    <dgm:pt modelId="{EB8D322B-7A7F-42D5-91C7-17A6B9E43DE1}" type="parTrans" cxnId="{FB6D1653-24E2-4F47-B8BC-6294F225FF89}">
      <dgm:prSet/>
      <dgm:spPr/>
      <dgm:t>
        <a:bodyPr/>
        <a:lstStyle/>
        <a:p>
          <a:endParaRPr lang="tr-TR"/>
        </a:p>
      </dgm:t>
    </dgm:pt>
    <dgm:pt modelId="{0D06D0AD-5B1E-4A11-B265-6198CA3A4D3E}" type="sibTrans" cxnId="{FB6D1653-24E2-4F47-B8BC-6294F225FF89}">
      <dgm:prSet/>
      <dgm:spPr/>
      <dgm:t>
        <a:bodyPr/>
        <a:lstStyle/>
        <a:p>
          <a:endParaRPr lang="tr-TR"/>
        </a:p>
      </dgm:t>
    </dgm:pt>
    <dgm:pt modelId="{0A84565E-5DDC-423A-AD53-28B4F00CDE12}" type="pres">
      <dgm:prSet presAssocID="{8A65D74E-4D5C-4FBC-8F7F-B521DB957491}" presName="Name0" presStyleCnt="0">
        <dgm:presLayoutVars>
          <dgm:dir/>
          <dgm:animLvl val="lvl"/>
          <dgm:resizeHandles val="exact"/>
        </dgm:presLayoutVars>
      </dgm:prSet>
      <dgm:spPr/>
    </dgm:pt>
    <dgm:pt modelId="{74F22150-95F2-42E4-930D-244B4EB84E3B}" type="pres">
      <dgm:prSet presAssocID="{07F4CED1-3E00-40A4-B597-2468911D8C9E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B90E18A-1B6F-4490-916E-A7D6DBE1336D}" type="pres">
      <dgm:prSet presAssocID="{F5A19810-AECA-41A8-8DE1-17D9DD61547F}" presName="parTxOnlySpace" presStyleCnt="0"/>
      <dgm:spPr/>
    </dgm:pt>
    <dgm:pt modelId="{D209C9F8-9ACD-4062-BA41-8728ACC17DD1}" type="pres">
      <dgm:prSet presAssocID="{1007E4F1-5D57-483D-821E-C4FAB8730BF1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549EF23-4F22-47D3-93E4-490EAF2B7D2C}" type="presOf" srcId="{07F4CED1-3E00-40A4-B597-2468911D8C9E}" destId="{74F22150-95F2-42E4-930D-244B4EB84E3B}" srcOrd="0" destOrd="0" presId="urn:microsoft.com/office/officeart/2005/8/layout/chevron1"/>
    <dgm:cxn modelId="{9DD73DCD-1B28-4000-847B-EBE57C09A630}" type="presOf" srcId="{8A65D74E-4D5C-4FBC-8F7F-B521DB957491}" destId="{0A84565E-5DDC-423A-AD53-28B4F00CDE12}" srcOrd="0" destOrd="0" presId="urn:microsoft.com/office/officeart/2005/8/layout/chevron1"/>
    <dgm:cxn modelId="{FB6D1653-24E2-4F47-B8BC-6294F225FF89}" srcId="{8A65D74E-4D5C-4FBC-8F7F-B521DB957491}" destId="{1007E4F1-5D57-483D-821E-C4FAB8730BF1}" srcOrd="1" destOrd="0" parTransId="{EB8D322B-7A7F-42D5-91C7-17A6B9E43DE1}" sibTransId="{0D06D0AD-5B1E-4A11-B265-6198CA3A4D3E}"/>
    <dgm:cxn modelId="{1E74659D-FC22-4FC3-8627-A532FBA3708C}" type="presOf" srcId="{1007E4F1-5D57-483D-821E-C4FAB8730BF1}" destId="{D209C9F8-9ACD-4062-BA41-8728ACC17DD1}" srcOrd="0" destOrd="0" presId="urn:microsoft.com/office/officeart/2005/8/layout/chevron1"/>
    <dgm:cxn modelId="{09A4A174-72FD-4857-9EE3-D071671B87F4}" srcId="{8A65D74E-4D5C-4FBC-8F7F-B521DB957491}" destId="{07F4CED1-3E00-40A4-B597-2468911D8C9E}" srcOrd="0" destOrd="0" parTransId="{A73A4F57-10FE-41C5-B4A8-147306D35394}" sibTransId="{F5A19810-AECA-41A8-8DE1-17D9DD61547F}"/>
    <dgm:cxn modelId="{9EA05236-F710-4E4F-B2B7-BE6C5014B202}" type="presParOf" srcId="{0A84565E-5DDC-423A-AD53-28B4F00CDE12}" destId="{74F22150-95F2-42E4-930D-244B4EB84E3B}" srcOrd="0" destOrd="0" presId="urn:microsoft.com/office/officeart/2005/8/layout/chevron1"/>
    <dgm:cxn modelId="{8F52237C-A33A-4307-9C24-754D37470B0D}" type="presParOf" srcId="{0A84565E-5DDC-423A-AD53-28B4F00CDE12}" destId="{BB90E18A-1B6F-4490-916E-A7D6DBE1336D}" srcOrd="1" destOrd="0" presId="urn:microsoft.com/office/officeart/2005/8/layout/chevron1"/>
    <dgm:cxn modelId="{484952C9-2F05-4F71-B468-B08B9DCCB516}" type="presParOf" srcId="{0A84565E-5DDC-423A-AD53-28B4F00CDE12}" destId="{D209C9F8-9ACD-4062-BA41-8728ACC17DD1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A65D74E-4D5C-4FBC-8F7F-B521DB957491}" type="doc">
      <dgm:prSet loTypeId="urn:microsoft.com/office/officeart/2005/8/layout/chevron1" loCatId="process" qsTypeId="urn:microsoft.com/office/officeart/2005/8/quickstyle/simple4" qsCatId="simple" csTypeId="urn:microsoft.com/office/officeart/2005/8/colors/accent1_2" csCatId="accent1" phldr="1"/>
      <dgm:spPr/>
    </dgm:pt>
    <dgm:pt modelId="{07F4CED1-3E00-40A4-B597-2468911D8C9E}">
      <dgm:prSet phldrT="[Metin]"/>
      <dgm:spPr/>
      <dgm:t>
        <a:bodyPr/>
        <a:lstStyle/>
        <a:p>
          <a:r>
            <a:rPr lang="tr-TR" dirty="0"/>
            <a:t>Halkçılık</a:t>
          </a:r>
        </a:p>
      </dgm:t>
    </dgm:pt>
    <dgm:pt modelId="{A73A4F57-10FE-41C5-B4A8-147306D35394}" type="parTrans" cxnId="{09A4A174-72FD-4857-9EE3-D071671B87F4}">
      <dgm:prSet/>
      <dgm:spPr/>
      <dgm:t>
        <a:bodyPr/>
        <a:lstStyle/>
        <a:p>
          <a:endParaRPr lang="tr-TR"/>
        </a:p>
      </dgm:t>
    </dgm:pt>
    <dgm:pt modelId="{F5A19810-AECA-41A8-8DE1-17D9DD61547F}" type="sibTrans" cxnId="{09A4A174-72FD-4857-9EE3-D071671B87F4}">
      <dgm:prSet/>
      <dgm:spPr/>
      <dgm:t>
        <a:bodyPr/>
        <a:lstStyle/>
        <a:p>
          <a:endParaRPr lang="tr-TR"/>
        </a:p>
      </dgm:t>
    </dgm:pt>
    <dgm:pt modelId="{0A84565E-5DDC-423A-AD53-28B4F00CDE12}" type="pres">
      <dgm:prSet presAssocID="{8A65D74E-4D5C-4FBC-8F7F-B521DB957491}" presName="Name0" presStyleCnt="0">
        <dgm:presLayoutVars>
          <dgm:dir/>
          <dgm:animLvl val="lvl"/>
          <dgm:resizeHandles val="exact"/>
        </dgm:presLayoutVars>
      </dgm:prSet>
      <dgm:spPr/>
    </dgm:pt>
    <dgm:pt modelId="{74F22150-95F2-42E4-930D-244B4EB84E3B}" type="pres">
      <dgm:prSet presAssocID="{07F4CED1-3E00-40A4-B597-2468911D8C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549EF23-4F22-47D3-93E4-490EAF2B7D2C}" type="presOf" srcId="{07F4CED1-3E00-40A4-B597-2468911D8C9E}" destId="{74F22150-95F2-42E4-930D-244B4EB84E3B}" srcOrd="0" destOrd="0" presId="urn:microsoft.com/office/officeart/2005/8/layout/chevron1"/>
    <dgm:cxn modelId="{9DD73DCD-1B28-4000-847B-EBE57C09A630}" type="presOf" srcId="{8A65D74E-4D5C-4FBC-8F7F-B521DB957491}" destId="{0A84565E-5DDC-423A-AD53-28B4F00CDE12}" srcOrd="0" destOrd="0" presId="urn:microsoft.com/office/officeart/2005/8/layout/chevron1"/>
    <dgm:cxn modelId="{09A4A174-72FD-4857-9EE3-D071671B87F4}" srcId="{8A65D74E-4D5C-4FBC-8F7F-B521DB957491}" destId="{07F4CED1-3E00-40A4-B597-2468911D8C9E}" srcOrd="0" destOrd="0" parTransId="{A73A4F57-10FE-41C5-B4A8-147306D35394}" sibTransId="{F5A19810-AECA-41A8-8DE1-17D9DD61547F}"/>
    <dgm:cxn modelId="{9EA05236-F710-4E4F-B2B7-BE6C5014B202}" type="presParOf" srcId="{0A84565E-5DDC-423A-AD53-28B4F00CDE12}" destId="{74F22150-95F2-42E4-930D-244B4EB84E3B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9C3167-EF56-4F31-AE19-2E0A5A927ADC}">
      <dsp:nvSpPr>
        <dsp:cNvPr id="0" name=""/>
        <dsp:cNvSpPr/>
      </dsp:nvSpPr>
      <dsp:spPr>
        <a:xfrm>
          <a:off x="2018" y="0"/>
          <a:ext cx="3442460" cy="59316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0018" tIns="46673" rIns="46673" bIns="46673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/>
            <a:t>Laiklik</a:t>
          </a:r>
        </a:p>
      </dsp:txBody>
      <dsp:txXfrm>
        <a:off x="2018" y="0"/>
        <a:ext cx="3442460" cy="593164"/>
      </dsp:txXfrm>
    </dsp:sp>
    <dsp:sp modelId="{1A78A581-2837-4A9A-93BA-CC0DCC5A060F}">
      <dsp:nvSpPr>
        <dsp:cNvPr id="0" name=""/>
        <dsp:cNvSpPr/>
      </dsp:nvSpPr>
      <dsp:spPr>
        <a:xfrm>
          <a:off x="3102252" y="0"/>
          <a:ext cx="2802403" cy="59316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0018" tIns="46673" rIns="46673" bIns="46673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/>
            <a:t>Halkçılık</a:t>
          </a:r>
        </a:p>
      </dsp:txBody>
      <dsp:txXfrm>
        <a:off x="3102252" y="0"/>
        <a:ext cx="2802403" cy="59316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3867DA2-2E84-479C-A512-12657B80DE8C}">
      <dsp:nvSpPr>
        <dsp:cNvPr id="0" name=""/>
        <dsp:cNvSpPr/>
      </dsp:nvSpPr>
      <dsp:spPr>
        <a:xfrm>
          <a:off x="0" y="0"/>
          <a:ext cx="3459318" cy="69310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err="1"/>
            <a:t>Cumhuriyetcilik</a:t>
          </a:r>
          <a:endParaRPr lang="tr-TR" sz="3200" kern="1200" dirty="0"/>
        </a:p>
      </dsp:txBody>
      <dsp:txXfrm>
        <a:off x="0" y="0"/>
        <a:ext cx="3459318" cy="693109"/>
      </dsp:txXfrm>
    </dsp:sp>
    <dsp:sp modelId="{5F53AC3A-20DD-4C1C-8D9E-A14FAF0EC541}">
      <dsp:nvSpPr>
        <dsp:cNvPr id="0" name=""/>
        <dsp:cNvSpPr/>
      </dsp:nvSpPr>
      <dsp:spPr>
        <a:xfrm>
          <a:off x="3119174" y="0"/>
          <a:ext cx="3459318" cy="69310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42672" rIns="42672" bIns="42672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/>
            <a:t>Halkçılık</a:t>
          </a:r>
        </a:p>
      </dsp:txBody>
      <dsp:txXfrm>
        <a:off x="3119174" y="0"/>
        <a:ext cx="3459318" cy="69310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DA9D42B-0797-4977-A0BC-1DBEFFAD93B6}">
      <dsp:nvSpPr>
        <dsp:cNvPr id="0" name=""/>
        <dsp:cNvSpPr/>
      </dsp:nvSpPr>
      <dsp:spPr>
        <a:xfrm>
          <a:off x="4179" y="0"/>
          <a:ext cx="4275844" cy="834757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0025" tIns="66675" rIns="66675" bIns="66675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000" kern="1200" dirty="0"/>
            <a:t>Laiklik</a:t>
          </a:r>
        </a:p>
      </dsp:txBody>
      <dsp:txXfrm>
        <a:off x="4179" y="0"/>
        <a:ext cx="4275844" cy="83475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405396E-AB6D-47C1-B4E8-5990A22C270F}">
      <dsp:nvSpPr>
        <dsp:cNvPr id="0" name=""/>
        <dsp:cNvSpPr/>
      </dsp:nvSpPr>
      <dsp:spPr>
        <a:xfrm>
          <a:off x="4830" y="0"/>
          <a:ext cx="2887689" cy="76511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018" tIns="46673" rIns="46673" bIns="46673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/>
            <a:t>Laiklik</a:t>
          </a:r>
        </a:p>
      </dsp:txBody>
      <dsp:txXfrm>
        <a:off x="4830" y="0"/>
        <a:ext cx="2887689" cy="765117"/>
      </dsp:txXfrm>
    </dsp:sp>
    <dsp:sp modelId="{63764C69-F5DE-4F9A-9845-233E8EF394C4}">
      <dsp:nvSpPr>
        <dsp:cNvPr id="0" name=""/>
        <dsp:cNvSpPr/>
      </dsp:nvSpPr>
      <dsp:spPr>
        <a:xfrm>
          <a:off x="2603751" y="0"/>
          <a:ext cx="2887689" cy="76511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018" tIns="46673" rIns="46673" bIns="46673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/>
            <a:t>İnkılapçılık</a:t>
          </a:r>
        </a:p>
      </dsp:txBody>
      <dsp:txXfrm>
        <a:off x="2603751" y="0"/>
        <a:ext cx="2887689" cy="765117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4F22150-95F2-42E4-930D-244B4EB84E3B}">
      <dsp:nvSpPr>
        <dsp:cNvPr id="0" name=""/>
        <dsp:cNvSpPr/>
      </dsp:nvSpPr>
      <dsp:spPr>
        <a:xfrm>
          <a:off x="5723" y="0"/>
          <a:ext cx="3421486" cy="83712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53340" rIns="53340" bIns="5334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/>
            <a:t>Halkçılık</a:t>
          </a:r>
        </a:p>
      </dsp:txBody>
      <dsp:txXfrm>
        <a:off x="5723" y="0"/>
        <a:ext cx="3421486" cy="837125"/>
      </dsp:txXfrm>
    </dsp:sp>
    <dsp:sp modelId="{D209C9F8-9ACD-4062-BA41-8728ACC17DD1}">
      <dsp:nvSpPr>
        <dsp:cNvPr id="0" name=""/>
        <dsp:cNvSpPr/>
      </dsp:nvSpPr>
      <dsp:spPr>
        <a:xfrm>
          <a:off x="3085061" y="0"/>
          <a:ext cx="3421486" cy="83712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53340" rIns="53340" bIns="5334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/>
            <a:t>Milliyetçilik</a:t>
          </a:r>
        </a:p>
      </dsp:txBody>
      <dsp:txXfrm>
        <a:off x="3085061" y="0"/>
        <a:ext cx="3421486" cy="837125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4F22150-95F2-42E4-930D-244B4EB84E3B}">
      <dsp:nvSpPr>
        <dsp:cNvPr id="0" name=""/>
        <dsp:cNvSpPr/>
      </dsp:nvSpPr>
      <dsp:spPr>
        <a:xfrm>
          <a:off x="1589" y="0"/>
          <a:ext cx="3252956" cy="83712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4021" tIns="54674" rIns="54674" bIns="54674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100" kern="1200" dirty="0"/>
            <a:t>Halkçılık</a:t>
          </a:r>
        </a:p>
      </dsp:txBody>
      <dsp:txXfrm>
        <a:off x="1589" y="0"/>
        <a:ext cx="3252956" cy="8371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809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09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809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F15CDCFE-5EC5-4705-9487-C698815E98C2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5CDCFE-5EC5-4705-9487-C698815E98C2}" type="slidenum">
              <a:rPr lang="tr-TR" smtClean="0"/>
              <a:pPr/>
              <a:t>24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878AC-2E4B-4E9D-AED7-EA3599DCECAC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32638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266B2-7F9E-444D-9EB9-9801DB6D9A8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40297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266B2-7F9E-444D-9EB9-9801DB6D9A8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33084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266B2-7F9E-444D-9EB9-9801DB6D9A8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7603271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266B2-7F9E-444D-9EB9-9801DB6D9A8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641171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266B2-7F9E-444D-9EB9-9801DB6D9A8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5061771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266B2-7F9E-444D-9EB9-9801DB6D9A8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517688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266B2-7F9E-444D-9EB9-9801DB6D9A8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444161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37C25-8795-428E-AAF1-661B8B6FDEB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85379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F0F67-5BC5-4CD3-BDC2-23D9BEE3F2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71858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266B2-7F9E-444D-9EB9-9801DB6D9A8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76520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266B2-7F9E-444D-9EB9-9801DB6D9A8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11831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266B2-7F9E-444D-9EB9-9801DB6D9A8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40148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CBE10-4E3A-4446-872B-BB0B1A93C8C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29160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A298F-99CD-44E0-A917-6BF5224F29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08524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F9975-0336-43F4-B683-70810C8A568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66455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266B2-7F9E-444D-9EB9-9801DB6D9A8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42063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DA266B2-7F9E-444D-9EB9-9801DB6D9A8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754198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  <p:sldLayoutId id="2147483842" r:id="rId13"/>
    <p:sldLayoutId id="2147483843" r:id="rId14"/>
    <p:sldLayoutId id="2147483844" r:id="rId15"/>
    <p:sldLayoutId id="2147483845" r:id="rId16"/>
    <p:sldLayoutId id="214748384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tr.wikipedia.org/wiki/Sanasaryan_Koleji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tr.wikipedia.org/wiki/Urduca" TargetMode="External"/><Relationship Id="rId3" Type="http://schemas.openxmlformats.org/officeDocument/2006/relationships/diagramLayout" Target="../diagrams/layout4.xml"/><Relationship Id="rId7" Type="http://schemas.openxmlformats.org/officeDocument/2006/relationships/image" Target="../media/image10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1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sv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eziraatci.com/geya-bugday-fiyatlari-fiyati-ve-ozellikleri.html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japan-sapporo-chocolate-factory-360429/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tr/d%C3%BCkkanlar-ortakl%C4%B1k-i%C5%9Fbirli%C4%9Fi-1026414/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ainsofturkey.com/w/pmwiki.php/Steam/56901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sagliklizayiflamarehberi.blogspot.com/2010/05/uygun-diyet.html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hyperlink" Target="http://tr.wikipedia.org/wiki/Patrikhane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7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.gi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207568" y="1424430"/>
            <a:ext cx="8208912" cy="4524850"/>
          </a:xfrm>
        </p:spPr>
        <p:txBody>
          <a:bodyPr>
            <a:normAutofit/>
          </a:bodyPr>
          <a:lstStyle/>
          <a:p>
            <a:r>
              <a:rPr lang="tr-TR" sz="3600" b="1" dirty="0"/>
              <a:t>Siyasi , </a:t>
            </a:r>
            <a:r>
              <a:rPr lang="tr-TR" sz="3600" dirty="0" smtClean="0">
                <a:hlinkClick r:id="rId2"/>
              </a:rPr>
              <a:t>https://</a:t>
            </a:r>
            <a:r>
              <a:rPr lang="tr-TR" sz="3600" dirty="0" smtClean="0">
                <a:hlinkClick r:id="rId2"/>
              </a:rPr>
              <a:t>www.sorubak.com</a:t>
            </a:r>
            <a:r>
              <a:rPr lang="tr-TR" sz="3600" dirty="0" smtClean="0"/>
              <a:t> </a:t>
            </a:r>
            <a:endParaRPr lang="tr-TR" sz="3600" b="1" dirty="0"/>
          </a:p>
          <a:p>
            <a:r>
              <a:rPr lang="tr-TR" sz="3600" b="1" dirty="0"/>
              <a:t>Hukuk, </a:t>
            </a:r>
          </a:p>
          <a:p>
            <a:r>
              <a:rPr lang="tr-TR" sz="3600" b="1" dirty="0"/>
              <a:t>Eğitim-Kültür, </a:t>
            </a:r>
          </a:p>
          <a:p>
            <a:r>
              <a:rPr lang="tr-TR" sz="3600" b="1" dirty="0"/>
              <a:t>Toplumsal, </a:t>
            </a:r>
          </a:p>
          <a:p>
            <a:r>
              <a:rPr lang="tr-TR" sz="3600" b="1" dirty="0"/>
              <a:t>Ekonomi, </a:t>
            </a:r>
          </a:p>
          <a:p>
            <a:r>
              <a:rPr lang="tr-TR" sz="3600" b="1" dirty="0"/>
              <a:t>Sağlık 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4259796" y="5718447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Alanında Yapıldı</a:t>
            </a:r>
            <a:endParaRPr lang="tr-TR" sz="2400" dirty="0"/>
          </a:p>
        </p:txBody>
      </p:sp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6DF0CA42-D1D2-448C-9B93-AD16A8996D83}"/>
              </a:ext>
            </a:extLst>
          </p:cNvPr>
          <p:cNvSpPr/>
          <p:nvPr/>
        </p:nvSpPr>
        <p:spPr>
          <a:xfrm>
            <a:off x="3411194" y="501100"/>
            <a:ext cx="53696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Atatürk İnkılapları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626CAFAA-FFB8-4EF7-8F8E-839604A30FC6}"/>
              </a:ext>
            </a:extLst>
          </p:cNvPr>
          <p:cNvSpPr txBox="1"/>
          <p:nvPr/>
        </p:nvSpPr>
        <p:spPr>
          <a:xfrm>
            <a:off x="8184107" y="5626113"/>
            <a:ext cx="28412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000" b="1" dirty="0">
                <a:solidFill>
                  <a:srgbClr val="C00000"/>
                </a:solidFill>
              </a:rPr>
              <a:t>Mustafa ŞAHİN</a:t>
            </a:r>
          </a:p>
          <a:p>
            <a:pPr algn="ctr"/>
            <a:r>
              <a:rPr lang="tr-TR" sz="2000" b="1" dirty="0">
                <a:solidFill>
                  <a:srgbClr val="C00000"/>
                </a:solidFill>
              </a:rPr>
              <a:t>Sosyal Bilgiler Öğretmeni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3"/>
          <p:cNvSpPr>
            <a:spLocks noGrp="1" noChangeArrowheads="1"/>
          </p:cNvSpPr>
          <p:nvPr>
            <p:ph idx="1"/>
          </p:nvPr>
        </p:nvSpPr>
        <p:spPr>
          <a:xfrm>
            <a:off x="1794669" y="476671"/>
            <a:ext cx="9144000" cy="1105543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None/>
            </a:pPr>
            <a:r>
              <a:rPr lang="tr-TR" sz="4800" dirty="0">
                <a:solidFill>
                  <a:schemeClr val="accent6"/>
                </a:solidFill>
              </a:rPr>
              <a:t>EĞİTİM ALANIDA İNKILAPLAR</a:t>
            </a:r>
          </a:p>
        </p:txBody>
      </p:sp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1524000" y="1582214"/>
            <a:ext cx="9685338" cy="764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sz="4800" dirty="0">
                <a:solidFill>
                  <a:schemeClr val="bg1"/>
                </a:solidFill>
              </a:rPr>
              <a:t>OSMANLI’DA EĞİTİM</a:t>
            </a:r>
          </a:p>
        </p:txBody>
      </p:sp>
      <p:sp>
        <p:nvSpPr>
          <p:cNvPr id="87045" name="AutoShape 5"/>
          <p:cNvSpPr>
            <a:spLocks noChangeArrowheads="1"/>
          </p:cNvSpPr>
          <p:nvPr/>
        </p:nvSpPr>
        <p:spPr bwMode="auto">
          <a:xfrm>
            <a:off x="8512813" y="2734343"/>
            <a:ext cx="2500298" cy="2952750"/>
          </a:xfrm>
          <a:prstGeom prst="verticalScroll">
            <a:avLst>
              <a:gd name="adj" fmla="val 12500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000" b="1" dirty="0"/>
              <a:t>YABANCI </a:t>
            </a:r>
          </a:p>
          <a:p>
            <a:pPr algn="ctr"/>
            <a:r>
              <a:rPr lang="tr-TR" sz="2000" b="1" dirty="0"/>
              <a:t>OKULLAR</a:t>
            </a:r>
          </a:p>
          <a:p>
            <a:pPr algn="ctr"/>
            <a:endParaRPr lang="tr-TR" sz="2000" b="1" dirty="0"/>
          </a:p>
          <a:p>
            <a:pPr algn="ctr"/>
            <a:r>
              <a:rPr lang="tr-TR" sz="2000" b="1" dirty="0"/>
              <a:t>(FRANSA)</a:t>
            </a:r>
          </a:p>
        </p:txBody>
      </p:sp>
      <p:sp>
        <p:nvSpPr>
          <p:cNvPr id="87046" name="AutoShape 6"/>
          <p:cNvSpPr>
            <a:spLocks noChangeArrowheads="1"/>
          </p:cNvSpPr>
          <p:nvPr/>
        </p:nvSpPr>
        <p:spPr bwMode="auto">
          <a:xfrm>
            <a:off x="6169888" y="2708920"/>
            <a:ext cx="2571768" cy="2952750"/>
          </a:xfrm>
          <a:prstGeom prst="verticalScroll">
            <a:avLst>
              <a:gd name="adj" fmla="val 12500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000" b="1" dirty="0"/>
              <a:t>AZINLIK </a:t>
            </a:r>
          </a:p>
          <a:p>
            <a:pPr algn="ctr"/>
            <a:r>
              <a:rPr lang="tr-TR" sz="2000" b="1" dirty="0"/>
              <a:t>OKULLARI</a:t>
            </a:r>
          </a:p>
        </p:txBody>
      </p:sp>
      <p:sp>
        <p:nvSpPr>
          <p:cNvPr id="87052" name="AutoShape 12"/>
          <p:cNvSpPr>
            <a:spLocks noChangeArrowheads="1"/>
          </p:cNvSpPr>
          <p:nvPr/>
        </p:nvSpPr>
        <p:spPr bwMode="auto">
          <a:xfrm>
            <a:off x="3901265" y="2708920"/>
            <a:ext cx="2465404" cy="2952750"/>
          </a:xfrm>
          <a:prstGeom prst="verticalScroll">
            <a:avLst>
              <a:gd name="adj" fmla="val 12500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000" b="1" dirty="0"/>
              <a:t>MODERN</a:t>
            </a:r>
          </a:p>
          <a:p>
            <a:pPr algn="ctr"/>
            <a:r>
              <a:rPr lang="tr-TR" sz="2000" b="1" dirty="0"/>
              <a:t>OKULLAR</a:t>
            </a:r>
          </a:p>
          <a:p>
            <a:pPr algn="ctr"/>
            <a:endParaRPr lang="tr-TR" sz="2000" b="1" dirty="0"/>
          </a:p>
          <a:p>
            <a:pPr algn="ctr"/>
            <a:r>
              <a:rPr lang="tr-TR" sz="2000" b="1" dirty="0"/>
              <a:t>(II. MAHMUT)</a:t>
            </a:r>
          </a:p>
        </p:txBody>
      </p:sp>
      <p:sp>
        <p:nvSpPr>
          <p:cNvPr id="87053" name="AutoShape 13"/>
          <p:cNvSpPr>
            <a:spLocks noChangeArrowheads="1"/>
          </p:cNvSpPr>
          <p:nvPr/>
        </p:nvSpPr>
        <p:spPr bwMode="auto">
          <a:xfrm>
            <a:off x="1286894" y="2708920"/>
            <a:ext cx="2736850" cy="2952750"/>
          </a:xfrm>
          <a:prstGeom prst="verticalScroll">
            <a:avLst>
              <a:gd name="adj" fmla="val 12500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000" b="1" dirty="0"/>
              <a:t>MEDRESELER</a:t>
            </a:r>
          </a:p>
          <a:p>
            <a:pPr algn="ctr"/>
            <a:endParaRPr lang="tr-TR" sz="2000" b="1" dirty="0"/>
          </a:p>
          <a:p>
            <a:pPr algn="ctr"/>
            <a:r>
              <a:rPr lang="tr-TR" sz="2000" b="1" dirty="0"/>
              <a:t>(ORHAN BEY)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7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5" grpId="0" animBg="1"/>
      <p:bldP spid="87046" grpId="0" animBg="1"/>
      <p:bldP spid="87052" grpId="0" animBg="1"/>
      <p:bldP spid="8705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Grp="1" noChangeArrowheads="1"/>
          </p:cNvSpPr>
          <p:nvPr>
            <p:ph idx="1"/>
          </p:nvPr>
        </p:nvSpPr>
        <p:spPr>
          <a:xfrm>
            <a:off x="1487488" y="1988840"/>
            <a:ext cx="5904656" cy="403244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tr-TR" sz="2800" dirty="0"/>
              <a:t>Eğitimde birliği sağlamak.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tr-TR" sz="2800" dirty="0"/>
              <a:t>Çağdaşlaşmak.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tr-TR" sz="2800" dirty="0"/>
              <a:t>Demokratik olmak.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tr-TR" sz="2800" dirty="0"/>
              <a:t>Laik olmak.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tr-TR" sz="2800" dirty="0"/>
              <a:t>Karma eğitim.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tr-TR" sz="2800" dirty="0"/>
              <a:t>Eşitlik.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tr-TR" sz="2800" dirty="0"/>
              <a:t>Denetlenebilirlik.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tr-TR" sz="2800" dirty="0"/>
              <a:t>İkiliğe son vermek.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tr-TR" sz="2800" dirty="0"/>
              <a:t>Kültürel çatışmayı önlemek</a:t>
            </a:r>
            <a:r>
              <a:rPr lang="tr-TR" sz="2400" dirty="0"/>
              <a:t>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endParaRPr lang="tr-TR" dirty="0"/>
          </a:p>
        </p:txBody>
      </p:sp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1414D55B-2A17-4172-A23B-6E8C3B4A728F}"/>
              </a:ext>
            </a:extLst>
          </p:cNvPr>
          <p:cNvSpPr/>
          <p:nvPr/>
        </p:nvSpPr>
        <p:spPr>
          <a:xfrm>
            <a:off x="5125741" y="786836"/>
            <a:ext cx="2266402" cy="69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tr-TR" sz="4800" dirty="0"/>
              <a:t>AMAÇ</a:t>
            </a:r>
            <a:endParaRPr lang="tr-TR" sz="32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Grafik 3" descr="Kurşun kalem">
            <a:extLst>
              <a:ext uri="{FF2B5EF4-FFF2-40B4-BE49-F238E27FC236}">
                <a16:creationId xmlns="" xmlns:a16="http://schemas.microsoft.com/office/drawing/2014/main" id="{C3BF30B0-8921-4F73-A074-D654B78E0F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29201" y="572122"/>
            <a:ext cx="811015" cy="811015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D885541E-52DA-491E-9D7A-F29B3453A2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43" y="1906937"/>
            <a:ext cx="3826319" cy="3826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8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8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80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80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Rectangle 3"/>
          <p:cNvSpPr>
            <a:spLocks noGrp="1" noChangeArrowheads="1"/>
          </p:cNvSpPr>
          <p:nvPr>
            <p:ph idx="1"/>
          </p:nvPr>
        </p:nvSpPr>
        <p:spPr>
          <a:xfrm>
            <a:off x="1524000" y="1916832"/>
            <a:ext cx="10116616" cy="3456384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tr-TR" sz="2800" dirty="0"/>
              <a:t>Okullar MEB’e bağlandı.</a:t>
            </a:r>
          </a:p>
          <a:p>
            <a:pPr>
              <a:lnSpc>
                <a:spcPct val="80000"/>
              </a:lnSpc>
            </a:pPr>
            <a:r>
              <a:rPr lang="tr-TR" sz="2800" dirty="0"/>
              <a:t>Dersler akla ve bilime dayanacaktır.</a:t>
            </a:r>
          </a:p>
          <a:p>
            <a:pPr>
              <a:lnSpc>
                <a:spcPct val="80000"/>
              </a:lnSpc>
            </a:pPr>
            <a:r>
              <a:rPr lang="tr-TR" sz="2800" dirty="0"/>
              <a:t>Türkçe, tarih, coğrafya, vatandaşlık, felsefe dersleri Türkçe ve Türk öğretmenler tarafından okutulacaktır. (Milliyetçilik)</a:t>
            </a:r>
          </a:p>
          <a:p>
            <a:pPr>
              <a:lnSpc>
                <a:spcPct val="80000"/>
              </a:lnSpc>
            </a:pPr>
            <a:r>
              <a:rPr lang="tr-TR" sz="2800" dirty="0"/>
              <a:t>Kız ve erek öğrenciler birlikte eğitim görecektir.</a:t>
            </a:r>
          </a:p>
          <a:p>
            <a:pPr>
              <a:lnSpc>
                <a:spcPct val="80000"/>
              </a:lnSpc>
            </a:pPr>
            <a:r>
              <a:rPr lang="tr-TR" sz="2800" dirty="0"/>
              <a:t>Eğitim dinin tekelinden kurtarılmıştır.</a:t>
            </a:r>
          </a:p>
        </p:txBody>
      </p:sp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324928D2-1112-452E-854E-2911F2C61182}"/>
              </a:ext>
            </a:extLst>
          </p:cNvPr>
          <p:cNvSpPr/>
          <p:nvPr/>
        </p:nvSpPr>
        <p:spPr>
          <a:xfrm>
            <a:off x="3048000" y="861360"/>
            <a:ext cx="6096000" cy="10895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tr-TR" sz="4000" dirty="0"/>
              <a:t>TEVHİD-İ TEDRİSAT KANUNU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tr-TR" sz="4000" dirty="0"/>
              <a:t>(3 MART 1924)</a:t>
            </a:r>
          </a:p>
        </p:txBody>
      </p:sp>
      <p:graphicFrame>
        <p:nvGraphicFramePr>
          <p:cNvPr id="3" name="Diyagram 2">
            <a:extLst>
              <a:ext uri="{FF2B5EF4-FFF2-40B4-BE49-F238E27FC236}">
                <a16:creationId xmlns="" xmlns:a16="http://schemas.microsoft.com/office/drawing/2014/main" id="{49B1E498-F004-4B49-BE70-9286A1B68D35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1431418283"/>
              </p:ext>
            </p:extLst>
          </p:nvPr>
        </p:nvGraphicFramePr>
        <p:xfrm>
          <a:off x="4079776" y="5373216"/>
          <a:ext cx="4280024" cy="834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Grp="1" noChangeArrowheads="1"/>
          </p:cNvSpPr>
          <p:nvPr>
            <p:ph idx="1"/>
          </p:nvPr>
        </p:nvSpPr>
        <p:spPr>
          <a:xfrm>
            <a:off x="1524000" y="2348880"/>
            <a:ext cx="9144000" cy="288032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tr-TR" sz="2400" dirty="0"/>
              <a:t>Dini kurumu ortadan kaldırmak.</a:t>
            </a:r>
          </a:p>
          <a:p>
            <a:pPr>
              <a:lnSpc>
                <a:spcPct val="90000"/>
              </a:lnSpc>
            </a:pPr>
            <a:r>
              <a:rPr lang="tr-TR" sz="2400" dirty="0"/>
              <a:t>Dini eğitim  +  modern eğitim</a:t>
            </a:r>
          </a:p>
          <a:p>
            <a:pPr>
              <a:lnSpc>
                <a:spcPct val="90000"/>
              </a:lnSpc>
            </a:pPr>
            <a:r>
              <a:rPr lang="tr-TR" sz="2400" dirty="0"/>
              <a:t>Eğitimde ikiliği ortadan kaldırmak.</a:t>
            </a:r>
          </a:p>
          <a:p>
            <a:pPr>
              <a:lnSpc>
                <a:spcPct val="90000"/>
              </a:lnSpc>
            </a:pPr>
            <a:r>
              <a:rPr lang="tr-TR" sz="2400" dirty="0"/>
              <a:t>Kültürel çatışmayı önlemek.</a:t>
            </a:r>
          </a:p>
          <a:p>
            <a:pPr>
              <a:lnSpc>
                <a:spcPct val="90000"/>
              </a:lnSpc>
            </a:pPr>
            <a:r>
              <a:rPr lang="tr-TR" sz="2400" dirty="0"/>
              <a:t>Eğitim ve öğretimin ulusallaştırmak.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tr-TR" sz="2400" dirty="0"/>
          </a:p>
        </p:txBody>
      </p:sp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664B5556-1236-491D-BEB0-FA6175D1D60C}"/>
              </a:ext>
            </a:extLst>
          </p:cNvPr>
          <p:cNvSpPr/>
          <p:nvPr/>
        </p:nvSpPr>
        <p:spPr>
          <a:xfrm>
            <a:off x="3048000" y="836712"/>
            <a:ext cx="67924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tr-TR" sz="4000" dirty="0"/>
              <a:t>MEDRESELERİN KAPATILMASI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tr-TR" sz="4000" dirty="0"/>
              <a:t>(1926)</a:t>
            </a:r>
          </a:p>
        </p:txBody>
      </p:sp>
      <p:grpSp>
        <p:nvGrpSpPr>
          <p:cNvPr id="5" name="Grup 4">
            <a:extLst>
              <a:ext uri="{FF2B5EF4-FFF2-40B4-BE49-F238E27FC236}">
                <a16:creationId xmlns="" xmlns:a16="http://schemas.microsoft.com/office/drawing/2014/main" id="{A5C48F6B-94F8-4A04-9B8D-BAC4948103E9}"/>
              </a:ext>
            </a:extLst>
          </p:cNvPr>
          <p:cNvGrpSpPr/>
          <p:nvPr/>
        </p:nvGrpSpPr>
        <p:grpSpPr>
          <a:xfrm>
            <a:off x="3958078" y="5302724"/>
            <a:ext cx="4275844" cy="834757"/>
            <a:chOff x="4179" y="0"/>
            <a:chExt cx="4275844" cy="83475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6" name="Ok: Köşeli Çift Ayraç 5">
              <a:extLst>
                <a:ext uri="{FF2B5EF4-FFF2-40B4-BE49-F238E27FC236}">
                  <a16:creationId xmlns="" xmlns:a16="http://schemas.microsoft.com/office/drawing/2014/main" id="{B0ACAE62-A49A-468B-891D-661AF9226593}"/>
                </a:ext>
              </a:extLst>
            </p:cNvPr>
            <p:cNvSpPr/>
            <p:nvPr/>
          </p:nvSpPr>
          <p:spPr>
            <a:xfrm>
              <a:off x="4179" y="0"/>
              <a:ext cx="4275844" cy="834757"/>
            </a:xfrm>
            <a:prstGeom prst="chevron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Ok: Köşeli Çift Ayraç 4">
              <a:extLst>
                <a:ext uri="{FF2B5EF4-FFF2-40B4-BE49-F238E27FC236}">
                  <a16:creationId xmlns="" xmlns:a16="http://schemas.microsoft.com/office/drawing/2014/main" id="{0ED8B66A-7D8B-44B4-B02C-041B4EE2EC56}"/>
                </a:ext>
              </a:extLst>
            </p:cNvPr>
            <p:cNvSpPr txBox="1"/>
            <p:nvPr/>
          </p:nvSpPr>
          <p:spPr>
            <a:xfrm>
              <a:off x="421558" y="0"/>
              <a:ext cx="3441087" cy="83475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0025" tIns="66675" rIns="66675" bIns="66675" numCol="1" spcCol="1270" anchor="ctr" anchorCtr="0">
              <a:noAutofit/>
            </a:bodyPr>
            <a:lstStyle/>
            <a:p>
              <a:pPr marL="0" lvl="0" indent="0" algn="ctr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tr-TR" sz="5000" kern="1200" dirty="0"/>
                <a:t>Laiklik</a:t>
              </a:r>
            </a:p>
          </p:txBody>
        </p:sp>
      </p:grp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4F50F14D-2471-4DE4-9C2E-4CDB38427F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896200" y="2261592"/>
            <a:ext cx="3803340" cy="2535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500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500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500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Rectangle 3"/>
          <p:cNvSpPr>
            <a:spLocks noGrp="1" noChangeArrowheads="1"/>
          </p:cNvSpPr>
          <p:nvPr>
            <p:ph idx="1"/>
          </p:nvPr>
        </p:nvSpPr>
        <p:spPr>
          <a:xfrm>
            <a:off x="983432" y="1772816"/>
            <a:ext cx="7020780" cy="3802732"/>
          </a:xfrm>
        </p:spPr>
        <p:txBody>
          <a:bodyPr>
            <a:normAutofit/>
          </a:bodyPr>
          <a:lstStyle/>
          <a:p>
            <a:r>
              <a:rPr lang="tr-TR" sz="2500" dirty="0" err="1"/>
              <a:t>Arapça’nın</a:t>
            </a:r>
            <a:r>
              <a:rPr lang="tr-TR" sz="2500" dirty="0"/>
              <a:t> öğrenilmesi ve yazılması zor.</a:t>
            </a:r>
          </a:p>
          <a:p>
            <a:r>
              <a:rPr lang="tr-TR" sz="2500" dirty="0"/>
              <a:t>Arap alfabesi Türk gramerine uygun değil.</a:t>
            </a:r>
          </a:p>
          <a:p>
            <a:r>
              <a:rPr lang="tr-TR" sz="2500" dirty="0"/>
              <a:t>Batının bilim ve tekniğinden yararlanmak.</a:t>
            </a:r>
          </a:p>
          <a:p>
            <a:r>
              <a:rPr lang="tr-TR" sz="2500" dirty="0"/>
              <a:t>Okuma yazma oranını arttırmak.</a:t>
            </a:r>
          </a:p>
          <a:p>
            <a:r>
              <a:rPr lang="tr-TR" sz="2500" dirty="0"/>
              <a:t>NOT:Daha önce İzmir İktisat Kongresinde gündeme gelmiş ancak başarılı olmamıştır. </a:t>
            </a:r>
          </a:p>
        </p:txBody>
      </p:sp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28FAFC21-C919-4CEA-B956-2D5578390B80}"/>
              </a:ext>
            </a:extLst>
          </p:cNvPr>
          <p:cNvSpPr/>
          <p:nvPr/>
        </p:nvSpPr>
        <p:spPr>
          <a:xfrm>
            <a:off x="3048000" y="694437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tr-TR" sz="3200" dirty="0"/>
              <a:t>HARF İNKILABI</a:t>
            </a:r>
          </a:p>
          <a:p>
            <a:pPr algn="ctr">
              <a:buFont typeface="Wingdings" pitchFamily="2" charset="2"/>
              <a:buNone/>
            </a:pPr>
            <a:r>
              <a:rPr lang="tr-TR" sz="3200" dirty="0"/>
              <a:t>(1 KASIM 1928)</a:t>
            </a:r>
          </a:p>
        </p:txBody>
      </p:sp>
      <p:graphicFrame>
        <p:nvGraphicFramePr>
          <p:cNvPr id="5" name="Diyagram 4">
            <a:extLst>
              <a:ext uri="{FF2B5EF4-FFF2-40B4-BE49-F238E27FC236}">
                <a16:creationId xmlns="" xmlns:a16="http://schemas.microsoft.com/office/drawing/2014/main" id="{2E919767-3945-42A0-AA08-D3C080D85097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431575242"/>
              </p:ext>
            </p:extLst>
          </p:nvPr>
        </p:nvGraphicFramePr>
        <p:xfrm>
          <a:off x="3347864" y="5626198"/>
          <a:ext cx="5496272" cy="765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Resim 9">
            <a:extLst>
              <a:ext uri="{FF2B5EF4-FFF2-40B4-BE49-F238E27FC236}">
                <a16:creationId xmlns="" xmlns:a16="http://schemas.microsoft.com/office/drawing/2014/main" id="{84A123E9-431C-4470-AB9B-51E29FBDD01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8472264" y="2392325"/>
            <a:ext cx="3096344" cy="24048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5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6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7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6899570" y="2338850"/>
            <a:ext cx="4905131" cy="315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b="1" dirty="0"/>
              <a:t>MİLLET MEKTEPLERİNİN AÇILMASI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b="1" dirty="0"/>
              <a:t>24 Kasım 1928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b="1" dirty="0"/>
              <a:t>AMAÇ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tr-TR" dirty="0">
                <a:solidFill>
                  <a:schemeClr val="bg1"/>
                </a:solidFill>
              </a:rPr>
              <a:t>Yaşlılara okuma-yazma öğretmek.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endParaRPr lang="tr-TR" dirty="0"/>
          </a:p>
        </p:txBody>
      </p:sp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B6947CD2-743C-4937-84F4-BF567BE24AA3}"/>
              </a:ext>
            </a:extLst>
          </p:cNvPr>
          <p:cNvSpPr/>
          <p:nvPr/>
        </p:nvSpPr>
        <p:spPr>
          <a:xfrm>
            <a:off x="656659" y="2340698"/>
            <a:ext cx="5079302" cy="2099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sz="2000" dirty="0"/>
              <a:t>TÜRK TARİH KURUMUNUN AÇILMASI (1931)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sz="2000" dirty="0"/>
              <a:t>AMAÇ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tr-TR" dirty="0">
                <a:solidFill>
                  <a:schemeClr val="bg1"/>
                </a:solidFill>
              </a:rPr>
              <a:t>Türk tarihini araştırmak.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tr-TR" dirty="0">
                <a:solidFill>
                  <a:schemeClr val="bg1"/>
                </a:solidFill>
              </a:rPr>
              <a:t>İslam medeniyetine katkımız var mı?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tr-TR" dirty="0">
                <a:solidFill>
                  <a:schemeClr val="bg1"/>
                </a:solidFill>
              </a:rPr>
              <a:t>Dünya medeniyetine katkımız var mı?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tr-TR" dirty="0">
                <a:solidFill>
                  <a:schemeClr val="bg1"/>
                </a:solidFill>
              </a:rPr>
              <a:t>Anadolu’nun tarihini araştırmak.</a:t>
            </a:r>
          </a:p>
        </p:txBody>
      </p:sp>
      <p:graphicFrame>
        <p:nvGraphicFramePr>
          <p:cNvPr id="3" name="Diyagram 2">
            <a:extLst>
              <a:ext uri="{FF2B5EF4-FFF2-40B4-BE49-F238E27FC236}">
                <a16:creationId xmlns="" xmlns:a16="http://schemas.microsoft.com/office/drawing/2014/main" id="{1DC815AF-371A-47AE-BE4C-2E4854322FBA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1275367888"/>
              </p:ext>
            </p:extLst>
          </p:nvPr>
        </p:nvGraphicFramePr>
        <p:xfrm>
          <a:off x="2839864" y="5301208"/>
          <a:ext cx="6512272" cy="8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tÃ¼rk tarih kurumu ile ilgili gÃ¶rsel sonucu">
            <a:extLst>
              <a:ext uri="{FF2B5EF4-FFF2-40B4-BE49-F238E27FC236}">
                <a16:creationId xmlns="" xmlns:a16="http://schemas.microsoft.com/office/drawing/2014/main" id="{B98A8131-C670-4BC0-9691-73115CC990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345" y="352076"/>
            <a:ext cx="2383815" cy="238381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911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1559496" y="2358867"/>
            <a:ext cx="5796136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tr-TR" sz="2400" dirty="0">
                <a:solidFill>
                  <a:schemeClr val="bg1"/>
                </a:solidFill>
              </a:rPr>
              <a:t>Türk dilini araştırmak.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tr-TR" sz="2400" dirty="0">
                <a:solidFill>
                  <a:schemeClr val="bg1"/>
                </a:solidFill>
              </a:rPr>
              <a:t>Türk dilinin zenginliğini ortaya çıkarmak.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tr-TR" sz="2400" dirty="0">
                <a:solidFill>
                  <a:schemeClr val="bg1"/>
                </a:solidFill>
              </a:rPr>
              <a:t>İlk incelenen eser Orhun Kitabeleri’dir.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tr-TR" sz="2400" dirty="0">
                <a:solidFill>
                  <a:schemeClr val="bg1"/>
                </a:solidFill>
              </a:rPr>
              <a:t>İlk incelenen kitap Divan-ı </a:t>
            </a:r>
            <a:r>
              <a:rPr lang="tr-TR" sz="2400" dirty="0" err="1">
                <a:solidFill>
                  <a:schemeClr val="bg1"/>
                </a:solidFill>
              </a:rPr>
              <a:t>Lugat’it</a:t>
            </a:r>
            <a:r>
              <a:rPr lang="tr-TR" sz="2400" dirty="0">
                <a:solidFill>
                  <a:schemeClr val="bg1"/>
                </a:solidFill>
              </a:rPr>
              <a:t> Türk’tür.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tr-TR" sz="2400" dirty="0">
                <a:solidFill>
                  <a:schemeClr val="bg1"/>
                </a:solidFill>
              </a:rPr>
              <a:t>Dilimizi yabancı kelimelerden arındırmak.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tr-TR" sz="2400" dirty="0">
                <a:solidFill>
                  <a:schemeClr val="bg1"/>
                </a:solidFill>
              </a:rPr>
              <a:t>Dile ilişkin kaynakları araştırmak.</a:t>
            </a:r>
          </a:p>
        </p:txBody>
      </p:sp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AC5A4323-597A-4A08-BB2C-466E52BDA645}"/>
              </a:ext>
            </a:extLst>
          </p:cNvPr>
          <p:cNvSpPr/>
          <p:nvPr/>
        </p:nvSpPr>
        <p:spPr>
          <a:xfrm>
            <a:off x="3048000" y="453676"/>
            <a:ext cx="6096000" cy="17666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sz="3200" dirty="0"/>
              <a:t>TÜRK DİL KURUMUNUN AÇILMASI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sz="3200" dirty="0"/>
              <a:t>(1932)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sz="3200" dirty="0"/>
              <a:t>AMAÇ</a:t>
            </a:r>
          </a:p>
        </p:txBody>
      </p:sp>
      <p:pic>
        <p:nvPicPr>
          <p:cNvPr id="3074" name="Picture 2" descr="tÃ¼rk dil kurumu ile ilgili gÃ¶rsel sonucu">
            <a:extLst>
              <a:ext uri="{FF2B5EF4-FFF2-40B4-BE49-F238E27FC236}">
                <a16:creationId xmlns="" xmlns:a16="http://schemas.microsoft.com/office/drawing/2014/main" id="{09D33E62-8F78-4D79-B178-FEDE663E3A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208" y="1916832"/>
            <a:ext cx="3528392" cy="33123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90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901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901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901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500"/>
                                        <p:tgtEl>
                                          <p:spTgt spid="901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500"/>
                                        <p:tgtEl>
                                          <p:spTgt spid="901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2" name="Picture 4" descr="şapk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1690" y="2204864"/>
            <a:ext cx="5568619" cy="41764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9093" name="WordArt 5"/>
          <p:cNvSpPr>
            <a:spLocks noChangeArrowheads="1" noChangeShapeType="1" noTextEdit="1"/>
          </p:cNvSpPr>
          <p:nvPr/>
        </p:nvSpPr>
        <p:spPr bwMode="auto">
          <a:xfrm>
            <a:off x="1761294" y="4653136"/>
            <a:ext cx="8934450" cy="6477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endParaRPr lang="tr-TR" sz="3600" b="1" kern="1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211CFD4F-F6FD-4E10-B635-8F34A20F0E97}"/>
              </a:ext>
            </a:extLst>
          </p:cNvPr>
          <p:cNvSpPr/>
          <p:nvPr/>
        </p:nvSpPr>
        <p:spPr>
          <a:xfrm>
            <a:off x="3048000" y="476672"/>
            <a:ext cx="6096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4400" b="1" dirty="0"/>
              <a:t>TOPLUMSAL ALANDA İNKILAPLAR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8" name="Rectangle 4"/>
          <p:cNvSpPr>
            <a:spLocks noChangeArrowheads="1"/>
          </p:cNvSpPr>
          <p:nvPr/>
        </p:nvSpPr>
        <p:spPr bwMode="auto">
          <a:xfrm>
            <a:off x="1487488" y="2132856"/>
            <a:ext cx="5774095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tr-TR" sz="2800" dirty="0">
                <a:solidFill>
                  <a:schemeClr val="bg1"/>
                </a:solidFill>
              </a:rPr>
              <a:t>Çağdaşlaşmak ve batılılaşmak.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tr-TR" sz="2800" dirty="0">
                <a:solidFill>
                  <a:schemeClr val="bg1"/>
                </a:solidFill>
              </a:rPr>
              <a:t>Eşitlik.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tr-TR" sz="2800" dirty="0">
                <a:solidFill>
                  <a:schemeClr val="bg1"/>
                </a:solidFill>
              </a:rPr>
              <a:t>Demokratikleşmek.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tr-TR" sz="2800" dirty="0">
                <a:solidFill>
                  <a:schemeClr val="bg1"/>
                </a:solidFill>
              </a:rPr>
              <a:t>Birliği sağlamak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6F332690-D4B6-4485-BF6A-058742D20669}"/>
              </a:ext>
            </a:extLst>
          </p:cNvPr>
          <p:cNvSpPr txBox="1"/>
          <p:nvPr/>
        </p:nvSpPr>
        <p:spPr>
          <a:xfrm>
            <a:off x="3073794" y="832356"/>
            <a:ext cx="6044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Toplumsal Alanda Yapılan İnkılaplar</a:t>
            </a:r>
          </a:p>
        </p:txBody>
      </p:sp>
      <p:pic>
        <p:nvPicPr>
          <p:cNvPr id="6" name="Grafik 5" descr="Ekip">
            <a:extLst>
              <a:ext uri="{FF2B5EF4-FFF2-40B4-BE49-F238E27FC236}">
                <a16:creationId xmlns="" xmlns:a16="http://schemas.microsoft.com/office/drawing/2014/main" id="{0D13EB43-FD56-4979-9565-FF8B8FFA3F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51969" y="2129108"/>
            <a:ext cx="2374126" cy="23741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8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8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8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83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15480" y="2204864"/>
            <a:ext cx="5868144" cy="3888432"/>
          </a:xfrm>
        </p:spPr>
        <p:txBody>
          <a:bodyPr>
            <a:normAutofit/>
          </a:bodyPr>
          <a:lstStyle/>
          <a:p>
            <a:pPr>
              <a:buSzPct val="65000"/>
              <a:buFont typeface="Wingdings" pitchFamily="2" charset="2"/>
              <a:buChar char="n"/>
            </a:pPr>
            <a:r>
              <a:rPr lang="tr-TR" sz="2400" dirty="0"/>
              <a:t>II. Mahmut fesi getirdi  halkın tepkisi ile karşılaştı</a:t>
            </a:r>
          </a:p>
          <a:p>
            <a:pPr>
              <a:buSzPct val="65000"/>
              <a:buFont typeface="Wingdings" pitchFamily="2" charset="2"/>
              <a:buChar char="n"/>
            </a:pPr>
            <a:r>
              <a:rPr lang="tr-TR" sz="2400" dirty="0"/>
              <a:t>M. Kemal fesi kaldırıp şapkayı getirdi o da halkın tepkisi ile karşılaştı.</a:t>
            </a:r>
          </a:p>
          <a:p>
            <a:pPr>
              <a:buSzPct val="65000"/>
              <a:buNone/>
            </a:pPr>
            <a:r>
              <a:rPr lang="tr-TR" sz="2400" dirty="0"/>
              <a:t>   (Toplumun alışkanlıklarını değiştirmek zordur)</a:t>
            </a:r>
          </a:p>
        </p:txBody>
      </p:sp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CB0DC811-5D83-46A7-A351-7F8C6BFC8DF5}"/>
              </a:ext>
            </a:extLst>
          </p:cNvPr>
          <p:cNvSpPr/>
          <p:nvPr/>
        </p:nvSpPr>
        <p:spPr>
          <a:xfrm>
            <a:off x="3048000" y="54868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SzPct val="65000"/>
              <a:buNone/>
            </a:pPr>
            <a:r>
              <a:rPr lang="tr-TR" sz="3600" dirty="0"/>
              <a:t>KILIK-KIYAFET (ŞAPKA) KANUNU</a:t>
            </a:r>
          </a:p>
          <a:p>
            <a:pPr algn="ctr">
              <a:buSzPct val="65000"/>
              <a:buNone/>
            </a:pPr>
            <a:r>
              <a:rPr lang="tr-TR" sz="3600" dirty="0"/>
              <a:t>(25 KASIM 1925)</a:t>
            </a:r>
          </a:p>
        </p:txBody>
      </p:sp>
      <p:pic>
        <p:nvPicPr>
          <p:cNvPr id="4098" name="Picture 2" descr="https://dfcdn.defacto.com.tr/4/I3350AZ_18SP_BK23_01_02.jpg">
            <a:extLst>
              <a:ext uri="{FF2B5EF4-FFF2-40B4-BE49-F238E27FC236}">
                <a16:creationId xmlns="" xmlns:a16="http://schemas.microsoft.com/office/drawing/2014/main" id="{5C747208-4549-48C7-8422-F2126A66C1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9278" b="9787"/>
          <a:stretch/>
        </p:blipFill>
        <p:spPr bwMode="auto">
          <a:xfrm>
            <a:off x="8040216" y="2420888"/>
            <a:ext cx="3581400" cy="27363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Diyagram 9">
            <a:extLst>
              <a:ext uri="{FF2B5EF4-FFF2-40B4-BE49-F238E27FC236}">
                <a16:creationId xmlns="" xmlns:a16="http://schemas.microsoft.com/office/drawing/2014/main" id="{94D8A05C-E397-44A1-A385-67527174C195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2006800771"/>
              </p:ext>
            </p:extLst>
          </p:nvPr>
        </p:nvGraphicFramePr>
        <p:xfrm>
          <a:off x="4467932" y="5674733"/>
          <a:ext cx="3256136" cy="8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7E9E8E64-CC8D-4E7A-8BAB-47C13C2D7E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1670804"/>
            <a:ext cx="5760640" cy="43504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Dikdörtgen 3">
            <a:extLst>
              <a:ext uri="{FF2B5EF4-FFF2-40B4-BE49-F238E27FC236}">
                <a16:creationId xmlns="" xmlns:a16="http://schemas.microsoft.com/office/drawing/2014/main" id="{C3FABD2E-7570-4D72-ACD7-F271E30D68BE}"/>
              </a:ext>
            </a:extLst>
          </p:cNvPr>
          <p:cNvSpPr/>
          <p:nvPr/>
        </p:nvSpPr>
        <p:spPr>
          <a:xfrm>
            <a:off x="553970" y="252018"/>
            <a:ext cx="1108406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Hukuk Alanın da Yapılan İnkılaplar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1703512" y="620688"/>
            <a:ext cx="9144000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sz="3200" b="1" dirty="0"/>
              <a:t>TEKKE, ZAVİYE VE TÜRBELERİN KAPATILMASI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sz="3200" b="1" dirty="0"/>
              <a:t>    (30 KASIM 1925)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endParaRPr lang="tr-TR" dirty="0"/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endParaRPr lang="tr-TR" dirty="0"/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tr-TR" sz="2400" dirty="0">
                <a:solidFill>
                  <a:schemeClr val="bg1"/>
                </a:solidFill>
              </a:rPr>
              <a:t>Tekke tarikatçıların toplanıp zikir yaptıkları yerdir.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tr-TR" sz="2400" dirty="0">
                <a:solidFill>
                  <a:schemeClr val="bg1"/>
                </a:solidFill>
              </a:rPr>
              <a:t>Rejim aleyhinde çalıştılar.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tr-TR" sz="2400" dirty="0">
                <a:solidFill>
                  <a:schemeClr val="bg1"/>
                </a:solidFill>
              </a:rPr>
              <a:t>Dini kullanarak halkı sömürdüler.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dirty="0"/>
              <a:t> </a:t>
            </a:r>
          </a:p>
        </p:txBody>
      </p:sp>
      <p:grpSp>
        <p:nvGrpSpPr>
          <p:cNvPr id="5" name="Grup 4">
            <a:extLst>
              <a:ext uri="{FF2B5EF4-FFF2-40B4-BE49-F238E27FC236}">
                <a16:creationId xmlns="" xmlns:a16="http://schemas.microsoft.com/office/drawing/2014/main" id="{A33CE26E-5BAA-46B1-976A-4FE78BC31ACF}"/>
              </a:ext>
            </a:extLst>
          </p:cNvPr>
          <p:cNvGrpSpPr/>
          <p:nvPr/>
        </p:nvGrpSpPr>
        <p:grpSpPr>
          <a:xfrm>
            <a:off x="4649034" y="5229200"/>
            <a:ext cx="3252956" cy="837125"/>
            <a:chOff x="1589" y="0"/>
            <a:chExt cx="3252956" cy="837125"/>
          </a:xfrm>
        </p:grpSpPr>
        <p:sp>
          <p:nvSpPr>
            <p:cNvPr id="6" name="Ok: Köşeli Çift Ayraç 5">
              <a:extLst>
                <a:ext uri="{FF2B5EF4-FFF2-40B4-BE49-F238E27FC236}">
                  <a16:creationId xmlns="" xmlns:a16="http://schemas.microsoft.com/office/drawing/2014/main" id="{C0548B55-D727-4378-BDA8-D94562FF0EF9}"/>
                </a:ext>
              </a:extLst>
            </p:cNvPr>
            <p:cNvSpPr/>
            <p:nvPr/>
          </p:nvSpPr>
          <p:spPr>
            <a:xfrm>
              <a:off x="1589" y="0"/>
              <a:ext cx="3252956" cy="837125"/>
            </a:xfrm>
            <a:prstGeom prst="chevron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Ok: Köşeli Çift Ayraç 4">
              <a:extLst>
                <a:ext uri="{FF2B5EF4-FFF2-40B4-BE49-F238E27FC236}">
                  <a16:creationId xmlns="" xmlns:a16="http://schemas.microsoft.com/office/drawing/2014/main" id="{23E9FCC7-07C7-4C93-9CC7-36B6F0240975}"/>
                </a:ext>
              </a:extLst>
            </p:cNvPr>
            <p:cNvSpPr txBox="1"/>
            <p:nvPr/>
          </p:nvSpPr>
          <p:spPr>
            <a:xfrm>
              <a:off x="420152" y="0"/>
              <a:ext cx="2415831" cy="837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4021" tIns="54674" rIns="54674" bIns="54674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tr-TR" sz="4100" kern="1200" dirty="0"/>
                <a:t>Laiklik</a:t>
              </a:r>
            </a:p>
          </p:txBody>
        </p:sp>
      </p:grpSp>
      <p:pic>
        <p:nvPicPr>
          <p:cNvPr id="5122" name="Picture 2" descr="tekke ile ilgili gÃ¶rsel sonucu">
            <a:extLst>
              <a:ext uri="{FF2B5EF4-FFF2-40B4-BE49-F238E27FC236}">
                <a16:creationId xmlns="" xmlns:a16="http://schemas.microsoft.com/office/drawing/2014/main" id="{663A8D62-91FE-45A5-AF9F-8BF13CB838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0336" y="1916832"/>
            <a:ext cx="1959099" cy="2944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72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72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72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72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346419" y="2060848"/>
            <a:ext cx="7760223" cy="4328449"/>
          </a:xfrm>
        </p:spPr>
        <p:txBody>
          <a:bodyPr/>
          <a:lstStyle/>
          <a:p>
            <a:pPr>
              <a:buSzPct val="65000"/>
              <a:buFont typeface="Wingdings" pitchFamily="2" charset="2"/>
              <a:buChar char="n"/>
            </a:pP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SzPct val="65000"/>
              <a:buNone/>
            </a:pP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buSzPct val="65000"/>
              <a:buNone/>
            </a:pP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AYIRDEDİCİ ÜNVANLARIN YASAKLANMASI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(1934)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	</a:t>
            </a:r>
          </a:p>
          <a:p>
            <a:pPr lvl="1">
              <a:buSzPct val="65000"/>
              <a:buFont typeface="Wingdings" pitchFamily="2" charset="2"/>
              <a:buChar char="n"/>
            </a:pPr>
            <a:r>
              <a:rPr lang="tr-TR" sz="2000" b="1" dirty="0"/>
              <a:t>Ağa, beyzade,paşa gibi </a:t>
            </a:r>
            <a:r>
              <a:rPr lang="tr-TR" sz="2000" b="1" dirty="0" err="1"/>
              <a:t>ünvanlar</a:t>
            </a:r>
            <a:r>
              <a:rPr lang="tr-TR" sz="2000" b="1" dirty="0"/>
              <a:t> yasaklandı. </a:t>
            </a:r>
          </a:p>
          <a:p>
            <a:pPr>
              <a:buNone/>
            </a:pPr>
            <a:endParaRPr lang="tr-TR" dirty="0"/>
          </a:p>
        </p:txBody>
      </p:sp>
      <p:grpSp>
        <p:nvGrpSpPr>
          <p:cNvPr id="9" name="Grup 8">
            <a:extLst>
              <a:ext uri="{FF2B5EF4-FFF2-40B4-BE49-F238E27FC236}">
                <a16:creationId xmlns="" xmlns:a16="http://schemas.microsoft.com/office/drawing/2014/main" id="{F3D92059-EE07-485B-8CC6-634BFE64A5D9}"/>
              </a:ext>
            </a:extLst>
          </p:cNvPr>
          <p:cNvGrpSpPr/>
          <p:nvPr/>
        </p:nvGrpSpPr>
        <p:grpSpPr>
          <a:xfrm>
            <a:off x="2907777" y="2357274"/>
            <a:ext cx="3252956" cy="837125"/>
            <a:chOff x="1589" y="0"/>
            <a:chExt cx="3252956" cy="837125"/>
          </a:xfrm>
        </p:grpSpPr>
        <p:sp>
          <p:nvSpPr>
            <p:cNvPr id="16" name="Ok: Köşeli Çift Ayraç 15">
              <a:extLst>
                <a:ext uri="{FF2B5EF4-FFF2-40B4-BE49-F238E27FC236}">
                  <a16:creationId xmlns="" xmlns:a16="http://schemas.microsoft.com/office/drawing/2014/main" id="{8D010112-7867-4EF7-A2AC-597BB064083F}"/>
                </a:ext>
              </a:extLst>
            </p:cNvPr>
            <p:cNvSpPr/>
            <p:nvPr/>
          </p:nvSpPr>
          <p:spPr>
            <a:xfrm>
              <a:off x="1589" y="0"/>
              <a:ext cx="3252956" cy="837125"/>
            </a:xfrm>
            <a:prstGeom prst="chevron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Ok: Köşeli Çift Ayraç 4">
              <a:extLst>
                <a:ext uri="{FF2B5EF4-FFF2-40B4-BE49-F238E27FC236}">
                  <a16:creationId xmlns="" xmlns:a16="http://schemas.microsoft.com/office/drawing/2014/main" id="{8BCB57D7-DF3F-4C85-8EC9-7FE95E943053}"/>
                </a:ext>
              </a:extLst>
            </p:cNvPr>
            <p:cNvSpPr txBox="1"/>
            <p:nvPr/>
          </p:nvSpPr>
          <p:spPr>
            <a:xfrm>
              <a:off x="420152" y="0"/>
              <a:ext cx="2415831" cy="837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4021" tIns="54674" rIns="54674" bIns="54674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tr-TR" sz="4100" kern="1200" dirty="0"/>
                <a:t>Laiklik</a:t>
              </a:r>
            </a:p>
          </p:txBody>
        </p:sp>
      </p:grpSp>
      <p:grpSp>
        <p:nvGrpSpPr>
          <p:cNvPr id="18" name="Grup 17">
            <a:extLst>
              <a:ext uri="{FF2B5EF4-FFF2-40B4-BE49-F238E27FC236}">
                <a16:creationId xmlns="" xmlns:a16="http://schemas.microsoft.com/office/drawing/2014/main" id="{986ED26D-738D-47DB-B0C2-494FADC92BE0}"/>
              </a:ext>
            </a:extLst>
          </p:cNvPr>
          <p:cNvGrpSpPr/>
          <p:nvPr/>
        </p:nvGrpSpPr>
        <p:grpSpPr>
          <a:xfrm>
            <a:off x="5807968" y="2348880"/>
            <a:ext cx="3252956" cy="837125"/>
            <a:chOff x="1589" y="0"/>
            <a:chExt cx="3252956" cy="837125"/>
          </a:xfrm>
        </p:grpSpPr>
        <p:sp>
          <p:nvSpPr>
            <p:cNvPr id="19" name="Ok: Köşeli Çift Ayraç 18">
              <a:extLst>
                <a:ext uri="{FF2B5EF4-FFF2-40B4-BE49-F238E27FC236}">
                  <a16:creationId xmlns="" xmlns:a16="http://schemas.microsoft.com/office/drawing/2014/main" id="{D9373586-16B1-4F69-A69F-9B968BE60963}"/>
                </a:ext>
              </a:extLst>
            </p:cNvPr>
            <p:cNvSpPr/>
            <p:nvPr/>
          </p:nvSpPr>
          <p:spPr>
            <a:xfrm>
              <a:off x="1589" y="0"/>
              <a:ext cx="3252956" cy="837125"/>
            </a:xfrm>
            <a:prstGeom prst="chevron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Ok: Köşeli Çift Ayraç 4">
              <a:extLst>
                <a:ext uri="{FF2B5EF4-FFF2-40B4-BE49-F238E27FC236}">
                  <a16:creationId xmlns="" xmlns:a16="http://schemas.microsoft.com/office/drawing/2014/main" id="{1FC83851-1F5A-481F-B829-E65CF43D7FD7}"/>
                </a:ext>
              </a:extLst>
            </p:cNvPr>
            <p:cNvSpPr txBox="1"/>
            <p:nvPr/>
          </p:nvSpPr>
          <p:spPr>
            <a:xfrm>
              <a:off x="420152" y="0"/>
              <a:ext cx="2415831" cy="837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4021" tIns="54674" rIns="54674" bIns="54674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tr-TR" sz="4100" kern="1200" dirty="0"/>
                <a:t>Halkçılık</a:t>
              </a:r>
            </a:p>
          </p:txBody>
        </p:sp>
      </p:grpSp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8033627E-0FBE-453B-A647-79D078E80FD9}"/>
              </a:ext>
            </a:extLst>
          </p:cNvPr>
          <p:cNvSpPr/>
          <p:nvPr/>
        </p:nvSpPr>
        <p:spPr>
          <a:xfrm>
            <a:off x="2907777" y="507451"/>
            <a:ext cx="686063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SzPct val="65000"/>
              <a:buNone/>
            </a:pP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DİNİ ÜNVANLARIN YASAKLANMASI</a:t>
            </a:r>
          </a:p>
          <a:p>
            <a:pPr>
              <a:buSzPct val="65000"/>
              <a:buFont typeface="Wingdings" pitchFamily="2" charset="2"/>
              <a:buChar char="n"/>
            </a:pPr>
            <a:r>
              <a:rPr lang="tr-TR" sz="2000" b="1" dirty="0">
                <a:solidFill>
                  <a:schemeClr val="bg1"/>
                </a:solidFill>
              </a:rPr>
              <a:t>Şeyh, molla, hacı, hoca, hafız, gibi </a:t>
            </a:r>
            <a:r>
              <a:rPr lang="tr-TR" sz="2000" b="1" dirty="0" err="1">
                <a:solidFill>
                  <a:schemeClr val="bg1"/>
                </a:solidFill>
              </a:rPr>
              <a:t>ünvanlar</a:t>
            </a:r>
            <a:r>
              <a:rPr lang="tr-TR" sz="2000" b="1" dirty="0">
                <a:solidFill>
                  <a:schemeClr val="bg1"/>
                </a:solidFill>
              </a:rPr>
              <a:t> yasaklandı.</a:t>
            </a:r>
          </a:p>
        </p:txBody>
      </p:sp>
      <p:grpSp>
        <p:nvGrpSpPr>
          <p:cNvPr id="21" name="Grup 20">
            <a:extLst>
              <a:ext uri="{FF2B5EF4-FFF2-40B4-BE49-F238E27FC236}">
                <a16:creationId xmlns="" xmlns:a16="http://schemas.microsoft.com/office/drawing/2014/main" id="{88C38EEA-12A7-47EC-953E-6509C95728CC}"/>
              </a:ext>
            </a:extLst>
          </p:cNvPr>
          <p:cNvGrpSpPr/>
          <p:nvPr/>
        </p:nvGrpSpPr>
        <p:grpSpPr>
          <a:xfrm>
            <a:off x="2907777" y="5552172"/>
            <a:ext cx="3252956" cy="837125"/>
            <a:chOff x="1589" y="0"/>
            <a:chExt cx="3252956" cy="837125"/>
          </a:xfrm>
        </p:grpSpPr>
        <p:sp>
          <p:nvSpPr>
            <p:cNvPr id="22" name="Ok: Köşeli Çift Ayraç 21">
              <a:extLst>
                <a:ext uri="{FF2B5EF4-FFF2-40B4-BE49-F238E27FC236}">
                  <a16:creationId xmlns="" xmlns:a16="http://schemas.microsoft.com/office/drawing/2014/main" id="{33CBF0B5-570D-4845-967A-AB83DF01C721}"/>
                </a:ext>
              </a:extLst>
            </p:cNvPr>
            <p:cNvSpPr/>
            <p:nvPr/>
          </p:nvSpPr>
          <p:spPr>
            <a:xfrm>
              <a:off x="1589" y="0"/>
              <a:ext cx="3252956" cy="837125"/>
            </a:xfrm>
            <a:prstGeom prst="chevron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Ok: Köşeli Çift Ayraç 4">
              <a:extLst>
                <a:ext uri="{FF2B5EF4-FFF2-40B4-BE49-F238E27FC236}">
                  <a16:creationId xmlns="" xmlns:a16="http://schemas.microsoft.com/office/drawing/2014/main" id="{20B61FC8-1745-4823-9804-0FD4F388DEAD}"/>
                </a:ext>
              </a:extLst>
            </p:cNvPr>
            <p:cNvSpPr txBox="1"/>
            <p:nvPr/>
          </p:nvSpPr>
          <p:spPr>
            <a:xfrm>
              <a:off x="420152" y="0"/>
              <a:ext cx="2415831" cy="837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4021" tIns="54674" rIns="54674" bIns="54674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tr-TR" sz="4100" kern="1200" dirty="0"/>
                <a:t>Eşitlik</a:t>
              </a:r>
            </a:p>
          </p:txBody>
        </p:sp>
      </p:grpSp>
      <p:grpSp>
        <p:nvGrpSpPr>
          <p:cNvPr id="24" name="Grup 23">
            <a:extLst>
              <a:ext uri="{FF2B5EF4-FFF2-40B4-BE49-F238E27FC236}">
                <a16:creationId xmlns="" xmlns:a16="http://schemas.microsoft.com/office/drawing/2014/main" id="{5E02097D-E061-475D-8345-118DDE9647E1}"/>
              </a:ext>
            </a:extLst>
          </p:cNvPr>
          <p:cNvGrpSpPr/>
          <p:nvPr/>
        </p:nvGrpSpPr>
        <p:grpSpPr>
          <a:xfrm>
            <a:off x="5807968" y="5543778"/>
            <a:ext cx="3252956" cy="837125"/>
            <a:chOff x="1589" y="0"/>
            <a:chExt cx="3252956" cy="837125"/>
          </a:xfrm>
        </p:grpSpPr>
        <p:sp>
          <p:nvSpPr>
            <p:cNvPr id="25" name="Ok: Köşeli Çift Ayraç 24">
              <a:extLst>
                <a:ext uri="{FF2B5EF4-FFF2-40B4-BE49-F238E27FC236}">
                  <a16:creationId xmlns="" xmlns:a16="http://schemas.microsoft.com/office/drawing/2014/main" id="{065883AB-7D93-4EF5-B643-F0B138CEFA7F}"/>
                </a:ext>
              </a:extLst>
            </p:cNvPr>
            <p:cNvSpPr/>
            <p:nvPr/>
          </p:nvSpPr>
          <p:spPr>
            <a:xfrm>
              <a:off x="1589" y="0"/>
              <a:ext cx="3252956" cy="837125"/>
            </a:xfrm>
            <a:prstGeom prst="chevron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Ok: Köşeli Çift Ayraç 4">
              <a:extLst>
                <a:ext uri="{FF2B5EF4-FFF2-40B4-BE49-F238E27FC236}">
                  <a16:creationId xmlns="" xmlns:a16="http://schemas.microsoft.com/office/drawing/2014/main" id="{E0E0FFF9-E9D0-4ED3-9EDD-4E5AE00EDD28}"/>
                </a:ext>
              </a:extLst>
            </p:cNvPr>
            <p:cNvSpPr txBox="1"/>
            <p:nvPr/>
          </p:nvSpPr>
          <p:spPr>
            <a:xfrm>
              <a:off x="420152" y="0"/>
              <a:ext cx="2415831" cy="837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4021" tIns="54674" rIns="54674" bIns="54674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tr-TR" sz="4100" kern="1200" dirty="0"/>
                <a:t>Halkçılık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0" name="Rectangle 4"/>
          <p:cNvSpPr>
            <a:spLocks noChangeArrowheads="1"/>
          </p:cNvSpPr>
          <p:nvPr/>
        </p:nvSpPr>
        <p:spPr bwMode="auto">
          <a:xfrm>
            <a:off x="1524000" y="764704"/>
            <a:ext cx="914400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sz="3600" dirty="0"/>
              <a:t>SOYADI KANUNU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sz="3600" dirty="0"/>
              <a:t>(21 HAZİRAN 1934)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endParaRPr lang="tr-TR" sz="3600" dirty="0"/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Ø"/>
            </a:pPr>
            <a:r>
              <a:rPr lang="tr-TR" sz="2400" dirty="0">
                <a:solidFill>
                  <a:schemeClr val="bg1"/>
                </a:solidFill>
              </a:rPr>
              <a:t>Herkes soyadı alacak. (Eşitlik)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Ø"/>
            </a:pPr>
            <a:r>
              <a:rPr lang="tr-TR" sz="2400" dirty="0">
                <a:solidFill>
                  <a:schemeClr val="bg1"/>
                </a:solidFill>
              </a:rPr>
              <a:t>TBMM; M. Kemal’e, Atatürk soyadını verdi.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endParaRPr lang="tr-TR" dirty="0"/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endParaRPr lang="tr-TR" dirty="0"/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endParaRPr lang="tr-TR" dirty="0"/>
          </a:p>
        </p:txBody>
      </p:sp>
      <p:grpSp>
        <p:nvGrpSpPr>
          <p:cNvPr id="5" name="Grup 4">
            <a:extLst>
              <a:ext uri="{FF2B5EF4-FFF2-40B4-BE49-F238E27FC236}">
                <a16:creationId xmlns="" xmlns:a16="http://schemas.microsoft.com/office/drawing/2014/main" id="{60AFCF98-4D93-4DDA-AA8E-CF64E7270416}"/>
              </a:ext>
            </a:extLst>
          </p:cNvPr>
          <p:cNvGrpSpPr/>
          <p:nvPr/>
        </p:nvGrpSpPr>
        <p:grpSpPr>
          <a:xfrm>
            <a:off x="4469522" y="5256171"/>
            <a:ext cx="3252956" cy="837125"/>
            <a:chOff x="1589" y="0"/>
            <a:chExt cx="3252956" cy="837125"/>
          </a:xfrm>
        </p:grpSpPr>
        <p:sp>
          <p:nvSpPr>
            <p:cNvPr id="6" name="Ok: Köşeli Çift Ayraç 5">
              <a:extLst>
                <a:ext uri="{FF2B5EF4-FFF2-40B4-BE49-F238E27FC236}">
                  <a16:creationId xmlns="" xmlns:a16="http://schemas.microsoft.com/office/drawing/2014/main" id="{839A32C6-FB3D-4E32-A41D-E9F77233B04F}"/>
                </a:ext>
              </a:extLst>
            </p:cNvPr>
            <p:cNvSpPr/>
            <p:nvPr/>
          </p:nvSpPr>
          <p:spPr>
            <a:xfrm>
              <a:off x="1589" y="0"/>
              <a:ext cx="3252956" cy="837125"/>
            </a:xfrm>
            <a:prstGeom prst="chevron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Ok: Köşeli Çift Ayraç 4">
              <a:extLst>
                <a:ext uri="{FF2B5EF4-FFF2-40B4-BE49-F238E27FC236}">
                  <a16:creationId xmlns="" xmlns:a16="http://schemas.microsoft.com/office/drawing/2014/main" id="{3C77AE91-1D1D-4D85-8E1B-6A92B6FE202C}"/>
                </a:ext>
              </a:extLst>
            </p:cNvPr>
            <p:cNvSpPr txBox="1"/>
            <p:nvPr/>
          </p:nvSpPr>
          <p:spPr>
            <a:xfrm>
              <a:off x="420152" y="0"/>
              <a:ext cx="2415831" cy="837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4021" tIns="54674" rIns="54674" bIns="54674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tr-TR" sz="4100" kern="1200" dirty="0"/>
                <a:t>Halkçılık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691593" y="476672"/>
            <a:ext cx="9144000" cy="5661248"/>
          </a:xfrm>
        </p:spPr>
        <p:txBody>
          <a:bodyPr/>
          <a:lstStyle/>
          <a:p>
            <a:pPr algn="ctr">
              <a:buSzPct val="65000"/>
              <a:buNone/>
            </a:pPr>
            <a:r>
              <a:rPr lang="tr-TR" sz="3200" dirty="0">
                <a:solidFill>
                  <a:schemeClr val="tx1"/>
                </a:solidFill>
              </a:rPr>
              <a:t>TAKVİM, SAAT VE ÖLÇÜLERDE DEĞİŞİKLİK</a:t>
            </a:r>
          </a:p>
          <a:p>
            <a:pPr algn="ctr">
              <a:buSzPct val="65000"/>
              <a:buNone/>
            </a:pPr>
            <a:r>
              <a:rPr lang="tr-TR" sz="3200" dirty="0">
                <a:solidFill>
                  <a:schemeClr val="tx1"/>
                </a:solidFill>
              </a:rPr>
              <a:t>AMAÇ</a:t>
            </a:r>
          </a:p>
          <a:p>
            <a:pPr algn="ctr">
              <a:buSzPct val="65000"/>
              <a:buNone/>
            </a:pPr>
            <a:r>
              <a:rPr lang="tr-TR" dirty="0"/>
              <a:t>Batı ile ilişkileri geliştirmek</a:t>
            </a:r>
          </a:p>
          <a:p>
            <a:pPr>
              <a:buSzPct val="65000"/>
              <a:buFont typeface="Wingdings" pitchFamily="2" charset="2"/>
              <a:buChar char="Ø"/>
            </a:pPr>
            <a:r>
              <a:rPr lang="tr-TR" dirty="0"/>
              <a:t>26 Aralık 1925’te Miladi Takvim kabul edildi.</a:t>
            </a:r>
          </a:p>
          <a:p>
            <a:pPr>
              <a:buSzPct val="65000"/>
              <a:buFont typeface="Wingdings" pitchFamily="2" charset="2"/>
              <a:buChar char="Ø"/>
            </a:pPr>
            <a:r>
              <a:rPr lang="tr-TR" dirty="0"/>
              <a:t>26 Aralık 1925’te Uluslararası Saat Sistemi kabul edildi.</a:t>
            </a:r>
          </a:p>
          <a:p>
            <a:pPr>
              <a:buSzPct val="65000"/>
              <a:buFont typeface="Wingdings" pitchFamily="2" charset="2"/>
              <a:buChar char="Ø"/>
            </a:pPr>
            <a:r>
              <a:rPr lang="tr-TR" dirty="0"/>
              <a:t>24 Mayıs 1928’de Milletlerarası Ölçüler kabul edildi.</a:t>
            </a:r>
          </a:p>
          <a:p>
            <a:pPr>
              <a:buSzPct val="65000"/>
              <a:buFont typeface="Wingdings" pitchFamily="2" charset="2"/>
              <a:buChar char="Ø"/>
            </a:pPr>
            <a:r>
              <a:rPr lang="tr-TR" dirty="0"/>
              <a:t>Hafta tatili Cuma’dan Pazar’a alındı.</a:t>
            </a:r>
          </a:p>
          <a:p>
            <a:pPr>
              <a:buSzPct val="65000"/>
              <a:buNone/>
            </a:pPr>
            <a:endParaRPr lang="tr-TR" dirty="0"/>
          </a:p>
          <a:p>
            <a:pPr>
              <a:buNone/>
            </a:pPr>
            <a:endParaRPr lang="tr-TR" dirty="0"/>
          </a:p>
        </p:txBody>
      </p:sp>
      <p:grpSp>
        <p:nvGrpSpPr>
          <p:cNvPr id="6" name="Grup 5">
            <a:extLst>
              <a:ext uri="{FF2B5EF4-FFF2-40B4-BE49-F238E27FC236}">
                <a16:creationId xmlns="" xmlns:a16="http://schemas.microsoft.com/office/drawing/2014/main" id="{A0D27948-DD44-42A1-89ED-C19F57682FF2}"/>
              </a:ext>
            </a:extLst>
          </p:cNvPr>
          <p:cNvGrpSpPr/>
          <p:nvPr/>
        </p:nvGrpSpPr>
        <p:grpSpPr>
          <a:xfrm>
            <a:off x="5807968" y="5543778"/>
            <a:ext cx="3540988" cy="837125"/>
            <a:chOff x="1589" y="0"/>
            <a:chExt cx="3252956" cy="837125"/>
          </a:xfrm>
        </p:grpSpPr>
        <p:sp>
          <p:nvSpPr>
            <p:cNvPr id="7" name="Ok: Köşeli Çift Ayraç 6">
              <a:extLst>
                <a:ext uri="{FF2B5EF4-FFF2-40B4-BE49-F238E27FC236}">
                  <a16:creationId xmlns="" xmlns:a16="http://schemas.microsoft.com/office/drawing/2014/main" id="{A7A19567-FB5A-401D-886C-826D831896A7}"/>
                </a:ext>
              </a:extLst>
            </p:cNvPr>
            <p:cNvSpPr/>
            <p:nvPr/>
          </p:nvSpPr>
          <p:spPr>
            <a:xfrm>
              <a:off x="1589" y="0"/>
              <a:ext cx="3252956" cy="837125"/>
            </a:xfrm>
            <a:prstGeom prst="chevron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Ok: Köşeli Çift Ayraç 4">
              <a:extLst>
                <a:ext uri="{FF2B5EF4-FFF2-40B4-BE49-F238E27FC236}">
                  <a16:creationId xmlns="" xmlns:a16="http://schemas.microsoft.com/office/drawing/2014/main" id="{2A439C72-4C23-4EB8-A5EC-C41232857DD7}"/>
                </a:ext>
              </a:extLst>
            </p:cNvPr>
            <p:cNvSpPr txBox="1"/>
            <p:nvPr/>
          </p:nvSpPr>
          <p:spPr>
            <a:xfrm>
              <a:off x="420152" y="0"/>
              <a:ext cx="2415831" cy="837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4021" tIns="54674" rIns="54674" bIns="54674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tr-TR" sz="4100" kern="1200" dirty="0"/>
                <a:t>İnkılapçılık</a:t>
              </a:r>
            </a:p>
          </p:txBody>
        </p:sp>
      </p:grpSp>
      <p:grpSp>
        <p:nvGrpSpPr>
          <p:cNvPr id="9" name="Grup 8">
            <a:extLst>
              <a:ext uri="{FF2B5EF4-FFF2-40B4-BE49-F238E27FC236}">
                <a16:creationId xmlns="" xmlns:a16="http://schemas.microsoft.com/office/drawing/2014/main" id="{2C3CA6AF-FAA4-48EE-8D0E-F238B317FE28}"/>
              </a:ext>
            </a:extLst>
          </p:cNvPr>
          <p:cNvGrpSpPr/>
          <p:nvPr/>
        </p:nvGrpSpPr>
        <p:grpSpPr>
          <a:xfrm>
            <a:off x="2843044" y="5543777"/>
            <a:ext cx="3252956" cy="837125"/>
            <a:chOff x="1589" y="0"/>
            <a:chExt cx="3252956" cy="837125"/>
          </a:xfrm>
        </p:grpSpPr>
        <p:sp>
          <p:nvSpPr>
            <p:cNvPr id="10" name="Ok: Köşeli Çift Ayraç 9">
              <a:extLst>
                <a:ext uri="{FF2B5EF4-FFF2-40B4-BE49-F238E27FC236}">
                  <a16:creationId xmlns="" xmlns:a16="http://schemas.microsoft.com/office/drawing/2014/main" id="{112E7239-B899-472A-A2D8-D605CE126A5B}"/>
                </a:ext>
              </a:extLst>
            </p:cNvPr>
            <p:cNvSpPr/>
            <p:nvPr/>
          </p:nvSpPr>
          <p:spPr>
            <a:xfrm>
              <a:off x="1589" y="0"/>
              <a:ext cx="3252956" cy="837125"/>
            </a:xfrm>
            <a:prstGeom prst="chevron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Ok: Köşeli Çift Ayraç 4">
              <a:extLst>
                <a:ext uri="{FF2B5EF4-FFF2-40B4-BE49-F238E27FC236}">
                  <a16:creationId xmlns="" xmlns:a16="http://schemas.microsoft.com/office/drawing/2014/main" id="{796CBE6D-CCED-42CB-A99F-F82F6B268985}"/>
                </a:ext>
              </a:extLst>
            </p:cNvPr>
            <p:cNvSpPr txBox="1"/>
            <p:nvPr/>
          </p:nvSpPr>
          <p:spPr>
            <a:xfrm>
              <a:off x="420152" y="0"/>
              <a:ext cx="2415831" cy="837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4021" tIns="54674" rIns="54674" bIns="54674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tr-TR" sz="4100" kern="1200" dirty="0"/>
                <a:t>Laiklik</a:t>
              </a:r>
            </a:p>
          </p:txBody>
        </p:sp>
      </p:grpSp>
      <p:pic>
        <p:nvPicPr>
          <p:cNvPr id="12" name="Grafik 11" descr="Saat">
            <a:extLst>
              <a:ext uri="{FF2B5EF4-FFF2-40B4-BE49-F238E27FC236}">
                <a16:creationId xmlns="" xmlns:a16="http://schemas.microsoft.com/office/drawing/2014/main" id="{BDF25009-AF5E-4935-A18A-AE382C73AE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23409" y="1873158"/>
            <a:ext cx="1426397" cy="1426397"/>
          </a:xfrm>
          <a:prstGeom prst="rect">
            <a:avLst/>
          </a:prstGeom>
        </p:spPr>
      </p:pic>
      <p:pic>
        <p:nvPicPr>
          <p:cNvPr id="14" name="Grafik 13" descr="Atom">
            <a:extLst>
              <a:ext uri="{FF2B5EF4-FFF2-40B4-BE49-F238E27FC236}">
                <a16:creationId xmlns="" xmlns:a16="http://schemas.microsoft.com/office/drawing/2014/main" id="{256BD1EA-9738-482C-9E37-DDF418CC2C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23409" y="3615575"/>
            <a:ext cx="1612183" cy="1612183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/>
          <p:cNvSpPr>
            <a:spLocks noGrp="1" noChangeArrowheads="1"/>
          </p:cNvSpPr>
          <p:nvPr>
            <p:ph idx="1"/>
          </p:nvPr>
        </p:nvSpPr>
        <p:spPr>
          <a:xfrm>
            <a:off x="1523999" y="675481"/>
            <a:ext cx="9144000" cy="10799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4000" dirty="0">
                <a:solidFill>
                  <a:schemeClr val="tx1"/>
                </a:solidFill>
              </a:rPr>
              <a:t>EKONOMİK ALANDA YAPILAN İNKILAPLAR</a:t>
            </a:r>
          </a:p>
        </p:txBody>
      </p:sp>
      <p:sp>
        <p:nvSpPr>
          <p:cNvPr id="95237" name="WordArt 5"/>
          <p:cNvSpPr>
            <a:spLocks noChangeArrowheads="1" noChangeShapeType="1" noTextEdit="1"/>
          </p:cNvSpPr>
          <p:nvPr/>
        </p:nvSpPr>
        <p:spPr bwMode="auto">
          <a:xfrm>
            <a:off x="1829593" y="2420144"/>
            <a:ext cx="8532813" cy="2017712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endParaRPr lang="tr-TR" sz="48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 Black"/>
            </a:endParaRPr>
          </a:p>
        </p:txBody>
      </p:sp>
      <p:sp>
        <p:nvSpPr>
          <p:cNvPr id="95238" name="WordArt 6"/>
          <p:cNvSpPr>
            <a:spLocks noChangeArrowheads="1" noChangeShapeType="1" noTextEdit="1"/>
          </p:cNvSpPr>
          <p:nvPr/>
        </p:nvSpPr>
        <p:spPr bwMode="auto">
          <a:xfrm>
            <a:off x="1992314" y="4076700"/>
            <a:ext cx="7775575" cy="2293938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endParaRPr lang="tr-TR" sz="48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 Black"/>
            </a:endParaRPr>
          </a:p>
        </p:txBody>
      </p:sp>
      <p:pic>
        <p:nvPicPr>
          <p:cNvPr id="6146" name="Picture 2" descr="para ile ilgili gÃ¶rsel sonucu">
            <a:extLst>
              <a:ext uri="{FF2B5EF4-FFF2-40B4-BE49-F238E27FC236}">
                <a16:creationId xmlns="" xmlns:a16="http://schemas.microsoft.com/office/drawing/2014/main" id="{8F8A969C-A9F1-41D9-B84E-E82004018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483" y="2132856"/>
            <a:ext cx="7162800" cy="3762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2" name="Rectangle 4"/>
          <p:cNvSpPr>
            <a:spLocks noChangeArrowheads="1"/>
          </p:cNvSpPr>
          <p:nvPr/>
        </p:nvSpPr>
        <p:spPr bwMode="auto">
          <a:xfrm>
            <a:off x="1524000" y="404664"/>
            <a:ext cx="9144000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sz="4000" dirty="0"/>
              <a:t>İZMİR İKTİSAT KONGRESİ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sz="4000" dirty="0"/>
              <a:t>(18 ŞUBAT 1923)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sz="4000" dirty="0"/>
              <a:t>AMAÇ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</a:pPr>
            <a:endParaRPr lang="tr-TR" sz="2400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Ø"/>
            </a:pPr>
            <a:r>
              <a:rPr lang="tr-TR" sz="2000" dirty="0">
                <a:solidFill>
                  <a:schemeClr val="bg1"/>
                </a:solidFill>
              </a:rPr>
              <a:t>Ülkeyi ekonomik alanda kalkındırmak.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Ø"/>
            </a:pPr>
            <a:r>
              <a:rPr lang="tr-TR" sz="2000" dirty="0">
                <a:solidFill>
                  <a:schemeClr val="bg1"/>
                </a:solidFill>
              </a:rPr>
              <a:t>Küçük atölyeler kapanacak.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Ø"/>
            </a:pPr>
            <a:r>
              <a:rPr lang="tr-TR" sz="2000" dirty="0">
                <a:solidFill>
                  <a:schemeClr val="bg1"/>
                </a:solidFill>
              </a:rPr>
              <a:t>Büyük fabrikalar kurulacak.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Ø"/>
            </a:pPr>
            <a:r>
              <a:rPr lang="tr-TR" sz="2000" dirty="0">
                <a:solidFill>
                  <a:schemeClr val="bg1"/>
                </a:solidFill>
              </a:rPr>
              <a:t>Hammaddesi ülkemizde olan sanayi kurulacak.  (Dışa bağımlılıktan kurtulmak)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Ø"/>
            </a:pPr>
            <a:r>
              <a:rPr lang="tr-TR" sz="2000" dirty="0">
                <a:solidFill>
                  <a:schemeClr val="bg1"/>
                </a:solidFill>
              </a:rPr>
              <a:t>Özel sektör fabrika kuracak.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Ø"/>
            </a:pPr>
            <a:r>
              <a:rPr lang="tr-TR" sz="2000" dirty="0">
                <a:solidFill>
                  <a:schemeClr val="bg1"/>
                </a:solidFill>
              </a:rPr>
              <a:t>İşbankası açıldı.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Ø"/>
            </a:pPr>
            <a:r>
              <a:rPr lang="tr-TR" sz="2000" dirty="0">
                <a:solidFill>
                  <a:schemeClr val="bg1"/>
                </a:solidFill>
              </a:rPr>
              <a:t>Demiryolu yapımı hızlanacak.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</a:pPr>
            <a:endParaRPr lang="tr-TR" dirty="0"/>
          </a:p>
        </p:txBody>
      </p:sp>
      <p:grpSp>
        <p:nvGrpSpPr>
          <p:cNvPr id="5" name="Grup 4">
            <a:extLst>
              <a:ext uri="{FF2B5EF4-FFF2-40B4-BE49-F238E27FC236}">
                <a16:creationId xmlns="" xmlns:a16="http://schemas.microsoft.com/office/drawing/2014/main" id="{2ED572C6-4A82-476D-AF6C-C6517A7A0BE2}"/>
              </a:ext>
            </a:extLst>
          </p:cNvPr>
          <p:cNvGrpSpPr/>
          <p:nvPr/>
        </p:nvGrpSpPr>
        <p:grpSpPr>
          <a:xfrm>
            <a:off x="4469522" y="5635824"/>
            <a:ext cx="3252956" cy="837125"/>
            <a:chOff x="1589" y="0"/>
            <a:chExt cx="3252956" cy="837125"/>
          </a:xfrm>
        </p:grpSpPr>
        <p:sp>
          <p:nvSpPr>
            <p:cNvPr id="6" name="Ok: Köşeli Çift Ayraç 5">
              <a:extLst>
                <a:ext uri="{FF2B5EF4-FFF2-40B4-BE49-F238E27FC236}">
                  <a16:creationId xmlns="" xmlns:a16="http://schemas.microsoft.com/office/drawing/2014/main" id="{7453194A-5153-42EA-A7EA-BE850C37EA54}"/>
                </a:ext>
              </a:extLst>
            </p:cNvPr>
            <p:cNvSpPr/>
            <p:nvPr/>
          </p:nvSpPr>
          <p:spPr>
            <a:xfrm>
              <a:off x="1589" y="0"/>
              <a:ext cx="3252956" cy="837125"/>
            </a:xfrm>
            <a:prstGeom prst="chevron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Ok: Köşeli Çift Ayraç 4">
              <a:extLst>
                <a:ext uri="{FF2B5EF4-FFF2-40B4-BE49-F238E27FC236}">
                  <a16:creationId xmlns="" xmlns:a16="http://schemas.microsoft.com/office/drawing/2014/main" id="{52ED5259-D3A6-4749-B32A-E035B623772E}"/>
                </a:ext>
              </a:extLst>
            </p:cNvPr>
            <p:cNvSpPr txBox="1"/>
            <p:nvPr/>
          </p:nvSpPr>
          <p:spPr>
            <a:xfrm>
              <a:off x="420152" y="0"/>
              <a:ext cx="2415831" cy="837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4021" tIns="54674" rIns="54674" bIns="54674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tr-TR" sz="4100" kern="1200" dirty="0"/>
                <a:t>Devletçilik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993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993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993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993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993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9933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500"/>
                                        <p:tgtEl>
                                          <p:spTgt spid="9933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524000" y="29910"/>
            <a:ext cx="9144000" cy="6093296"/>
          </a:xfrm>
        </p:spPr>
        <p:txBody>
          <a:bodyPr/>
          <a:lstStyle/>
          <a:p>
            <a:pPr algn="ctr">
              <a:lnSpc>
                <a:spcPct val="90000"/>
              </a:lnSpc>
              <a:buSzPct val="65000"/>
              <a:buNone/>
            </a:pPr>
            <a:r>
              <a:rPr lang="tr-TR" sz="3600" dirty="0">
                <a:solidFill>
                  <a:schemeClr val="tx1"/>
                </a:solidFill>
              </a:rPr>
              <a:t>MİSAK-I İKTİSADİ</a:t>
            </a:r>
          </a:p>
          <a:p>
            <a:pPr algn="ctr">
              <a:lnSpc>
                <a:spcPct val="90000"/>
              </a:lnSpc>
              <a:buSzPct val="65000"/>
              <a:buNone/>
            </a:pPr>
            <a:r>
              <a:rPr lang="tr-TR" sz="3600" dirty="0">
                <a:solidFill>
                  <a:schemeClr val="tx1"/>
                </a:solidFill>
              </a:rPr>
              <a:t>(MİLLİ EKONOMİ İLKESİ)</a:t>
            </a:r>
          </a:p>
          <a:p>
            <a:pPr algn="ctr">
              <a:lnSpc>
                <a:spcPct val="90000"/>
              </a:lnSpc>
              <a:buSzPct val="65000"/>
              <a:buNone/>
            </a:pPr>
            <a:endParaRPr lang="tr-TR" sz="3200" dirty="0"/>
          </a:p>
          <a:p>
            <a:pPr>
              <a:lnSpc>
                <a:spcPct val="90000"/>
              </a:lnSpc>
              <a:buSzPct val="65000"/>
              <a:buFont typeface="Wingdings" pitchFamily="2" charset="2"/>
              <a:buChar char="n"/>
            </a:pPr>
            <a:r>
              <a:rPr lang="tr-TR" dirty="0"/>
              <a:t>Büyük devletlerin boyunduruğuna girmeden kendi kaynaklarımız ve çabamızla kalkınmak.</a:t>
            </a:r>
          </a:p>
          <a:p>
            <a:pPr algn="ctr">
              <a:lnSpc>
                <a:spcPct val="90000"/>
              </a:lnSpc>
              <a:buNone/>
            </a:pPr>
            <a:r>
              <a:rPr lang="tr-TR" sz="3600" dirty="0">
                <a:solidFill>
                  <a:schemeClr val="tx1"/>
                </a:solidFill>
              </a:rPr>
              <a:t>KAPİTULASYONLARIN </a:t>
            </a:r>
          </a:p>
          <a:p>
            <a:pPr algn="ctr">
              <a:lnSpc>
                <a:spcPct val="90000"/>
              </a:lnSpc>
              <a:buNone/>
            </a:pPr>
            <a:r>
              <a:rPr lang="tr-TR" sz="3600" dirty="0">
                <a:solidFill>
                  <a:schemeClr val="tx1"/>
                </a:solidFill>
              </a:rPr>
              <a:t>KALDIRILMASI (1923)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tr-TR" dirty="0"/>
              <a:t>Anadolu toprakları sömürge olmaktan kurtuldu.</a:t>
            </a:r>
          </a:p>
          <a:p>
            <a:pPr>
              <a:lnSpc>
                <a:spcPct val="90000"/>
              </a:lnSpc>
              <a:buSzPct val="65000"/>
              <a:buFont typeface="Wingdings" pitchFamily="2" charset="2"/>
              <a:buChar char="n"/>
            </a:pPr>
            <a:endParaRPr lang="tr-TR" dirty="0"/>
          </a:p>
          <a:p>
            <a:pPr>
              <a:buNone/>
            </a:pPr>
            <a:endParaRPr lang="tr-TR" dirty="0"/>
          </a:p>
        </p:txBody>
      </p:sp>
      <p:grpSp>
        <p:nvGrpSpPr>
          <p:cNvPr id="5" name="Grup 4">
            <a:extLst>
              <a:ext uri="{FF2B5EF4-FFF2-40B4-BE49-F238E27FC236}">
                <a16:creationId xmlns="" xmlns:a16="http://schemas.microsoft.com/office/drawing/2014/main" id="{FE1EF33C-6155-4645-9856-A3C9414FE8DB}"/>
              </a:ext>
            </a:extLst>
          </p:cNvPr>
          <p:cNvGrpSpPr/>
          <p:nvPr/>
        </p:nvGrpSpPr>
        <p:grpSpPr>
          <a:xfrm>
            <a:off x="4274649" y="5445224"/>
            <a:ext cx="3642702" cy="837125"/>
            <a:chOff x="1589" y="0"/>
            <a:chExt cx="3252956" cy="837125"/>
          </a:xfrm>
        </p:grpSpPr>
        <p:sp>
          <p:nvSpPr>
            <p:cNvPr id="6" name="Ok: Köşeli Çift Ayraç 5">
              <a:extLst>
                <a:ext uri="{FF2B5EF4-FFF2-40B4-BE49-F238E27FC236}">
                  <a16:creationId xmlns="" xmlns:a16="http://schemas.microsoft.com/office/drawing/2014/main" id="{7F65E47A-16A9-4E5B-9F68-254D0B35F9E6}"/>
                </a:ext>
              </a:extLst>
            </p:cNvPr>
            <p:cNvSpPr/>
            <p:nvPr/>
          </p:nvSpPr>
          <p:spPr>
            <a:xfrm>
              <a:off x="1589" y="0"/>
              <a:ext cx="3252956" cy="837125"/>
            </a:xfrm>
            <a:prstGeom prst="chevron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Ok: Köşeli Çift Ayraç 4">
              <a:extLst>
                <a:ext uri="{FF2B5EF4-FFF2-40B4-BE49-F238E27FC236}">
                  <a16:creationId xmlns="" xmlns:a16="http://schemas.microsoft.com/office/drawing/2014/main" id="{350B5395-92C5-4A60-87A8-28C637FC4020}"/>
                </a:ext>
              </a:extLst>
            </p:cNvPr>
            <p:cNvSpPr txBox="1"/>
            <p:nvPr/>
          </p:nvSpPr>
          <p:spPr>
            <a:xfrm>
              <a:off x="420152" y="0"/>
              <a:ext cx="2415831" cy="837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4021" tIns="54674" rIns="54674" bIns="54674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tr-TR" sz="4100" kern="1200" dirty="0"/>
                <a:t>Milliyetçilik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özyaşı Damlası 1">
            <a:extLst>
              <a:ext uri="{FF2B5EF4-FFF2-40B4-BE49-F238E27FC236}">
                <a16:creationId xmlns="" xmlns:a16="http://schemas.microsoft.com/office/drawing/2014/main" id="{151B9948-CD71-44F4-9847-E8338CBAF541}"/>
              </a:ext>
            </a:extLst>
          </p:cNvPr>
          <p:cNvSpPr/>
          <p:nvPr/>
        </p:nvSpPr>
        <p:spPr>
          <a:xfrm>
            <a:off x="2531604" y="1376772"/>
            <a:ext cx="7128792" cy="4104456"/>
          </a:xfrm>
          <a:prstGeom prst="teardrop">
            <a:avLst>
              <a:gd name="adj" fmla="val 106624"/>
            </a:avLst>
          </a:prstGeom>
          <a:blipFill>
            <a:blip r:embed="rId2" cstate="print">
              <a:extLst>
                <a:ext uri="{837473B0-CC2E-450A-ABE3-18F120FF3D39}">
                  <a1611:picAttrSrcUrl xmlns="" xmlns:a1611="http://schemas.microsoft.com/office/drawing/2016/11/main" r:id="rId3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TARIM ALANINDAKİ GELİŞMELER</a:t>
            </a:r>
          </a:p>
          <a:p>
            <a:pPr algn="ctr"/>
            <a:endParaRPr lang="tr-T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pull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Grp="1" noChangeArrowheads="1"/>
          </p:cNvSpPr>
          <p:nvPr>
            <p:ph idx="1"/>
          </p:nvPr>
        </p:nvSpPr>
        <p:spPr>
          <a:xfrm>
            <a:off x="1524000" y="575650"/>
            <a:ext cx="9144000" cy="4581541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tr-TR" sz="3600" dirty="0">
                <a:solidFill>
                  <a:schemeClr val="tx1"/>
                </a:solidFill>
              </a:rPr>
              <a:t>AŞAR VERGİSİNİN KALDIRILMASI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tr-TR" sz="3600" dirty="0">
                <a:solidFill>
                  <a:schemeClr val="tx1"/>
                </a:solidFill>
              </a:rPr>
              <a:t>(17 ŞUBAT 1925)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endParaRPr lang="tr-TR" dirty="0"/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tr-TR" dirty="0"/>
              <a:t>Köylünün yükünü hafifletmek.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tr-TR" dirty="0"/>
              <a:t>Üretimi arttırmak.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tr-TR" dirty="0"/>
              <a:t>Tarımı geliştirmek.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tr-TR" dirty="0"/>
          </a:p>
        </p:txBody>
      </p:sp>
      <p:grpSp>
        <p:nvGrpSpPr>
          <p:cNvPr id="4" name="Grup 3">
            <a:extLst>
              <a:ext uri="{FF2B5EF4-FFF2-40B4-BE49-F238E27FC236}">
                <a16:creationId xmlns="" xmlns:a16="http://schemas.microsoft.com/office/drawing/2014/main" id="{E1D3C5A4-832C-4581-AB2B-AED93BADDBCE}"/>
              </a:ext>
            </a:extLst>
          </p:cNvPr>
          <p:cNvGrpSpPr/>
          <p:nvPr/>
        </p:nvGrpSpPr>
        <p:grpSpPr>
          <a:xfrm>
            <a:off x="4274649" y="5445224"/>
            <a:ext cx="3642702" cy="837125"/>
            <a:chOff x="1589" y="0"/>
            <a:chExt cx="3252956" cy="837125"/>
          </a:xfrm>
        </p:grpSpPr>
        <p:sp>
          <p:nvSpPr>
            <p:cNvPr id="6" name="Ok: Köşeli Çift Ayraç 5">
              <a:extLst>
                <a:ext uri="{FF2B5EF4-FFF2-40B4-BE49-F238E27FC236}">
                  <a16:creationId xmlns="" xmlns:a16="http://schemas.microsoft.com/office/drawing/2014/main" id="{E69C095D-8276-4A21-892A-6D6523DF44B4}"/>
                </a:ext>
              </a:extLst>
            </p:cNvPr>
            <p:cNvSpPr/>
            <p:nvPr/>
          </p:nvSpPr>
          <p:spPr>
            <a:xfrm>
              <a:off x="1589" y="0"/>
              <a:ext cx="3252956" cy="837125"/>
            </a:xfrm>
            <a:prstGeom prst="chevron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Ok: Köşeli Çift Ayraç 4">
              <a:extLst>
                <a:ext uri="{FF2B5EF4-FFF2-40B4-BE49-F238E27FC236}">
                  <a16:creationId xmlns="" xmlns:a16="http://schemas.microsoft.com/office/drawing/2014/main" id="{1EB1498B-8D6A-410E-A881-4DE13EF5D2EB}"/>
                </a:ext>
              </a:extLst>
            </p:cNvPr>
            <p:cNvSpPr txBox="1"/>
            <p:nvPr/>
          </p:nvSpPr>
          <p:spPr>
            <a:xfrm>
              <a:off x="420152" y="0"/>
              <a:ext cx="2415831" cy="837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4021" tIns="54674" rIns="54674" bIns="54674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tr-TR" sz="4100" kern="1200" dirty="0"/>
                <a:t>Halkçılık</a:t>
              </a:r>
            </a:p>
          </p:txBody>
        </p:sp>
      </p:grpSp>
      <p:pic>
        <p:nvPicPr>
          <p:cNvPr id="10242" name="Picture 2" descr="http://1.bp.blogspot.com/-8TFmDuhAa2A/ViZ2RESRLdI/AAAAAAAAApk/iTu3x20n7-M/s400/A%25C5%259Far%2BVergisi.jpg">
            <a:extLst>
              <a:ext uri="{FF2B5EF4-FFF2-40B4-BE49-F238E27FC236}">
                <a16:creationId xmlns="" xmlns:a16="http://schemas.microsoft.com/office/drawing/2014/main" id="{65131295-8381-4D53-A834-3BF70B77B3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672308"/>
            <a:ext cx="3810000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524000" y="620688"/>
            <a:ext cx="9144000" cy="6021288"/>
          </a:xfrm>
        </p:spPr>
        <p:txBody>
          <a:bodyPr/>
          <a:lstStyle/>
          <a:p>
            <a:pPr algn="ctr">
              <a:buNone/>
            </a:pPr>
            <a:r>
              <a:rPr lang="tr-TR" sz="3600" dirty="0">
                <a:solidFill>
                  <a:schemeClr val="tx1"/>
                </a:solidFill>
              </a:rPr>
              <a:t>TARIM ALANINDAKİ GELİŞMELER</a:t>
            </a:r>
          </a:p>
          <a:p>
            <a:pPr algn="ctr">
              <a:buNone/>
            </a:pPr>
            <a:endParaRPr lang="tr-TR" sz="3600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tr-TR" dirty="0"/>
              <a:t>Ziraat Bankası geliştirilmiştir. (Sermaye ve şube miktarı arttırıldı) (Dışarıdan tarım aracı alınması sağlandı)</a:t>
            </a:r>
          </a:p>
          <a:p>
            <a:pPr>
              <a:buFont typeface="Wingdings" pitchFamily="2" charset="2"/>
              <a:buChar char="Ø"/>
            </a:pPr>
            <a:r>
              <a:rPr lang="tr-TR" dirty="0"/>
              <a:t>1928’de Tarım Kredi Kooparatifleri kuruldu. (Köylünün ucuz kredi, makine, tohum ve benzeri ihtiyaçlarının giderilmesi amaçlandı)</a:t>
            </a:r>
          </a:p>
          <a:p>
            <a:pPr>
              <a:buFont typeface="Wingdings" pitchFamily="2" charset="2"/>
              <a:buChar char="Ø"/>
            </a:pPr>
            <a:r>
              <a:rPr lang="tr-TR" dirty="0"/>
              <a:t>1932’de Ziraai Denetim Kurumu açıldı. (Köylünün ihtiyaçlarının giderilmesi amaçlanmıştır)</a:t>
            </a:r>
          </a:p>
          <a:p>
            <a:pPr>
              <a:buFont typeface="Wingdings" pitchFamily="2" charset="2"/>
              <a:buChar char="Ø"/>
            </a:pPr>
            <a:r>
              <a:rPr lang="tr-TR" dirty="0"/>
              <a:t>1933’te Yüksek Ziraat Enstitüsü kuruldu.  (Tarım alanında uzmanlar yetiştirmek)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AutoShape 4"/>
          <p:cNvSpPr>
            <a:spLocks noChangeArrowheads="1"/>
          </p:cNvSpPr>
          <p:nvPr/>
        </p:nvSpPr>
        <p:spPr bwMode="auto">
          <a:xfrm>
            <a:off x="695400" y="2780928"/>
            <a:ext cx="2571736" cy="2808287"/>
          </a:xfrm>
          <a:prstGeom prst="verticalScroll">
            <a:avLst>
              <a:gd name="adj" fmla="val 12500"/>
            </a:avLst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>
            <a:gradFill>
              <a:gsLst>
                <a:gs pos="12000">
                  <a:schemeClr val="accent1">
                    <a:lumMod val="5000"/>
                    <a:lumOff val="95000"/>
                  </a:schemeClr>
                </a:gs>
                <a:gs pos="48000">
                  <a:schemeClr val="accent1">
                    <a:lumMod val="45000"/>
                    <a:lumOff val="55000"/>
                  </a:schemeClr>
                </a:gs>
                <a:gs pos="76000">
                  <a:schemeClr val="accent1">
                    <a:lumMod val="45000"/>
                    <a:lumOff val="55000"/>
                  </a:schemeClr>
                </a:gs>
                <a:gs pos="96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400" dirty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j-lt"/>
              </a:rPr>
              <a:t>ŞER’İ </a:t>
            </a:r>
          </a:p>
          <a:p>
            <a:pPr algn="ctr"/>
            <a:r>
              <a:rPr lang="tr-TR" sz="2400" dirty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j-lt"/>
              </a:rPr>
              <a:t>MAHKEMELER</a:t>
            </a:r>
          </a:p>
        </p:txBody>
      </p:sp>
      <p:sp>
        <p:nvSpPr>
          <p:cNvPr id="81925" name="AutoShape 5"/>
          <p:cNvSpPr>
            <a:spLocks noChangeArrowheads="1"/>
          </p:cNvSpPr>
          <p:nvPr/>
        </p:nvSpPr>
        <p:spPr bwMode="auto">
          <a:xfrm>
            <a:off x="3483330" y="2780928"/>
            <a:ext cx="2589215" cy="2808287"/>
          </a:xfrm>
          <a:prstGeom prst="verticalScroll">
            <a:avLst>
              <a:gd name="adj" fmla="val 12500"/>
            </a:avLst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>
            <a:gradFill>
              <a:gsLst>
                <a:gs pos="12000">
                  <a:schemeClr val="accent1">
                    <a:lumMod val="5000"/>
                    <a:lumOff val="95000"/>
                  </a:schemeClr>
                </a:gs>
                <a:gs pos="48000">
                  <a:schemeClr val="accent1">
                    <a:lumMod val="45000"/>
                    <a:lumOff val="55000"/>
                  </a:schemeClr>
                </a:gs>
                <a:gs pos="76000">
                  <a:schemeClr val="accent1">
                    <a:lumMod val="45000"/>
                    <a:lumOff val="55000"/>
                  </a:schemeClr>
                </a:gs>
                <a:gs pos="96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400" dirty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j-lt"/>
              </a:rPr>
              <a:t>ÖRFİ</a:t>
            </a:r>
          </a:p>
          <a:p>
            <a:pPr algn="ctr"/>
            <a:r>
              <a:rPr lang="tr-TR" sz="2400" dirty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j-lt"/>
              </a:rPr>
              <a:t>MAHKEMELER</a:t>
            </a:r>
          </a:p>
        </p:txBody>
      </p:sp>
      <p:sp>
        <p:nvSpPr>
          <p:cNvPr id="81926" name="AutoShape 6"/>
          <p:cNvSpPr>
            <a:spLocks noChangeArrowheads="1"/>
          </p:cNvSpPr>
          <p:nvPr/>
        </p:nvSpPr>
        <p:spPr bwMode="auto">
          <a:xfrm>
            <a:off x="6293155" y="2830328"/>
            <a:ext cx="2643206" cy="2808287"/>
          </a:xfrm>
          <a:prstGeom prst="verticalScroll">
            <a:avLst>
              <a:gd name="adj" fmla="val 12500"/>
            </a:avLst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>
            <a:gradFill>
              <a:gsLst>
                <a:gs pos="12000">
                  <a:schemeClr val="accent1">
                    <a:lumMod val="5000"/>
                    <a:lumOff val="95000"/>
                  </a:schemeClr>
                </a:gs>
                <a:gs pos="48000">
                  <a:schemeClr val="accent1">
                    <a:lumMod val="45000"/>
                    <a:lumOff val="55000"/>
                  </a:schemeClr>
                </a:gs>
                <a:gs pos="76000">
                  <a:schemeClr val="accent1">
                    <a:lumMod val="45000"/>
                    <a:lumOff val="55000"/>
                  </a:schemeClr>
                </a:gs>
                <a:gs pos="96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400" dirty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j-lt"/>
              </a:rPr>
              <a:t>AZINLIK</a:t>
            </a:r>
          </a:p>
          <a:p>
            <a:pPr algn="ctr"/>
            <a:r>
              <a:rPr lang="tr-TR" sz="2400" dirty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j-lt"/>
              </a:rPr>
              <a:t>MAHKEMELERİ</a:t>
            </a:r>
          </a:p>
        </p:txBody>
      </p:sp>
      <p:sp>
        <p:nvSpPr>
          <p:cNvPr id="81927" name="AutoShape 7"/>
          <p:cNvSpPr>
            <a:spLocks noChangeArrowheads="1"/>
          </p:cNvSpPr>
          <p:nvPr/>
        </p:nvSpPr>
        <p:spPr bwMode="auto">
          <a:xfrm>
            <a:off x="9156972" y="2890759"/>
            <a:ext cx="2714613" cy="2722574"/>
          </a:xfrm>
          <a:prstGeom prst="verticalScroll">
            <a:avLst>
              <a:gd name="adj" fmla="val 12500"/>
            </a:avLst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>
            <a:gradFill>
              <a:gsLst>
                <a:gs pos="12000">
                  <a:schemeClr val="accent1">
                    <a:lumMod val="5000"/>
                    <a:lumOff val="95000"/>
                  </a:schemeClr>
                </a:gs>
                <a:gs pos="48000">
                  <a:schemeClr val="accent1">
                    <a:lumMod val="45000"/>
                    <a:lumOff val="55000"/>
                  </a:schemeClr>
                </a:gs>
                <a:gs pos="76000">
                  <a:schemeClr val="accent1">
                    <a:lumMod val="45000"/>
                    <a:lumOff val="55000"/>
                  </a:schemeClr>
                </a:gs>
                <a:gs pos="96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400" dirty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j-lt"/>
              </a:rPr>
              <a:t>KONSOLOSLUK</a:t>
            </a:r>
          </a:p>
          <a:p>
            <a:pPr algn="ctr"/>
            <a:r>
              <a:rPr lang="tr-TR" sz="2400" dirty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j-lt"/>
              </a:rPr>
              <a:t>MAHKEMELERİ</a:t>
            </a:r>
          </a:p>
        </p:txBody>
      </p:sp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53BC7D66-A2A9-472B-B947-A98E24657772}"/>
              </a:ext>
            </a:extLst>
          </p:cNvPr>
          <p:cNvSpPr/>
          <p:nvPr/>
        </p:nvSpPr>
        <p:spPr>
          <a:xfrm>
            <a:off x="3205599" y="1124744"/>
            <a:ext cx="60413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OSMANLI’DA HUKUK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animBg="1"/>
      <p:bldP spid="81925" grpId="0" animBg="1"/>
      <p:bldP spid="81926" grpId="0" animBg="1"/>
      <p:bldP spid="8192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özyaşı Damlası 1">
            <a:extLst>
              <a:ext uri="{FF2B5EF4-FFF2-40B4-BE49-F238E27FC236}">
                <a16:creationId xmlns="" xmlns:a16="http://schemas.microsoft.com/office/drawing/2014/main" id="{13443D85-30D7-4BA4-9765-9B3113CAE285}"/>
              </a:ext>
            </a:extLst>
          </p:cNvPr>
          <p:cNvSpPr/>
          <p:nvPr/>
        </p:nvSpPr>
        <p:spPr>
          <a:xfrm>
            <a:off x="3647728" y="1412776"/>
            <a:ext cx="4446995" cy="3528392"/>
          </a:xfrm>
          <a:prstGeom prst="teardrop">
            <a:avLst/>
          </a:prstGeom>
          <a:blipFill>
            <a:blip r:embed="rId2" cstate="print">
              <a:extLst>
                <a:ext uri="{837473B0-CC2E-450A-ABE3-18F120FF3D39}">
                  <a1611:picAttrSrcUrl xmlns="" xmlns:a1611="http://schemas.microsoft.com/office/drawing/2016/11/main" r:id="rId3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SANAYİ ALANINDAKİ GELİŞMELER</a:t>
            </a:r>
          </a:p>
          <a:p>
            <a:pPr algn="ctr"/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1199456" y="476672"/>
            <a:ext cx="9468544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sz="3200" dirty="0"/>
              <a:t>SANAYİ ALANINDA GELİŞMELER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sz="3200" dirty="0"/>
              <a:t>TEŞVİK-İ SANAYİ KANUNU (1926)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endParaRPr lang="tr-TR" dirty="0"/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sz="2400" dirty="0"/>
              <a:t>SEBEBİ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Tx/>
              <a:buChar char="o"/>
            </a:pPr>
            <a:r>
              <a:rPr lang="tr-TR" sz="2400" dirty="0">
                <a:solidFill>
                  <a:schemeClr val="bg1"/>
                </a:solidFill>
              </a:rPr>
              <a:t>Özel sektöre fabrika kurdurmak.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endParaRPr lang="tr-TR" sz="1200" dirty="0"/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sz="2400" dirty="0"/>
              <a:t>ANCAK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Tx/>
              <a:buChar char="o"/>
            </a:pPr>
            <a:r>
              <a:rPr lang="tr-TR" sz="2400" dirty="0">
                <a:solidFill>
                  <a:schemeClr val="bg1"/>
                </a:solidFill>
              </a:rPr>
              <a:t>12 yıllık savaştan yeni çıktık.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Tx/>
              <a:buChar char="o"/>
            </a:pPr>
            <a:r>
              <a:rPr lang="tr-TR" sz="2400" dirty="0">
                <a:solidFill>
                  <a:schemeClr val="bg1"/>
                </a:solidFill>
              </a:rPr>
              <a:t>Özel sektörde para yok.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Tx/>
              <a:buChar char="o"/>
            </a:pPr>
            <a:r>
              <a:rPr lang="tr-TR" sz="2400" dirty="0">
                <a:solidFill>
                  <a:schemeClr val="bg1"/>
                </a:solidFill>
              </a:rPr>
              <a:t>Sanayimiz yok 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Tx/>
              <a:buChar char="o"/>
            </a:pPr>
            <a:r>
              <a:rPr lang="tr-TR" sz="2400" dirty="0">
                <a:solidFill>
                  <a:schemeClr val="bg1"/>
                </a:solidFill>
              </a:rPr>
              <a:t>Altyapımız yok.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Tx/>
              <a:buChar char="o"/>
            </a:pPr>
            <a:r>
              <a:rPr lang="tr-TR" sz="2400" dirty="0">
                <a:solidFill>
                  <a:schemeClr val="bg1"/>
                </a:solidFill>
              </a:rPr>
              <a:t>Yetişmiş elman yok.</a:t>
            </a:r>
          </a:p>
        </p:txBody>
      </p:sp>
      <p:sp>
        <p:nvSpPr>
          <p:cNvPr id="105479" name="Oval 7"/>
          <p:cNvSpPr>
            <a:spLocks noChangeArrowheads="1"/>
          </p:cNvSpPr>
          <p:nvPr/>
        </p:nvSpPr>
        <p:spPr bwMode="auto">
          <a:xfrm>
            <a:off x="7968208" y="2586655"/>
            <a:ext cx="3312170" cy="2937509"/>
          </a:xfrm>
          <a:prstGeom prst="ellipse">
            <a:avLst/>
          </a:prstGeom>
          <a:solidFill>
            <a:schemeClr val="accent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3200" b="1" dirty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Black" pitchFamily="34" charset="0"/>
              </a:rPr>
              <a:t>BAŞARILI </a:t>
            </a:r>
          </a:p>
          <a:p>
            <a:pPr algn="ctr"/>
            <a:r>
              <a:rPr lang="tr-TR" sz="3200" b="1" dirty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Black" pitchFamily="34" charset="0"/>
              </a:rPr>
              <a:t>OLMADI</a:t>
            </a:r>
          </a:p>
        </p:txBody>
      </p:sp>
      <p:grpSp>
        <p:nvGrpSpPr>
          <p:cNvPr id="6" name="Grup 5">
            <a:extLst>
              <a:ext uri="{FF2B5EF4-FFF2-40B4-BE49-F238E27FC236}">
                <a16:creationId xmlns="" xmlns:a16="http://schemas.microsoft.com/office/drawing/2014/main" id="{4289978A-60E2-4501-8031-949D18C7858A}"/>
              </a:ext>
            </a:extLst>
          </p:cNvPr>
          <p:cNvGrpSpPr/>
          <p:nvPr/>
        </p:nvGrpSpPr>
        <p:grpSpPr>
          <a:xfrm>
            <a:off x="4439816" y="5790701"/>
            <a:ext cx="3642702" cy="837125"/>
            <a:chOff x="1589" y="0"/>
            <a:chExt cx="3252956" cy="837125"/>
          </a:xfrm>
        </p:grpSpPr>
        <p:sp>
          <p:nvSpPr>
            <p:cNvPr id="7" name="Ok: Köşeli Çift Ayraç 6">
              <a:extLst>
                <a:ext uri="{FF2B5EF4-FFF2-40B4-BE49-F238E27FC236}">
                  <a16:creationId xmlns="" xmlns:a16="http://schemas.microsoft.com/office/drawing/2014/main" id="{95DFC2FA-33C2-4EF9-A802-48EEB87DDFF4}"/>
                </a:ext>
              </a:extLst>
            </p:cNvPr>
            <p:cNvSpPr/>
            <p:nvPr/>
          </p:nvSpPr>
          <p:spPr>
            <a:xfrm>
              <a:off x="1589" y="0"/>
              <a:ext cx="3252956" cy="837125"/>
            </a:xfrm>
            <a:prstGeom prst="chevron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Ok: Köşeli Çift Ayraç 4">
              <a:extLst>
                <a:ext uri="{FF2B5EF4-FFF2-40B4-BE49-F238E27FC236}">
                  <a16:creationId xmlns="" xmlns:a16="http://schemas.microsoft.com/office/drawing/2014/main" id="{3D47B930-2698-45FC-BD8C-9DE71C356680}"/>
                </a:ext>
              </a:extLst>
            </p:cNvPr>
            <p:cNvSpPr txBox="1"/>
            <p:nvPr/>
          </p:nvSpPr>
          <p:spPr>
            <a:xfrm>
              <a:off x="420152" y="0"/>
              <a:ext cx="2415831" cy="837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4021" tIns="54674" rIns="54674" bIns="54674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tr-TR" sz="4100" kern="1200" dirty="0"/>
                <a:t>Devletçilik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1054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500"/>
                                        <p:tgtEl>
                                          <p:spTgt spid="1054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1054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500"/>
                                        <p:tgtEl>
                                          <p:spTgt spid="1054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1054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2" dur="500"/>
                                        <p:tgtEl>
                                          <p:spTgt spid="1054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1054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1524000" y="503643"/>
            <a:ext cx="9144000" cy="4869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sz="4000" dirty="0"/>
              <a:t>I. BEŞ YILLIK KALKINMA PLANI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sz="4000" dirty="0"/>
              <a:t>(1933-1938)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endParaRPr lang="tr-TR" sz="3600" dirty="0"/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ü"/>
            </a:pPr>
            <a:r>
              <a:rPr lang="tr-TR" sz="2400" dirty="0">
                <a:solidFill>
                  <a:schemeClr val="bg1"/>
                </a:solidFill>
              </a:rPr>
              <a:t>İlk kez planlı ekonomiye geçildi.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ü"/>
            </a:pPr>
            <a:r>
              <a:rPr lang="tr-TR" sz="2400" dirty="0">
                <a:solidFill>
                  <a:schemeClr val="bg1"/>
                </a:solidFill>
              </a:rPr>
              <a:t>İlk şeker fabrikası açıldı.  (Uşak-Alpullu)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ü"/>
            </a:pPr>
            <a:r>
              <a:rPr lang="tr-TR" sz="2400" dirty="0">
                <a:solidFill>
                  <a:schemeClr val="bg1"/>
                </a:solidFill>
              </a:rPr>
              <a:t>Dünyada kalkınan 3 devlet arasına girdik.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ü"/>
            </a:pPr>
            <a:r>
              <a:rPr lang="tr-TR" sz="2400" dirty="0">
                <a:solidFill>
                  <a:schemeClr val="bg1"/>
                </a:solidFill>
              </a:rPr>
              <a:t>Başarıya ulaştı. 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ü"/>
            </a:pPr>
            <a:endParaRPr lang="tr-TR" dirty="0"/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endParaRPr lang="tr-TR" dirty="0"/>
          </a:p>
        </p:txBody>
      </p:sp>
      <p:grpSp>
        <p:nvGrpSpPr>
          <p:cNvPr id="4" name="Grup 3">
            <a:extLst>
              <a:ext uri="{FF2B5EF4-FFF2-40B4-BE49-F238E27FC236}">
                <a16:creationId xmlns="" xmlns:a16="http://schemas.microsoft.com/office/drawing/2014/main" id="{C5AB797B-3997-4923-8360-FCD61A7FF74A}"/>
              </a:ext>
            </a:extLst>
          </p:cNvPr>
          <p:cNvGrpSpPr/>
          <p:nvPr/>
        </p:nvGrpSpPr>
        <p:grpSpPr>
          <a:xfrm>
            <a:off x="4274649" y="5517232"/>
            <a:ext cx="3642702" cy="837125"/>
            <a:chOff x="1589" y="0"/>
            <a:chExt cx="3252956" cy="837125"/>
          </a:xfrm>
        </p:grpSpPr>
        <p:sp>
          <p:nvSpPr>
            <p:cNvPr id="5" name="Ok: Köşeli Çift Ayraç 4">
              <a:extLst>
                <a:ext uri="{FF2B5EF4-FFF2-40B4-BE49-F238E27FC236}">
                  <a16:creationId xmlns="" xmlns:a16="http://schemas.microsoft.com/office/drawing/2014/main" id="{05C80843-5C93-41E1-9FD0-C5E0E5E0F374}"/>
                </a:ext>
              </a:extLst>
            </p:cNvPr>
            <p:cNvSpPr/>
            <p:nvPr/>
          </p:nvSpPr>
          <p:spPr>
            <a:xfrm>
              <a:off x="1589" y="0"/>
              <a:ext cx="3252956" cy="837125"/>
            </a:xfrm>
            <a:prstGeom prst="chevron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Ok: Köşeli Çift Ayraç 4">
              <a:extLst>
                <a:ext uri="{FF2B5EF4-FFF2-40B4-BE49-F238E27FC236}">
                  <a16:creationId xmlns="" xmlns:a16="http://schemas.microsoft.com/office/drawing/2014/main" id="{FCF9DE23-CFB1-43A3-92FF-859DD19A9C6C}"/>
                </a:ext>
              </a:extLst>
            </p:cNvPr>
            <p:cNvSpPr txBox="1"/>
            <p:nvPr/>
          </p:nvSpPr>
          <p:spPr>
            <a:xfrm>
              <a:off x="420152" y="0"/>
              <a:ext cx="2415831" cy="837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4021" tIns="54674" rIns="54674" bIns="54674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tr-TR" sz="4100" kern="1200" dirty="0"/>
                <a:t>Devletçilik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024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1024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1024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1024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83432" y="238336"/>
            <a:ext cx="9793088" cy="6381328"/>
          </a:xfrm>
        </p:spPr>
        <p:txBody>
          <a:bodyPr/>
          <a:lstStyle/>
          <a:p>
            <a:pPr algn="ctr">
              <a:buNone/>
            </a:pPr>
            <a:r>
              <a:rPr lang="tr-TR" sz="4000" dirty="0">
                <a:solidFill>
                  <a:schemeClr val="tx1"/>
                </a:solidFill>
              </a:rPr>
              <a:t>SANAYİ ALANINDAKİ İNKILAPLAR</a:t>
            </a:r>
          </a:p>
          <a:p>
            <a:pPr algn="ctr">
              <a:buNone/>
            </a:pPr>
            <a:endParaRPr lang="tr-TR" sz="4000" dirty="0"/>
          </a:p>
          <a:p>
            <a:pPr>
              <a:buFont typeface="Wingdings" pitchFamily="2" charset="2"/>
              <a:buChar char="Ø"/>
            </a:pPr>
            <a:r>
              <a:rPr lang="tr-TR" sz="2400" dirty="0"/>
              <a:t>1933’te Sümerbank kuruldu.</a:t>
            </a:r>
          </a:p>
          <a:p>
            <a:pPr>
              <a:buNone/>
            </a:pPr>
            <a:r>
              <a:rPr lang="tr-TR" sz="2400" dirty="0"/>
              <a:t>   (Sanayicilere kredi sağlamak)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/>
              <a:t>1935’te Etibank ve M.T.A kuruldu.</a:t>
            </a:r>
          </a:p>
          <a:p>
            <a:pPr>
              <a:buNone/>
            </a:pPr>
            <a:r>
              <a:rPr lang="tr-TR" sz="2400" dirty="0"/>
              <a:t>   (Maden kaynaklarımızı araştırmak ve işletmek)</a:t>
            </a:r>
          </a:p>
          <a:p>
            <a:pPr>
              <a:buNone/>
            </a:pPr>
            <a:r>
              <a:rPr lang="tr-TR" sz="2400" dirty="0"/>
              <a:t>   (Yabancıların elindeki madenler satın alındı)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14340" name="Picture 4" descr="sÃ¼merbank ile ilgili gÃ¶rsel sonucu">
            <a:extLst>
              <a:ext uri="{FF2B5EF4-FFF2-40B4-BE49-F238E27FC236}">
                <a16:creationId xmlns="" xmlns:a16="http://schemas.microsoft.com/office/drawing/2014/main" id="{5E744184-0994-4082-A7B8-48D893B28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136" y="2348880"/>
            <a:ext cx="4367123" cy="28222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524000" y="404664"/>
            <a:ext cx="9144000" cy="5229200"/>
          </a:xfrm>
        </p:spPr>
        <p:txBody>
          <a:bodyPr/>
          <a:lstStyle/>
          <a:p>
            <a:pPr algn="ctr">
              <a:buSzPct val="65000"/>
              <a:buNone/>
            </a:pPr>
            <a:r>
              <a:rPr lang="tr-TR" sz="3600" dirty="0">
                <a:solidFill>
                  <a:schemeClr val="tx1"/>
                </a:solidFill>
              </a:rPr>
              <a:t>II. BEŞ YILLIK KALKINMA PLANI</a:t>
            </a:r>
          </a:p>
          <a:p>
            <a:pPr algn="ctr">
              <a:buSzPct val="65000"/>
              <a:buNone/>
            </a:pPr>
            <a:r>
              <a:rPr lang="tr-TR" sz="3600" dirty="0">
                <a:solidFill>
                  <a:schemeClr val="tx1"/>
                </a:solidFill>
              </a:rPr>
              <a:t>(1938)</a:t>
            </a:r>
          </a:p>
          <a:p>
            <a:pPr>
              <a:buSzPct val="65000"/>
              <a:buFont typeface="Wingdings" pitchFamily="2" charset="2"/>
              <a:buChar char="ü"/>
            </a:pPr>
            <a:r>
              <a:rPr lang="tr-TR" sz="2400" dirty="0"/>
              <a:t>Başarıya ulaşmadı.</a:t>
            </a:r>
          </a:p>
          <a:p>
            <a:pPr>
              <a:buSzPct val="65000"/>
              <a:buNone/>
            </a:pPr>
            <a:r>
              <a:rPr lang="tr-TR" sz="2400" dirty="0"/>
              <a:t>  (II. Dünya savaşı nedeniyle)</a:t>
            </a:r>
          </a:p>
          <a:p>
            <a:pPr>
              <a:buSzPct val="65000"/>
              <a:buFont typeface="Wingdings" pitchFamily="2" charset="2"/>
              <a:buChar char="ü"/>
            </a:pPr>
            <a:r>
              <a:rPr lang="tr-TR" sz="2400" dirty="0"/>
              <a:t>Savaşa girmedik ancak erkekler askere alındı.</a:t>
            </a:r>
          </a:p>
          <a:p>
            <a:pPr>
              <a:buSzPct val="65000"/>
              <a:buFont typeface="Wingdings" pitchFamily="2" charset="2"/>
              <a:buChar char="ü"/>
            </a:pPr>
            <a:r>
              <a:rPr lang="tr-TR" sz="2400" dirty="0"/>
              <a:t>Ekonomi bozuldu.</a:t>
            </a:r>
          </a:p>
        </p:txBody>
      </p:sp>
      <p:grpSp>
        <p:nvGrpSpPr>
          <p:cNvPr id="5" name="Grup 4">
            <a:extLst>
              <a:ext uri="{FF2B5EF4-FFF2-40B4-BE49-F238E27FC236}">
                <a16:creationId xmlns="" xmlns:a16="http://schemas.microsoft.com/office/drawing/2014/main" id="{3C5547C9-3CA3-4F87-B5C1-3831D62AE3A7}"/>
              </a:ext>
            </a:extLst>
          </p:cNvPr>
          <p:cNvGrpSpPr/>
          <p:nvPr/>
        </p:nvGrpSpPr>
        <p:grpSpPr>
          <a:xfrm>
            <a:off x="4274649" y="5613773"/>
            <a:ext cx="3642702" cy="837125"/>
            <a:chOff x="1589" y="0"/>
            <a:chExt cx="3252956" cy="837125"/>
          </a:xfrm>
        </p:grpSpPr>
        <p:sp>
          <p:nvSpPr>
            <p:cNvPr id="6" name="Ok: Köşeli Çift Ayraç 5">
              <a:extLst>
                <a:ext uri="{FF2B5EF4-FFF2-40B4-BE49-F238E27FC236}">
                  <a16:creationId xmlns="" xmlns:a16="http://schemas.microsoft.com/office/drawing/2014/main" id="{AEFCDFEE-603B-4011-B62E-B08CF9E90D0F}"/>
                </a:ext>
              </a:extLst>
            </p:cNvPr>
            <p:cNvSpPr/>
            <p:nvPr/>
          </p:nvSpPr>
          <p:spPr>
            <a:xfrm>
              <a:off x="1589" y="0"/>
              <a:ext cx="3252956" cy="837125"/>
            </a:xfrm>
            <a:prstGeom prst="chevron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Ok: Köşeli Çift Ayraç 4">
              <a:extLst>
                <a:ext uri="{FF2B5EF4-FFF2-40B4-BE49-F238E27FC236}">
                  <a16:creationId xmlns="" xmlns:a16="http://schemas.microsoft.com/office/drawing/2014/main" id="{AB3C7476-3D10-4BBB-B5BD-F8EE933AD5CF}"/>
                </a:ext>
              </a:extLst>
            </p:cNvPr>
            <p:cNvSpPr txBox="1"/>
            <p:nvPr/>
          </p:nvSpPr>
          <p:spPr>
            <a:xfrm>
              <a:off x="420152" y="0"/>
              <a:ext cx="2415831" cy="837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4021" tIns="54674" rIns="54674" bIns="54674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tr-TR" sz="4100" kern="1200" dirty="0"/>
                <a:t>Devletçilik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özyaşı Damlası 1">
            <a:extLst>
              <a:ext uri="{FF2B5EF4-FFF2-40B4-BE49-F238E27FC236}">
                <a16:creationId xmlns="" xmlns:a16="http://schemas.microsoft.com/office/drawing/2014/main" id="{6240227D-9D19-4BE0-B33D-D41F53F52FB8}"/>
              </a:ext>
            </a:extLst>
          </p:cNvPr>
          <p:cNvSpPr/>
          <p:nvPr/>
        </p:nvSpPr>
        <p:spPr>
          <a:xfrm>
            <a:off x="3899756" y="1232756"/>
            <a:ext cx="4392488" cy="4392488"/>
          </a:xfrm>
          <a:prstGeom prst="teardrop">
            <a:avLst/>
          </a:prstGeom>
          <a:blipFill>
            <a:blip r:embed="rId2" cstate="print">
              <a:extLst>
                <a:ext uri="{837473B0-CC2E-450A-ABE3-18F120FF3D39}">
                  <a1611:picAttrSrcUrl xmlns="" xmlns:a1611="http://schemas.microsoft.com/office/drawing/2016/11/main" r:id="rId3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Arial Black" pitchFamily="34" charset="0"/>
              </a:rPr>
              <a:t>TİCARET ALANINDAKİ GELİŞMELER</a:t>
            </a:r>
          </a:p>
          <a:p>
            <a:pPr algn="ctr"/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1524000" y="404664"/>
            <a:ext cx="914400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sz="4400" dirty="0"/>
              <a:t>KABOTAJ KANUNU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tr-TR" sz="4400" dirty="0"/>
              <a:t>(1 TEMMUZ 1926)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</a:pPr>
            <a:endParaRPr lang="tr-TR" sz="4000" dirty="0"/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tr-TR" sz="2000" dirty="0">
                <a:solidFill>
                  <a:schemeClr val="bg1"/>
                </a:solidFill>
              </a:rPr>
              <a:t>Türk limanlarında taşımacılık ve ticaret yapma hakkı yabancılardan alınıp Türklere verilmiştir.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tr-TR" sz="2000" dirty="0">
                <a:solidFill>
                  <a:schemeClr val="bg1"/>
                </a:solidFill>
              </a:rPr>
              <a:t>Kapitülasyonların kaldırılmasına bağlı olarak ortaya çıkmıştır.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tr-TR" sz="2000" dirty="0">
                <a:solidFill>
                  <a:schemeClr val="bg1"/>
                </a:solidFill>
              </a:rPr>
              <a:t>1937’de devletçilik ilkesi anayasaya girdi.</a:t>
            </a:r>
          </a:p>
        </p:txBody>
      </p:sp>
      <p:grpSp>
        <p:nvGrpSpPr>
          <p:cNvPr id="5" name="Grup 4">
            <a:extLst>
              <a:ext uri="{FF2B5EF4-FFF2-40B4-BE49-F238E27FC236}">
                <a16:creationId xmlns="" xmlns:a16="http://schemas.microsoft.com/office/drawing/2014/main" id="{ED7BD6CB-E220-4CA9-98B3-8865503DF690}"/>
              </a:ext>
            </a:extLst>
          </p:cNvPr>
          <p:cNvGrpSpPr/>
          <p:nvPr/>
        </p:nvGrpSpPr>
        <p:grpSpPr>
          <a:xfrm>
            <a:off x="4274649" y="5616211"/>
            <a:ext cx="3642702" cy="837125"/>
            <a:chOff x="1589" y="0"/>
            <a:chExt cx="3252956" cy="837125"/>
          </a:xfrm>
        </p:grpSpPr>
        <p:sp>
          <p:nvSpPr>
            <p:cNvPr id="6" name="Ok: Köşeli Çift Ayraç 5">
              <a:extLst>
                <a:ext uri="{FF2B5EF4-FFF2-40B4-BE49-F238E27FC236}">
                  <a16:creationId xmlns="" xmlns:a16="http://schemas.microsoft.com/office/drawing/2014/main" id="{21D0B7C4-31D4-4E63-AF44-D49B52E5BF55}"/>
                </a:ext>
              </a:extLst>
            </p:cNvPr>
            <p:cNvSpPr/>
            <p:nvPr/>
          </p:nvSpPr>
          <p:spPr>
            <a:xfrm>
              <a:off x="1589" y="0"/>
              <a:ext cx="3252956" cy="837125"/>
            </a:xfrm>
            <a:prstGeom prst="chevron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Ok: Köşeli Çift Ayraç 4">
              <a:extLst>
                <a:ext uri="{FF2B5EF4-FFF2-40B4-BE49-F238E27FC236}">
                  <a16:creationId xmlns="" xmlns:a16="http://schemas.microsoft.com/office/drawing/2014/main" id="{6671C223-24E6-45AD-93F1-D3893578837A}"/>
                </a:ext>
              </a:extLst>
            </p:cNvPr>
            <p:cNvSpPr txBox="1"/>
            <p:nvPr/>
          </p:nvSpPr>
          <p:spPr>
            <a:xfrm>
              <a:off x="420152" y="0"/>
              <a:ext cx="2415831" cy="837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4021" tIns="54674" rIns="54674" bIns="54674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tr-TR" sz="4100" kern="1200" dirty="0"/>
                <a:t>Milliyetçilik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034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1034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1034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289720" y="260648"/>
            <a:ext cx="9612560" cy="5949280"/>
          </a:xfrm>
        </p:spPr>
        <p:txBody>
          <a:bodyPr/>
          <a:lstStyle/>
          <a:p>
            <a:pPr algn="ctr">
              <a:buNone/>
            </a:pPr>
            <a:r>
              <a:rPr lang="tr-TR" sz="4000" dirty="0">
                <a:solidFill>
                  <a:schemeClr val="tx1"/>
                </a:solidFill>
              </a:rPr>
              <a:t>TİCARET ALANINDAKİ İNKILAPLAR</a:t>
            </a:r>
          </a:p>
          <a:p>
            <a:pPr algn="ctr">
              <a:buNone/>
            </a:pPr>
            <a:endParaRPr lang="tr-TR" sz="4000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tr-TR" dirty="0"/>
              <a:t>1923’te kapütülasyonlar kaldırıldı.</a:t>
            </a:r>
          </a:p>
          <a:p>
            <a:pPr>
              <a:buFont typeface="Wingdings" pitchFamily="2" charset="2"/>
              <a:buChar char="Ø"/>
            </a:pPr>
            <a:r>
              <a:rPr lang="tr-TR" dirty="0"/>
              <a:t>1924’te İş Bankası açıldı.</a:t>
            </a:r>
          </a:p>
          <a:p>
            <a:pPr>
              <a:buNone/>
            </a:pPr>
            <a:r>
              <a:rPr lang="tr-TR" dirty="0"/>
              <a:t>    (İlk özel banka)</a:t>
            </a:r>
          </a:p>
          <a:p>
            <a:pPr>
              <a:buNone/>
            </a:pPr>
            <a:r>
              <a:rPr lang="tr-TR" dirty="0"/>
              <a:t>    (Özel sektöre kredi sağlamak ve ticareti canlandırmak)</a:t>
            </a:r>
          </a:p>
          <a:p>
            <a:pPr>
              <a:buFont typeface="Wingdings" pitchFamily="2" charset="2"/>
              <a:buChar char="Ø"/>
            </a:pPr>
            <a:r>
              <a:rPr lang="tr-TR" dirty="0"/>
              <a:t>1929’da Gümrük Tarife Kanunu değiştirildi.</a:t>
            </a:r>
          </a:p>
          <a:p>
            <a:pPr>
              <a:buNone/>
            </a:pPr>
            <a:r>
              <a:rPr lang="tr-TR" dirty="0"/>
              <a:t>    (Yerli tüccarı korumak)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524000" y="0"/>
            <a:ext cx="9144000" cy="6858000"/>
          </a:xfrm>
        </p:spPr>
        <p:txBody>
          <a:bodyPr/>
          <a:lstStyle/>
          <a:p>
            <a:pPr algn="ctr">
              <a:buNone/>
            </a:pPr>
            <a:r>
              <a:rPr lang="tr-TR" sz="4400" dirty="0"/>
              <a:t>TİCARET ALANINDAKİ İNKILAPLAR</a:t>
            </a:r>
          </a:p>
          <a:p>
            <a:pPr>
              <a:buFont typeface="Wingdings" pitchFamily="2" charset="2"/>
              <a:buChar char="Ø"/>
            </a:pPr>
            <a:endParaRPr lang="tr-TR" dirty="0"/>
          </a:p>
          <a:p>
            <a:pPr>
              <a:buFont typeface="Wingdings" pitchFamily="2" charset="2"/>
              <a:buChar char="Ø"/>
            </a:pPr>
            <a:r>
              <a:rPr lang="tr-TR" dirty="0"/>
              <a:t>1930’da Merkez Bankası kuruldu.</a:t>
            </a:r>
          </a:p>
          <a:p>
            <a:pPr>
              <a:buNone/>
            </a:pPr>
            <a:r>
              <a:rPr lang="tr-TR" dirty="0"/>
              <a:t>    (Ulusal bankalara destek vermek)</a:t>
            </a:r>
          </a:p>
          <a:p>
            <a:pPr>
              <a:buNone/>
            </a:pPr>
            <a:r>
              <a:rPr lang="tr-TR" dirty="0"/>
              <a:t>    (Kağıt para çıkarmak)</a:t>
            </a:r>
          </a:p>
          <a:p>
            <a:pPr>
              <a:buNone/>
            </a:pPr>
            <a:endParaRPr lang="tr-TR" dirty="0"/>
          </a:p>
          <a:p>
            <a:pPr>
              <a:buFont typeface="Wingdings" pitchFamily="2" charset="2"/>
              <a:buChar char="Ø"/>
            </a:pPr>
            <a:r>
              <a:rPr lang="tr-TR" dirty="0"/>
              <a:t>Yabancıların elindeki işletmelere el konuldu.</a:t>
            </a:r>
          </a:p>
          <a:p>
            <a:pPr>
              <a:buNone/>
            </a:pPr>
            <a:r>
              <a:rPr lang="tr-TR" dirty="0"/>
              <a:t>    (Milli ekonomi ilkesinin sürekliliğini sağlamak)</a:t>
            </a:r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/>
          </a:p>
        </p:txBody>
      </p:sp>
      <p:pic>
        <p:nvPicPr>
          <p:cNvPr id="17410" name="Picture 2" descr="merkez bankasÄ± ile ilgili gÃ¶rsel sonucu">
            <a:extLst>
              <a:ext uri="{FF2B5EF4-FFF2-40B4-BE49-F238E27FC236}">
                <a16:creationId xmlns="" xmlns:a16="http://schemas.microsoft.com/office/drawing/2014/main" id="{2A71F220-8426-4766-A5A2-8651DEB744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20" y="2272382"/>
            <a:ext cx="4403931" cy="23132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özyaşı Damlası 1">
            <a:extLst>
              <a:ext uri="{FF2B5EF4-FFF2-40B4-BE49-F238E27FC236}">
                <a16:creationId xmlns="" xmlns:a16="http://schemas.microsoft.com/office/drawing/2014/main" id="{93F551BA-FACF-4E9D-8C63-92F7D51B3923}"/>
              </a:ext>
            </a:extLst>
          </p:cNvPr>
          <p:cNvSpPr/>
          <p:nvPr/>
        </p:nvSpPr>
        <p:spPr>
          <a:xfrm>
            <a:off x="3485710" y="818710"/>
            <a:ext cx="5220580" cy="5220580"/>
          </a:xfrm>
          <a:prstGeom prst="teardrop">
            <a:avLst/>
          </a:prstGeom>
          <a:blipFill>
            <a:blip r:embed="rId2" cstate="print">
              <a:extLst>
                <a:ext uri="{837473B0-CC2E-450A-ABE3-18F120FF3D39}">
                  <a1611:picAttrSrcUrl xmlns="" xmlns:a1611="http://schemas.microsoft.com/office/drawing/2016/11/main" r:id="rId3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rgbClr val="C00000"/>
                </a:solidFill>
              </a:rPr>
              <a:t>BAYINDIRLIK ALANINDAKİ GELİŞMELER</a:t>
            </a:r>
          </a:p>
          <a:p>
            <a:pPr algn="ctr"/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FE6708F-CC0F-4FCF-871B-20968BBCAB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424" y="2060848"/>
            <a:ext cx="9937104" cy="3615267"/>
          </a:xfrm>
          <a:noFill/>
        </p:spPr>
        <p:txBody>
          <a:bodyPr>
            <a:normAutofit lnSpcReduction="10000"/>
          </a:bodyPr>
          <a:lstStyle/>
          <a:p>
            <a:pPr marL="609600" indent="-609600" algn="ctr">
              <a:buNone/>
            </a:pPr>
            <a:endParaRPr lang="tr-TR" sz="4000" dirty="0"/>
          </a:p>
          <a:p>
            <a:pPr marL="609600" indent="-609600"/>
            <a:r>
              <a:rPr lang="tr-TR" sz="4000" dirty="0">
                <a:solidFill>
                  <a:schemeClr val="tx1"/>
                </a:solidFill>
              </a:rPr>
              <a:t>Düzeni sağlamak.</a:t>
            </a:r>
          </a:p>
          <a:p>
            <a:pPr marL="609600" indent="-609600"/>
            <a:r>
              <a:rPr lang="tr-TR" sz="4000" dirty="0">
                <a:solidFill>
                  <a:schemeClr val="tx1"/>
                </a:solidFill>
              </a:rPr>
              <a:t>Otoriteyi ele geçirmek.</a:t>
            </a:r>
          </a:p>
          <a:p>
            <a:pPr marL="609600" indent="-609600"/>
            <a:r>
              <a:rPr lang="tr-TR" sz="4000" dirty="0">
                <a:solidFill>
                  <a:schemeClr val="tx1"/>
                </a:solidFill>
              </a:rPr>
              <a:t>Mevcut yasaların ihtiyaçları karşılayamaması.</a:t>
            </a:r>
          </a:p>
          <a:p>
            <a:endParaRPr lang="tr-TR" sz="4000" dirty="0"/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B35643BD-609A-495C-84B0-AC5ADFDECEF2}"/>
              </a:ext>
            </a:extLst>
          </p:cNvPr>
          <p:cNvSpPr txBox="1"/>
          <p:nvPr/>
        </p:nvSpPr>
        <p:spPr>
          <a:xfrm>
            <a:off x="2739792" y="1115543"/>
            <a:ext cx="67124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5400" dirty="0">
                <a:solidFill>
                  <a:schemeClr val="bg1"/>
                </a:solidFill>
              </a:rPr>
              <a:t>Anayasa Neden Yapılır?</a:t>
            </a:r>
          </a:p>
        </p:txBody>
      </p:sp>
      <p:pic>
        <p:nvPicPr>
          <p:cNvPr id="6" name="Grafik 5" descr="Tokmak">
            <a:extLst>
              <a:ext uri="{FF2B5EF4-FFF2-40B4-BE49-F238E27FC236}">
                <a16:creationId xmlns="" xmlns:a16="http://schemas.microsoft.com/office/drawing/2014/main" id="{AC770B50-F57E-4348-BBB0-95B7059D77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22160" y="4705976"/>
            <a:ext cx="914400" cy="914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95400" y="0"/>
            <a:ext cx="11017224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4000" dirty="0">
                <a:solidFill>
                  <a:schemeClr val="tx1"/>
                </a:solidFill>
              </a:rPr>
              <a:t>BAYINDIRLIK ALANINDAKİ İNKILAPLAR</a:t>
            </a:r>
          </a:p>
          <a:p>
            <a:pPr algn="ctr">
              <a:buNone/>
            </a:pPr>
            <a:r>
              <a:rPr lang="tr-TR" dirty="0"/>
              <a:t>DEMİRYOLLARI</a:t>
            </a:r>
          </a:p>
          <a:p>
            <a:pPr>
              <a:buFont typeface="Wingdings" pitchFamily="2" charset="2"/>
              <a:buChar char="Ø"/>
            </a:pPr>
            <a:r>
              <a:rPr lang="tr-TR" dirty="0"/>
              <a:t>Yabancı şirketlerin elindeki demiryolları satın alındı.</a:t>
            </a:r>
          </a:p>
          <a:p>
            <a:pPr>
              <a:buFont typeface="Wingdings" pitchFamily="2" charset="2"/>
              <a:buChar char="Ø"/>
            </a:pPr>
            <a:r>
              <a:rPr lang="tr-TR" dirty="0"/>
              <a:t>Yeni demiryolları yapıldı.</a:t>
            </a:r>
          </a:p>
          <a:p>
            <a:pPr>
              <a:buFont typeface="Wingdings" pitchFamily="2" charset="2"/>
              <a:buChar char="Ø"/>
            </a:pPr>
            <a:r>
              <a:rPr lang="tr-TR" dirty="0"/>
              <a:t>1923-1938 arasında 3360 km. demiryolu yapıldı.</a:t>
            </a:r>
          </a:p>
          <a:p>
            <a:pPr algn="ctr">
              <a:buNone/>
            </a:pPr>
            <a:r>
              <a:rPr lang="tr-TR" dirty="0"/>
              <a:t>KARAYOLLARI</a:t>
            </a:r>
          </a:p>
          <a:p>
            <a:pPr>
              <a:buFont typeface="Wingdings" pitchFamily="2" charset="2"/>
              <a:buChar char="Ø"/>
            </a:pPr>
            <a:r>
              <a:rPr lang="tr-TR" dirty="0"/>
              <a:t>1948’e kadar 45.000 km yol yapıldı.</a:t>
            </a:r>
          </a:p>
          <a:p>
            <a:pPr algn="ctr">
              <a:buNone/>
            </a:pPr>
            <a:r>
              <a:rPr lang="tr-TR" dirty="0"/>
              <a:t>DENİZYOLLARI</a:t>
            </a:r>
          </a:p>
          <a:p>
            <a:pPr>
              <a:buFont typeface="Wingdings" pitchFamily="2" charset="2"/>
              <a:buChar char="Ø"/>
            </a:pPr>
            <a:r>
              <a:rPr lang="tr-TR" dirty="0"/>
              <a:t>1926 da kabotaj kanunu çıkarıldı.</a:t>
            </a:r>
          </a:p>
          <a:p>
            <a:pPr>
              <a:buFont typeface="Wingdings" pitchFamily="2" charset="2"/>
              <a:buChar char="Ø"/>
            </a:pPr>
            <a:r>
              <a:rPr lang="tr-TR" dirty="0"/>
              <a:t>1937 de Denizbank kuruldu.</a:t>
            </a:r>
          </a:p>
          <a:p>
            <a:pPr>
              <a:buNone/>
            </a:pPr>
            <a:r>
              <a:rPr lang="tr-TR" dirty="0"/>
              <a:t>    (Denizyollarını ve ticaret filosunu güçlendirmek)</a:t>
            </a:r>
          </a:p>
        </p:txBody>
      </p:sp>
      <p:pic>
        <p:nvPicPr>
          <p:cNvPr id="19458" name="Picture 2" descr="Ä°lgili resim">
            <a:extLst>
              <a:ext uri="{FF2B5EF4-FFF2-40B4-BE49-F238E27FC236}">
                <a16:creationId xmlns="" xmlns:a16="http://schemas.microsoft.com/office/drawing/2014/main" id="{C814A3D8-A498-4556-99CD-455B022580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168" y="1772816"/>
            <a:ext cx="4198599" cy="44562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özyaşı Damlası 1">
            <a:extLst>
              <a:ext uri="{FF2B5EF4-FFF2-40B4-BE49-F238E27FC236}">
                <a16:creationId xmlns="" xmlns:a16="http://schemas.microsoft.com/office/drawing/2014/main" id="{AFC212FE-8138-4EB3-8052-4383019C612A}"/>
              </a:ext>
            </a:extLst>
          </p:cNvPr>
          <p:cNvSpPr/>
          <p:nvPr/>
        </p:nvSpPr>
        <p:spPr>
          <a:xfrm>
            <a:off x="3611724" y="944724"/>
            <a:ext cx="4968552" cy="4968552"/>
          </a:xfrm>
          <a:prstGeom prst="teardrop">
            <a:avLst/>
          </a:prstGeom>
          <a:blipFill>
            <a:blip r:embed="rId2" cstate="print">
              <a:extLst>
                <a:ext uri="{837473B0-CC2E-450A-ABE3-18F120FF3D39}">
                  <a1611:picAttrSrcUrl xmlns="" xmlns:a1611="http://schemas.microsoft.com/office/drawing/2016/11/main" r:id="rId3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latin typeface="Arial Black" pitchFamily="34" charset="0"/>
              </a:rPr>
              <a:t>SAĞLIK VE TIP ALANINDAKİ GELİŞMELER</a:t>
            </a:r>
          </a:p>
          <a:p>
            <a:pPr algn="ctr"/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39416" y="764704"/>
            <a:ext cx="9144000" cy="4536504"/>
          </a:xfrm>
        </p:spPr>
        <p:txBody>
          <a:bodyPr/>
          <a:lstStyle/>
          <a:p>
            <a:pPr algn="ctr">
              <a:buNone/>
            </a:pPr>
            <a:r>
              <a:rPr lang="tr-TR" sz="4400" dirty="0">
                <a:solidFill>
                  <a:schemeClr val="tx1"/>
                </a:solidFill>
              </a:rPr>
              <a:t>SAĞLIK VE TIP ALANINDA İNKILAPLAR</a:t>
            </a:r>
          </a:p>
          <a:p>
            <a:pPr algn="ctr">
              <a:buNone/>
            </a:pPr>
            <a:endParaRPr lang="tr-TR" sz="4400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tr-TR" sz="2400" dirty="0"/>
              <a:t>1920’de Sağlık Bakanlığı kuruldu.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/>
              <a:t>1922’de Numune Hastanesi kuruldu.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/>
              <a:t>1930’da Hıfzısıhha Enstitüsü kuruldu.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/>
              <a:t>Sıtma, Frengi ve Veremle mücadele edildi</a:t>
            </a:r>
            <a:r>
              <a:rPr lang="tr-TR" dirty="0"/>
              <a:t>.</a:t>
            </a:r>
          </a:p>
        </p:txBody>
      </p:sp>
      <p:pic>
        <p:nvPicPr>
          <p:cNvPr id="20482" name="Picture 2" descr="doktor ile ilgili gÃ¶rsel sonucu">
            <a:extLst>
              <a:ext uri="{FF2B5EF4-FFF2-40B4-BE49-F238E27FC236}">
                <a16:creationId xmlns="" xmlns:a16="http://schemas.microsoft.com/office/drawing/2014/main" id="{05268854-6906-4472-B30A-39801A78E8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040" y="2204864"/>
            <a:ext cx="5335793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55440" y="908720"/>
            <a:ext cx="10081120" cy="4594820"/>
          </a:xfrm>
        </p:spPr>
        <p:txBody>
          <a:bodyPr/>
          <a:lstStyle/>
          <a:p>
            <a:pPr marL="609600" indent="-609600" algn="ctr">
              <a:buNone/>
            </a:pPr>
            <a:r>
              <a:rPr lang="tr-TR" sz="4000" dirty="0"/>
              <a:t> 1924 ANAYASASI</a:t>
            </a:r>
          </a:p>
          <a:p>
            <a:pPr marL="609600" indent="-609600" algn="ctr">
              <a:buNone/>
            </a:pPr>
            <a:endParaRPr lang="tr-TR" sz="4000" dirty="0"/>
          </a:p>
          <a:p>
            <a:pPr marL="609600" indent="-609600">
              <a:buFont typeface="Wingdings" pitchFamily="2" charset="2"/>
              <a:buChar char="Ø"/>
            </a:pPr>
            <a:r>
              <a:rPr lang="tr-TR" sz="2400" dirty="0"/>
              <a:t>Hakimiyet kayıtsız şartsız milletindir.</a:t>
            </a:r>
          </a:p>
          <a:p>
            <a:pPr marL="609600" indent="-609600">
              <a:buFont typeface="Wingdings" pitchFamily="2" charset="2"/>
              <a:buChar char="Ø"/>
            </a:pPr>
            <a:r>
              <a:rPr lang="tr-TR" sz="2400" dirty="0"/>
              <a:t>Devletin dini İslam’dır, dili Türkçedir, başkenti Ankara’dır. </a:t>
            </a:r>
          </a:p>
          <a:p>
            <a:pPr marL="609600" indent="-609600">
              <a:buFont typeface="Wingdings" pitchFamily="2" charset="2"/>
              <a:buChar char="Ø"/>
            </a:pPr>
            <a:r>
              <a:rPr lang="tr-TR" sz="2400" dirty="0"/>
              <a:t>Türkiye bir Cumhuriyettir.</a:t>
            </a:r>
          </a:p>
          <a:p>
            <a:pPr marL="609600" indent="-609600">
              <a:buFont typeface="Wingdings" pitchFamily="2" charset="2"/>
              <a:buChar char="Ø"/>
            </a:pPr>
            <a:r>
              <a:rPr lang="tr-TR" sz="2400" dirty="0"/>
              <a:t>TBMM üyeleri 4 yılda bir seçilir.</a:t>
            </a:r>
          </a:p>
        </p:txBody>
      </p:sp>
      <p:pic>
        <p:nvPicPr>
          <p:cNvPr id="4" name="Grafik 3" descr="Adalet terazisi">
            <a:extLst>
              <a:ext uri="{FF2B5EF4-FFF2-40B4-BE49-F238E27FC236}">
                <a16:creationId xmlns="" xmlns:a16="http://schemas.microsoft.com/office/drawing/2014/main" id="{A83D2172-D16A-4AE4-B5A6-864343441D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22160" y="1694824"/>
            <a:ext cx="914400" cy="914400"/>
          </a:xfrm>
          <a:prstGeom prst="rect">
            <a:avLst/>
          </a:prstGeom>
        </p:spPr>
      </p:pic>
      <p:pic>
        <p:nvPicPr>
          <p:cNvPr id="6" name="Grafik 5" descr="Tokmak">
            <a:extLst>
              <a:ext uri="{FF2B5EF4-FFF2-40B4-BE49-F238E27FC236}">
                <a16:creationId xmlns="" xmlns:a16="http://schemas.microsoft.com/office/drawing/2014/main" id="{E81A72FF-FB53-4A55-81A0-FE7B1FA925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22160" y="4705976"/>
            <a:ext cx="914400" cy="914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27448" y="548680"/>
            <a:ext cx="9810836" cy="5157192"/>
          </a:xfrm>
        </p:spPr>
        <p:txBody>
          <a:bodyPr/>
          <a:lstStyle/>
          <a:p>
            <a:pPr marL="609600" indent="-609600" algn="ctr">
              <a:buNone/>
            </a:pPr>
            <a:r>
              <a:rPr lang="tr-TR" sz="4000" dirty="0"/>
              <a:t>1924 ANAYASASI</a:t>
            </a:r>
          </a:p>
          <a:p>
            <a:pPr marL="609600" indent="-609600" algn="ctr">
              <a:buNone/>
            </a:pPr>
            <a:endParaRPr lang="tr-TR" dirty="0"/>
          </a:p>
          <a:p>
            <a:pPr marL="609600" indent="-609600" algn="ctr">
              <a:buNone/>
            </a:pPr>
            <a:endParaRPr lang="tr-TR" dirty="0"/>
          </a:p>
          <a:p>
            <a:pPr marL="609600" indent="-609600">
              <a:buFont typeface="Wingdings" pitchFamily="2" charset="2"/>
              <a:buChar char="Ø"/>
            </a:pPr>
            <a:r>
              <a:rPr lang="tr-TR" sz="2800" dirty="0"/>
              <a:t>Seçme yaşı 18’den 22’e çıkarılmıştır.</a:t>
            </a:r>
          </a:p>
          <a:p>
            <a:pPr marL="609600" indent="-609600">
              <a:buFont typeface="Wingdings" pitchFamily="2" charset="2"/>
              <a:buChar char="Ø"/>
            </a:pPr>
            <a:r>
              <a:rPr lang="tr-TR" sz="2800" dirty="0"/>
              <a:t>1928 devletin dini İslam’dır anayasadan çıkartıldı. </a:t>
            </a:r>
          </a:p>
          <a:p>
            <a:pPr marL="609600" indent="-609600">
              <a:buFont typeface="Wingdings" pitchFamily="2" charset="2"/>
              <a:buChar char="Ø"/>
            </a:pPr>
            <a:r>
              <a:rPr lang="tr-TR" sz="2800" dirty="0"/>
              <a:t>1937 laiklik ve diğer ilkeler anayasaya girdi.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4" name="Grafik 3" descr="Adalet terazisi">
            <a:extLst>
              <a:ext uri="{FF2B5EF4-FFF2-40B4-BE49-F238E27FC236}">
                <a16:creationId xmlns="" xmlns:a16="http://schemas.microsoft.com/office/drawing/2014/main" id="{F52CC1FE-0C2D-41CB-B45D-33250890A5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53716" y="5370410"/>
            <a:ext cx="914400" cy="914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>
          <a:xfrm>
            <a:off x="1055278" y="1628800"/>
            <a:ext cx="10081444" cy="4039154"/>
          </a:xfrm>
        </p:spPr>
        <p:txBody>
          <a:bodyPr>
            <a:normAutofit/>
          </a:bodyPr>
          <a:lstStyle/>
          <a:p>
            <a:pPr marL="457200" lvl="1" indent="0" algn="ctr">
              <a:buNone/>
            </a:pPr>
            <a:r>
              <a:rPr lang="tr-TR" sz="3200" dirty="0"/>
              <a:t>Kadınlar koruma altına alınmıştır. </a:t>
            </a:r>
          </a:p>
          <a:p>
            <a:pPr algn="ctr">
              <a:buFont typeface="Wingdings" pitchFamily="2" charset="2"/>
              <a:buNone/>
            </a:pPr>
            <a:r>
              <a:rPr lang="tr-TR" dirty="0"/>
              <a:t>MADDELERİ</a:t>
            </a:r>
          </a:p>
          <a:p>
            <a:r>
              <a:rPr lang="tr-TR" dirty="0"/>
              <a:t>Tek eşle evlilik ve resmi cüzdan. </a:t>
            </a:r>
          </a:p>
          <a:p>
            <a:r>
              <a:rPr lang="tr-TR" dirty="0"/>
              <a:t>Mirasta kadın erkek eşitliği. </a:t>
            </a:r>
          </a:p>
          <a:p>
            <a:r>
              <a:rPr lang="tr-TR" dirty="0"/>
              <a:t>Kadına da boşanma hakkı. </a:t>
            </a:r>
          </a:p>
          <a:p>
            <a:r>
              <a:rPr lang="tr-TR" dirty="0"/>
              <a:t>Şahitlikte kadın erkek eşitliği. </a:t>
            </a:r>
          </a:p>
          <a:p>
            <a:r>
              <a:rPr lang="tr-TR" dirty="0"/>
              <a:t>Kadın istediği işe girebilir. </a:t>
            </a:r>
          </a:p>
          <a:p>
            <a:r>
              <a:rPr lang="tr-TR" dirty="0">
                <a:hlinkClick r:id="rId2" action="ppaction://hlinkfile" tooltip="Patrikhane"/>
              </a:rPr>
              <a:t>Patrikhanelerin</a:t>
            </a:r>
            <a:r>
              <a:rPr lang="tr-TR" dirty="0"/>
              <a:t>, din işleri dışındaki yetkileri kaldırıldı.</a:t>
            </a:r>
          </a:p>
        </p:txBody>
      </p:sp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1BCEEC22-0A7D-4F71-A494-14FC5F31417B}"/>
              </a:ext>
            </a:extLst>
          </p:cNvPr>
          <p:cNvSpPr/>
          <p:nvPr/>
        </p:nvSpPr>
        <p:spPr>
          <a:xfrm>
            <a:off x="3048000" y="54868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tr-TR" sz="3600" dirty="0">
                <a:solidFill>
                  <a:schemeClr val="bg1"/>
                </a:solidFill>
              </a:rPr>
              <a:t>MEDENİ KANUNUN KABULÜ</a:t>
            </a:r>
          </a:p>
          <a:p>
            <a:pPr algn="ctr">
              <a:buFont typeface="Wingdings" pitchFamily="2" charset="2"/>
              <a:buNone/>
            </a:pPr>
            <a:r>
              <a:rPr lang="tr-TR" sz="3600" dirty="0">
                <a:solidFill>
                  <a:schemeClr val="bg1"/>
                </a:solidFill>
              </a:rPr>
              <a:t>(17 ŞUBAT 1926)</a:t>
            </a:r>
          </a:p>
        </p:txBody>
      </p:sp>
      <p:graphicFrame>
        <p:nvGraphicFramePr>
          <p:cNvPr id="3" name="Diyagram 2">
            <a:extLst>
              <a:ext uri="{FF2B5EF4-FFF2-40B4-BE49-F238E27FC236}">
                <a16:creationId xmlns="" xmlns:a16="http://schemas.microsoft.com/office/drawing/2014/main" id="{56FA6ACA-AD18-470B-B5D4-6937985264B9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2679903072"/>
              </p:ext>
            </p:extLst>
          </p:nvPr>
        </p:nvGraphicFramePr>
        <p:xfrm>
          <a:off x="2711624" y="5788164"/>
          <a:ext cx="5904656" cy="59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Grafik 4" descr="Erkek ve kadın">
            <a:extLst>
              <a:ext uri="{FF2B5EF4-FFF2-40B4-BE49-F238E27FC236}">
                <a16:creationId xmlns="" xmlns:a16="http://schemas.microsoft.com/office/drawing/2014/main" id="{4B8C017B-A379-4FF8-9EDB-81002857513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44000" y="2971800"/>
            <a:ext cx="2041376" cy="2041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500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500"/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500"/>
                                        <p:tgtEl>
                                          <p:spTgt spid="83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500"/>
                                        <p:tgtEl>
                                          <p:spTgt spid="83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500"/>
                                        <p:tgtEl>
                                          <p:spTgt spid="83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500"/>
                                        <p:tgtEl>
                                          <p:spTgt spid="839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ChangeArrowheads="1"/>
          </p:cNvSpPr>
          <p:nvPr>
            <p:ph idx="1"/>
          </p:nvPr>
        </p:nvSpPr>
        <p:spPr>
          <a:xfrm>
            <a:off x="1509713" y="2146608"/>
            <a:ext cx="9144000" cy="2938576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tr-TR" dirty="0"/>
              <a:t>1930 belediye seçimlerine katılma hakkı.</a:t>
            </a:r>
          </a:p>
          <a:p>
            <a:pPr>
              <a:buFont typeface="Wingdings" pitchFamily="2" charset="2"/>
              <a:buChar char="ü"/>
            </a:pPr>
            <a:r>
              <a:rPr lang="tr-TR" dirty="0"/>
              <a:t>1933 muhtar seçimlerine katılma hakkı.</a:t>
            </a:r>
          </a:p>
          <a:p>
            <a:pPr>
              <a:buFont typeface="Wingdings" pitchFamily="2" charset="2"/>
              <a:buChar char="ü"/>
            </a:pPr>
            <a:r>
              <a:rPr lang="tr-TR" dirty="0"/>
              <a:t>1934 milletvekili seçme ve seçilme hakkı.</a:t>
            </a:r>
          </a:p>
          <a:p>
            <a:pPr>
              <a:buFont typeface="Wingdings" pitchFamily="2" charset="2"/>
              <a:buChar char="ü"/>
            </a:pPr>
            <a:r>
              <a:rPr lang="tr-TR" dirty="0"/>
              <a:t>Kadına da erkeklerle aynı haklar verildi.        </a:t>
            </a:r>
          </a:p>
          <a:p>
            <a:pPr>
              <a:buFont typeface="Wingdings" pitchFamily="2" charset="2"/>
              <a:buNone/>
            </a:pPr>
            <a:endParaRPr lang="tr-TR" dirty="0"/>
          </a:p>
        </p:txBody>
      </p:sp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0A9CAA9A-1D5A-450C-8032-C3A6469983E3}"/>
              </a:ext>
            </a:extLst>
          </p:cNvPr>
          <p:cNvSpPr/>
          <p:nvPr/>
        </p:nvSpPr>
        <p:spPr>
          <a:xfrm>
            <a:off x="3033713" y="576948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tr-TR" sz="3200" dirty="0"/>
              <a:t>KADINLARA SİYASİ HAKLARIN VERİLMESİ</a:t>
            </a:r>
          </a:p>
          <a:p>
            <a:pPr algn="ctr">
              <a:buFont typeface="Wingdings" pitchFamily="2" charset="2"/>
              <a:buNone/>
            </a:pPr>
            <a:r>
              <a:rPr lang="tr-TR" sz="3200" dirty="0"/>
              <a:t>(1930-33-34)</a:t>
            </a:r>
          </a:p>
        </p:txBody>
      </p:sp>
      <p:graphicFrame>
        <p:nvGraphicFramePr>
          <p:cNvPr id="3" name="Diyagram 2">
            <a:extLst>
              <a:ext uri="{FF2B5EF4-FFF2-40B4-BE49-F238E27FC236}">
                <a16:creationId xmlns="" xmlns:a16="http://schemas.microsoft.com/office/drawing/2014/main" id="{0523E031-7D85-48B1-928A-62E57AE0611E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880830864"/>
              </p:ext>
            </p:extLst>
          </p:nvPr>
        </p:nvGraphicFramePr>
        <p:xfrm>
          <a:off x="2680072" y="5445224"/>
          <a:ext cx="6584280" cy="6931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Elleriyle hareket yapan bayan gifi">
            <a:extLst>
              <a:ext uri="{FF2B5EF4-FFF2-40B4-BE49-F238E27FC236}">
                <a16:creationId xmlns="" xmlns:a16="http://schemas.microsoft.com/office/drawing/2014/main" id="{78937F53-424B-4E1D-9C07-F944E77E777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1647825"/>
            <a:ext cx="2495550" cy="3562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0" name="Picture 4" descr="har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9715" y="2204864"/>
            <a:ext cx="5112568" cy="38344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3C4929F2-8C7F-48C7-B336-5A2824F8431E}"/>
              </a:ext>
            </a:extLst>
          </p:cNvPr>
          <p:cNvSpPr/>
          <p:nvPr/>
        </p:nvSpPr>
        <p:spPr>
          <a:xfrm>
            <a:off x="2274631" y="404664"/>
            <a:ext cx="7642735" cy="144655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0" kern="1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cs typeface="Times New Roman"/>
              </a:rPr>
              <a:t>EĞİTİM ALANINDA</a:t>
            </a:r>
          </a:p>
          <a:p>
            <a:pPr algn="ctr"/>
            <a:r>
              <a:rPr lang="tr-TR" sz="4400" b="0" kern="1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cs typeface="Times New Roman"/>
              </a:rPr>
              <a:t>İNKILAPLAR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179</TotalTime>
  <Words>1146</Words>
  <PresentationFormat>Özel</PresentationFormat>
  <Paragraphs>294</Paragraphs>
  <Slides>42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42</vt:i4>
      </vt:variant>
    </vt:vector>
  </HeadingPairs>
  <TitlesOfParts>
    <vt:vector size="43" baseType="lpstr">
      <vt:lpstr>Dilim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2019-03-03T19:26:00Z</dcterms:created>
  <dcterms:modified xsi:type="dcterms:W3CDTF">2019-03-04T08:34:37Z</dcterms:modified>
  <cp:category>https://www.sorubak.com</cp:category>
</cp:coreProperties>
</file>