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57" autoAdjust="0"/>
    <p:restoredTop sz="94588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1EE9EF-8894-4A5A-99D3-87EC9AF9E342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E295BD-1BE1-429F-A790-9F0CD64635C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295BD-1BE1-429F-A790-9F0CD64635C7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69926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295BD-1BE1-429F-A790-9F0CD64635C7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295BD-1BE1-429F-A790-9F0CD64635C7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39793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295BD-1BE1-429F-A790-9F0CD64635C7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95498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295BD-1BE1-429F-A790-9F0CD64635C7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2668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295BD-1BE1-429F-A790-9F0CD64635C7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4718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39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40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41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55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64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65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66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Serbest Form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Serbest Form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Serbest Form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Serbest Form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Serbest Form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Serbest Form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Serbest Form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20 Serbest Form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Serbest Form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22 Serbest Form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23 Serbest Form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24 Serbest Form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25 Serbest Form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Serbest Form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8 Dikdörtgen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9 Dikdörtgen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Dikdörtgen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16 Dikdörtgen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Dikdörtgen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Dikdörtgen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Dikdörtgen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Dikdörtgen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29 Dikdörtgen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8 Düz Bağlayıcı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13 Grup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14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15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16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07/04/2019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71472" y="857232"/>
            <a:ext cx="8215370" cy="5500726"/>
          </a:xfrm>
        </p:spPr>
        <p:txBody>
          <a:bodyPr>
            <a:noAutofit/>
          </a:bodyPr>
          <a:lstStyle/>
          <a:p>
            <a:pPr algn="ctr"/>
            <a:r>
              <a:rPr lang="tr-TR" sz="72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Eşİtlİğİn</a:t>
            </a:r>
            <a:r>
              <a:rPr lang="tr-TR" sz="7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 Konumu (</a:t>
            </a:r>
            <a:r>
              <a:rPr lang="tr-TR" sz="7200" dirty="0" smtClean="0">
                <a:solidFill>
                  <a:srgbClr val="FF0000"/>
                </a:solidFill>
                <a:latin typeface="Calibri" pitchFamily="34" charset="0"/>
              </a:rPr>
              <a:t>Denklemler</a:t>
            </a:r>
            <a:r>
              <a:rPr lang="tr-TR" sz="7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)</a:t>
            </a:r>
            <a:br>
              <a:rPr lang="tr-TR" sz="7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</a:br>
            <a:r>
              <a:rPr lang="tr-TR" sz="7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itchFamily="34" charset="0"/>
              </a:rPr>
              <a:t>Proje Ödevi</a:t>
            </a:r>
            <a:endParaRPr lang="tr-TR" sz="7200" dirty="0">
              <a:solidFill>
                <a:schemeClr val="accent1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>
          <a:xfrm rot="10800000" flipV="1">
            <a:off x="857224" y="4857760"/>
            <a:ext cx="7929618" cy="1571636"/>
          </a:xfrm>
        </p:spPr>
        <p:txBody>
          <a:bodyPr>
            <a:noAutofit/>
          </a:bodyPr>
          <a:lstStyle/>
          <a:p>
            <a:r>
              <a:rPr lang="tr-TR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itchFamily="34" charset="0"/>
              </a:rPr>
              <a:t>Hazırlayan;		İbrahim Berk KÖSE</a:t>
            </a:r>
          </a:p>
          <a:p>
            <a:r>
              <a:rPr lang="tr-TR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itchFamily="34" charset="0"/>
              </a:rPr>
              <a:t>		         </a:t>
            </a:r>
            <a:r>
              <a:rPr lang="tr-TR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itchFamily="34" charset="0"/>
              </a:rPr>
              <a:t>Yenikent</a:t>
            </a:r>
            <a:r>
              <a:rPr lang="tr-TR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itchFamily="34" charset="0"/>
              </a:rPr>
              <a:t> </a:t>
            </a:r>
            <a:r>
              <a:rPr lang="tr-TR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itchFamily="34" charset="0"/>
              </a:rPr>
              <a:t>İlksan</a:t>
            </a:r>
            <a:r>
              <a:rPr lang="tr-TR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itchFamily="34" charset="0"/>
              </a:rPr>
              <a:t> Ortaokulu</a:t>
            </a:r>
          </a:p>
          <a:p>
            <a:r>
              <a:rPr lang="tr-TR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itchFamily="34" charset="0"/>
              </a:rPr>
              <a:t>			7/A Sınıfı   No:508</a:t>
            </a:r>
            <a:endParaRPr lang="tr-TR" sz="2800" dirty="0">
              <a:solidFill>
                <a:schemeClr val="accent3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642918"/>
            <a:ext cx="7772400" cy="1143008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X Nasıl Bulunur?</a:t>
            </a:r>
            <a:endParaRPr lang="tr-TR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dirty="0" smtClean="0">
                <a:solidFill>
                  <a:srgbClr val="FF0000"/>
                </a:solidFill>
                <a:latin typeface="Calibri" pitchFamily="34" charset="0"/>
              </a:rPr>
              <a:t>Not: </a:t>
            </a:r>
            <a:r>
              <a:rPr lang="tr-TR" sz="3200" dirty="0" smtClean="0">
                <a:latin typeface="Calibri" pitchFamily="34" charset="0"/>
              </a:rPr>
              <a:t>Denklemlerde eşitliğin her iki tarafına aynı sayının eklenip çıkarılması eşitliği bozmaz.</a:t>
            </a:r>
          </a:p>
          <a:p>
            <a:r>
              <a:rPr lang="tr-TR" sz="3200" dirty="0" smtClean="0">
                <a:solidFill>
                  <a:srgbClr val="FFFF00"/>
                </a:solidFill>
                <a:latin typeface="Calibri" pitchFamily="34" charset="0"/>
              </a:rPr>
              <a:t>(</a:t>
            </a:r>
            <a:r>
              <a:rPr lang="tr-TR" sz="3200" dirty="0" err="1" smtClean="0">
                <a:solidFill>
                  <a:srgbClr val="FFFF00"/>
                </a:solidFill>
                <a:latin typeface="Calibri" pitchFamily="34" charset="0"/>
              </a:rPr>
              <a:t>x’i</a:t>
            </a:r>
            <a:r>
              <a:rPr lang="tr-TR" sz="3200" dirty="0" smtClean="0">
                <a:solidFill>
                  <a:srgbClr val="FFFF00"/>
                </a:solidFill>
                <a:latin typeface="Calibri" pitchFamily="34" charset="0"/>
              </a:rPr>
              <a:t> yalnız bırakmaya çalışıyoruz)</a:t>
            </a:r>
          </a:p>
          <a:p>
            <a:r>
              <a:rPr lang="tr-TR" sz="3200" dirty="0" smtClean="0">
                <a:latin typeface="Calibri" pitchFamily="34" charset="0"/>
              </a:rPr>
              <a:t>x+5 = 8</a:t>
            </a:r>
          </a:p>
          <a:p>
            <a:r>
              <a:rPr lang="tr-TR" sz="3200" dirty="0" smtClean="0">
                <a:latin typeface="Calibri" pitchFamily="34" charset="0"/>
              </a:rPr>
              <a:t>x+5-5 = 8-5</a:t>
            </a:r>
          </a:p>
          <a:p>
            <a:r>
              <a:rPr lang="tr-TR" sz="3200" dirty="0" smtClean="0">
                <a:latin typeface="Calibri" pitchFamily="34" charset="0"/>
              </a:rPr>
              <a:t>x = 3</a:t>
            </a:r>
            <a:endParaRPr lang="tr-TR" sz="3200" b="1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357166"/>
            <a:ext cx="7772400" cy="5998394"/>
          </a:xfrm>
        </p:spPr>
        <p:txBody>
          <a:bodyPr>
            <a:noAutofit/>
          </a:bodyPr>
          <a:lstStyle/>
          <a:p>
            <a:r>
              <a:rPr lang="tr-TR" sz="3200" dirty="0" smtClean="0">
                <a:latin typeface="Calibri" pitchFamily="34" charset="0"/>
              </a:rPr>
              <a:t>x+5 = 7</a:t>
            </a:r>
          </a:p>
          <a:p>
            <a:r>
              <a:rPr lang="tr-TR" sz="3200" dirty="0" smtClean="0">
                <a:solidFill>
                  <a:srgbClr val="FFFF00"/>
                </a:solidFill>
                <a:latin typeface="Calibri" pitchFamily="34" charset="0"/>
              </a:rPr>
              <a:t>(Amacımız  </a:t>
            </a:r>
            <a:r>
              <a:rPr lang="tr-TR" sz="3200" dirty="0" err="1" smtClean="0">
                <a:solidFill>
                  <a:srgbClr val="FFFF00"/>
                </a:solidFill>
                <a:latin typeface="Calibri" pitchFamily="34" charset="0"/>
              </a:rPr>
              <a:t>x’i</a:t>
            </a:r>
            <a:r>
              <a:rPr lang="tr-TR" sz="3200" dirty="0" smtClean="0">
                <a:solidFill>
                  <a:srgbClr val="FFFF00"/>
                </a:solidFill>
                <a:latin typeface="Calibri" pitchFamily="34" charset="0"/>
              </a:rPr>
              <a:t> yalnız bırakıp değerini bulmak.)</a:t>
            </a:r>
          </a:p>
          <a:p>
            <a:r>
              <a:rPr lang="tr-TR" sz="3200" dirty="0" smtClean="0">
                <a:latin typeface="Calibri" pitchFamily="34" charset="0"/>
              </a:rPr>
              <a:t>Bunun iki yolu vardır.</a:t>
            </a:r>
          </a:p>
          <a:p>
            <a:pPr>
              <a:buNone/>
            </a:pPr>
            <a:r>
              <a:rPr lang="tr-TR" sz="3200" dirty="0" smtClean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tr-TR" sz="3200" u="sng" dirty="0" smtClean="0">
                <a:solidFill>
                  <a:srgbClr val="FF0000"/>
                </a:solidFill>
                <a:latin typeface="Calibri" pitchFamily="34" charset="0"/>
              </a:rPr>
              <a:t>1.yol:</a:t>
            </a:r>
          </a:p>
          <a:p>
            <a:r>
              <a:rPr lang="tr-TR" sz="3200" dirty="0" smtClean="0">
                <a:latin typeface="Calibri" pitchFamily="34" charset="0"/>
              </a:rPr>
              <a:t>x+5 = 7</a:t>
            </a:r>
          </a:p>
          <a:p>
            <a:r>
              <a:rPr lang="tr-TR" sz="3200" dirty="0" smtClean="0">
                <a:latin typeface="Calibri" pitchFamily="34" charset="0"/>
              </a:rPr>
              <a:t>x+5-5 = 7-5</a:t>
            </a:r>
          </a:p>
          <a:p>
            <a:r>
              <a:rPr lang="tr-TR" sz="3200" dirty="0" smtClean="0">
                <a:latin typeface="Calibri" pitchFamily="34" charset="0"/>
              </a:rPr>
              <a:t>x = 2</a:t>
            </a:r>
          </a:p>
          <a:p>
            <a:r>
              <a:rPr lang="tr-TR" sz="3200" dirty="0" smtClean="0">
                <a:latin typeface="Calibri" pitchFamily="34" charset="0"/>
              </a:rPr>
              <a:t>Bu yol ile eşitliğin iki tarafına da aynı sayıyı ekleyerek bulduk.</a:t>
            </a: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85728"/>
            <a:ext cx="7772400" cy="60698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3200" dirty="0" smtClean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tr-TR" sz="3200" u="sng" dirty="0" smtClean="0">
                <a:solidFill>
                  <a:srgbClr val="FF0000"/>
                </a:solidFill>
                <a:latin typeface="Calibri" pitchFamily="34" charset="0"/>
              </a:rPr>
              <a:t>2. Yol :</a:t>
            </a:r>
          </a:p>
          <a:p>
            <a:r>
              <a:rPr lang="tr-TR" sz="3200" dirty="0" smtClean="0">
                <a:latin typeface="Calibri" pitchFamily="34" charset="0"/>
              </a:rPr>
              <a:t>Bu yolda sayılar ile bilinmeyenleri aynı tarafa alıp işlem yapacağız. Fakat unutmamalıyız ki herhangi bir sayı karşı tarafa geçerken işareti değişir.</a:t>
            </a:r>
          </a:p>
          <a:p>
            <a:r>
              <a:rPr lang="tr-TR" sz="3200" dirty="0" smtClean="0">
                <a:latin typeface="Calibri" pitchFamily="34" charset="0"/>
              </a:rPr>
              <a:t> ( + ise - , - ise + olur )</a:t>
            </a:r>
          </a:p>
          <a:p>
            <a:r>
              <a:rPr lang="tr-TR" sz="3200" dirty="0" smtClean="0">
                <a:latin typeface="Calibri" pitchFamily="34" charset="0"/>
              </a:rPr>
              <a:t>x+5 = 7 </a:t>
            </a:r>
          </a:p>
          <a:p>
            <a:r>
              <a:rPr lang="tr-TR" sz="3200" dirty="0" smtClean="0">
                <a:latin typeface="Calibri" pitchFamily="34" charset="0"/>
              </a:rPr>
              <a:t>x = 7-5</a:t>
            </a:r>
          </a:p>
          <a:p>
            <a:r>
              <a:rPr lang="tr-TR" sz="3200" dirty="0" smtClean="0">
                <a:latin typeface="Calibri" pitchFamily="34" charset="0"/>
              </a:rPr>
              <a:t>x = 2</a:t>
            </a:r>
          </a:p>
          <a:p>
            <a:r>
              <a:rPr lang="tr-TR" sz="3200" dirty="0" smtClean="0">
                <a:latin typeface="Calibri" pitchFamily="34" charset="0"/>
              </a:rPr>
              <a:t>İki yolda aynı olduğu için hangi yolu kullanacağınız size kalmış .</a:t>
            </a:r>
            <a:endParaRPr lang="tr-TR" sz="3200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214422"/>
            <a:ext cx="7772400" cy="5141138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Calibri" pitchFamily="34" charset="0"/>
              </a:rPr>
              <a:t>Not : </a:t>
            </a:r>
            <a:r>
              <a:rPr lang="tr-TR" sz="3200" dirty="0" smtClean="0">
                <a:latin typeface="Calibri" pitchFamily="34" charset="0"/>
              </a:rPr>
              <a:t>Denklemlerde eşitliğin her iki tarafını aynı sayıyla çarpar veya bölersek eşitlik bozulmaz.</a:t>
            </a:r>
          </a:p>
          <a:p>
            <a:r>
              <a:rPr lang="tr-TR" sz="3200" dirty="0" smtClean="0">
                <a:latin typeface="Calibri" pitchFamily="34" charset="0"/>
              </a:rPr>
              <a:t>6x = 12</a:t>
            </a:r>
          </a:p>
          <a:p>
            <a:r>
              <a:rPr lang="tr-TR" sz="3200" dirty="0" smtClean="0">
                <a:latin typeface="Calibri" pitchFamily="34" charset="0"/>
              </a:rPr>
              <a:t>6x/6 = 12/6</a:t>
            </a:r>
          </a:p>
          <a:p>
            <a:r>
              <a:rPr lang="tr-TR" sz="3200" dirty="0" smtClean="0">
                <a:latin typeface="Calibri" pitchFamily="34" charset="0"/>
              </a:rPr>
              <a:t>x = 2</a:t>
            </a:r>
          </a:p>
          <a:p>
            <a:r>
              <a:rPr lang="tr-TR" sz="3200" dirty="0" smtClean="0">
                <a:latin typeface="Calibri" pitchFamily="34" charset="0"/>
              </a:rPr>
              <a:t>Cevap böyle de bulunabilir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785794"/>
            <a:ext cx="7772400" cy="1000132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alibri" pitchFamily="34" charset="0"/>
              </a:rPr>
              <a:t>Örnekler</a:t>
            </a:r>
            <a:endParaRPr lang="tr-TR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348" y="2071678"/>
            <a:ext cx="8143932" cy="4643470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alibri" pitchFamily="34" charset="0"/>
              </a:rPr>
              <a:t>3x-5 = 7  denklemini öğrendiğimiz yollarla çözelim. ( </a:t>
            </a:r>
            <a:r>
              <a:rPr lang="tr-TR" sz="3200" dirty="0" err="1" smtClean="0">
                <a:latin typeface="Calibri" pitchFamily="34" charset="0"/>
              </a:rPr>
              <a:t>x’i</a:t>
            </a:r>
            <a:r>
              <a:rPr lang="tr-TR" sz="3200" dirty="0" smtClean="0">
                <a:latin typeface="Calibri" pitchFamily="34" charset="0"/>
              </a:rPr>
              <a:t> bulalım)</a:t>
            </a:r>
          </a:p>
          <a:p>
            <a:r>
              <a:rPr lang="tr-TR" sz="3200" dirty="0" smtClean="0">
                <a:latin typeface="Calibri" pitchFamily="34" charset="0"/>
              </a:rPr>
              <a:t>3x-5 = 7</a:t>
            </a:r>
          </a:p>
          <a:p>
            <a:r>
              <a:rPr lang="tr-TR" sz="3200" dirty="0" smtClean="0">
                <a:latin typeface="Calibri" pitchFamily="34" charset="0"/>
              </a:rPr>
              <a:t>3x-5+5 = 7+5</a:t>
            </a:r>
          </a:p>
          <a:p>
            <a:r>
              <a:rPr lang="tr-TR" sz="3200" dirty="0" smtClean="0">
                <a:latin typeface="Calibri" pitchFamily="34" charset="0"/>
              </a:rPr>
              <a:t>3x = 12</a:t>
            </a:r>
          </a:p>
          <a:p>
            <a:r>
              <a:rPr lang="tr-TR" sz="3200" dirty="0" smtClean="0">
                <a:latin typeface="Calibri" pitchFamily="34" charset="0"/>
              </a:rPr>
              <a:t>3x/3 = 12/3</a:t>
            </a:r>
          </a:p>
          <a:p>
            <a:r>
              <a:rPr lang="tr-TR" sz="3200" dirty="0" smtClean="0">
                <a:latin typeface="Calibri" pitchFamily="34" charset="0"/>
              </a:rPr>
              <a:t>x = 4</a:t>
            </a:r>
            <a:endParaRPr lang="tr-TR" sz="3200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785794"/>
            <a:ext cx="7772400" cy="5569766"/>
          </a:xfrm>
        </p:spPr>
        <p:txBody>
          <a:bodyPr>
            <a:normAutofit/>
          </a:bodyPr>
          <a:lstStyle/>
          <a:p>
            <a:r>
              <a:rPr lang="tr-TR" sz="4000" dirty="0" smtClean="0">
                <a:latin typeface="Calibri" pitchFamily="34" charset="0"/>
              </a:rPr>
              <a:t>5x+6 = 21            </a:t>
            </a:r>
            <a:r>
              <a:rPr lang="tr-TR" sz="4000" dirty="0" err="1" smtClean="0">
                <a:latin typeface="Calibri" pitchFamily="34" charset="0"/>
              </a:rPr>
              <a:t>x’i</a:t>
            </a:r>
            <a:r>
              <a:rPr lang="tr-TR" sz="4000" dirty="0" smtClean="0">
                <a:latin typeface="Calibri" pitchFamily="34" charset="0"/>
              </a:rPr>
              <a:t> bulalım;</a:t>
            </a:r>
          </a:p>
          <a:p>
            <a:r>
              <a:rPr lang="tr-TR" sz="4000" dirty="0" smtClean="0">
                <a:latin typeface="Calibri" pitchFamily="34" charset="0"/>
              </a:rPr>
              <a:t>5x+6 = 21</a:t>
            </a:r>
          </a:p>
          <a:p>
            <a:r>
              <a:rPr lang="tr-TR" sz="4000" dirty="0" smtClean="0">
                <a:latin typeface="Calibri" pitchFamily="34" charset="0"/>
              </a:rPr>
              <a:t>5x+6-6 = 21-6</a:t>
            </a:r>
          </a:p>
          <a:p>
            <a:r>
              <a:rPr lang="tr-TR" sz="4000" dirty="0" smtClean="0">
                <a:latin typeface="Calibri" pitchFamily="34" charset="0"/>
              </a:rPr>
              <a:t>5x = 15</a:t>
            </a:r>
          </a:p>
          <a:p>
            <a:r>
              <a:rPr lang="tr-TR" sz="4000" dirty="0" smtClean="0">
                <a:latin typeface="Calibri" pitchFamily="34" charset="0"/>
              </a:rPr>
              <a:t>5x/5 = 15/5</a:t>
            </a:r>
          </a:p>
          <a:p>
            <a:r>
              <a:rPr lang="tr-TR" sz="4000" dirty="0" smtClean="0">
                <a:latin typeface="Calibri" pitchFamily="34" charset="0"/>
              </a:rPr>
              <a:t>x = 3</a:t>
            </a:r>
          </a:p>
        </p:txBody>
      </p:sp>
      <p:sp>
        <p:nvSpPr>
          <p:cNvPr id="4" name="3 Sağ Ok"/>
          <p:cNvSpPr/>
          <p:nvPr/>
        </p:nvSpPr>
        <p:spPr>
          <a:xfrm>
            <a:off x="3428992" y="1142984"/>
            <a:ext cx="85725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00042"/>
            <a:ext cx="7772400" cy="926422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Denklemler İlgili Problemler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500174"/>
            <a:ext cx="7772400" cy="4855386"/>
          </a:xfrm>
        </p:spPr>
        <p:txBody>
          <a:bodyPr>
            <a:normAutofit/>
          </a:bodyPr>
          <a:lstStyle/>
          <a:p>
            <a:r>
              <a:rPr lang="tr-TR" sz="4300" dirty="0" smtClean="0">
                <a:latin typeface="Calibri" pitchFamily="34" charset="0"/>
              </a:rPr>
              <a:t>Denklemleri iyice kavradığımıza göre problemlere geçebiliriz.</a:t>
            </a:r>
          </a:p>
          <a:p>
            <a:r>
              <a:rPr lang="tr-TR" sz="4300" dirty="0" smtClean="0">
                <a:latin typeface="Calibri" pitchFamily="34" charset="0"/>
              </a:rPr>
              <a:t>Problemlerde öğrendiğimiz gibi sözel ifadeleri sayısal ifadelere çevirip denklem bulma kurallarını kullanacağız.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357166"/>
            <a:ext cx="7772400" cy="785818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Örnekler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714488"/>
            <a:ext cx="7772400" cy="4641072"/>
          </a:xfrm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rgbClr val="00B050"/>
                </a:solidFill>
                <a:latin typeface="Calibri" pitchFamily="34" charset="0"/>
              </a:rPr>
              <a:t>Hangi sayının 5 katının 7 fazlası 37’dir ?</a:t>
            </a:r>
          </a:p>
          <a:p>
            <a:r>
              <a:rPr lang="tr-TR" sz="4000" dirty="0" smtClean="0">
                <a:latin typeface="Calibri" pitchFamily="34" charset="0"/>
              </a:rPr>
              <a:t>5x+7 = 37</a:t>
            </a:r>
          </a:p>
          <a:p>
            <a:r>
              <a:rPr lang="tr-TR" sz="4000" dirty="0" smtClean="0">
                <a:latin typeface="Calibri" pitchFamily="34" charset="0"/>
              </a:rPr>
              <a:t>5x+7-7 = 37-7</a:t>
            </a:r>
          </a:p>
          <a:p>
            <a:r>
              <a:rPr lang="tr-TR" sz="4000" dirty="0" smtClean="0">
                <a:latin typeface="Calibri" pitchFamily="34" charset="0"/>
              </a:rPr>
              <a:t>5x = 30</a:t>
            </a:r>
          </a:p>
          <a:p>
            <a:r>
              <a:rPr lang="tr-TR" sz="4000" dirty="0" smtClean="0">
                <a:latin typeface="Calibri" pitchFamily="34" charset="0"/>
              </a:rPr>
              <a:t>x = 6</a:t>
            </a:r>
            <a:endParaRPr lang="tr-TR" sz="4000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14290"/>
            <a:ext cx="7772400" cy="6141270"/>
          </a:xfrm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rgbClr val="00B050"/>
                </a:solidFill>
                <a:latin typeface="Calibri" pitchFamily="34" charset="0"/>
              </a:rPr>
              <a:t>Ardışık 3 çift sayının toplamı 180’dir. Buna göre en küçük sayı kaçtır ?</a:t>
            </a:r>
          </a:p>
          <a:p>
            <a:r>
              <a:rPr lang="tr-TR" sz="4000" dirty="0" smtClean="0">
                <a:latin typeface="Calibri" pitchFamily="34" charset="0"/>
              </a:rPr>
              <a:t>X+(x+2)+(x+4) = 180</a:t>
            </a:r>
          </a:p>
          <a:p>
            <a:r>
              <a:rPr lang="tr-TR" sz="4000" dirty="0" smtClean="0">
                <a:latin typeface="Calibri" pitchFamily="34" charset="0"/>
              </a:rPr>
              <a:t>3x+6 = 180</a:t>
            </a:r>
          </a:p>
          <a:p>
            <a:r>
              <a:rPr lang="tr-TR" sz="4000" dirty="0" smtClean="0">
                <a:latin typeface="Calibri" pitchFamily="34" charset="0"/>
              </a:rPr>
              <a:t>3x+6-6 = 180-6</a:t>
            </a:r>
          </a:p>
          <a:p>
            <a:r>
              <a:rPr lang="tr-TR" sz="4000" dirty="0" smtClean="0">
                <a:latin typeface="Calibri" pitchFamily="34" charset="0"/>
              </a:rPr>
              <a:t>3x = 174</a:t>
            </a:r>
          </a:p>
          <a:p>
            <a:r>
              <a:rPr lang="tr-TR" sz="4000" dirty="0" smtClean="0">
                <a:latin typeface="Calibri" pitchFamily="34" charset="0"/>
              </a:rPr>
              <a:t>3x/3 = 174/3</a:t>
            </a:r>
          </a:p>
          <a:p>
            <a:r>
              <a:rPr lang="tr-TR" sz="4000" dirty="0" smtClean="0">
                <a:latin typeface="Calibri" pitchFamily="34" charset="0"/>
              </a:rPr>
              <a:t>x = 58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85728"/>
            <a:ext cx="7772400" cy="6572272"/>
          </a:xfrm>
        </p:spPr>
        <p:txBody>
          <a:bodyPr>
            <a:noAutofit/>
          </a:bodyPr>
          <a:lstStyle/>
          <a:p>
            <a:r>
              <a:rPr lang="tr-TR" sz="3200" dirty="0" smtClean="0">
                <a:solidFill>
                  <a:srgbClr val="00B050"/>
                </a:solidFill>
                <a:latin typeface="Calibri" pitchFamily="34" charset="0"/>
              </a:rPr>
              <a:t>Ahmet’in parası Mustafa’nın parasının 3 katından 5  TL fazladır. ikisinin parasının toplamı 41  TL olduğuna göre Mehmet’in parası kaç </a:t>
            </a:r>
            <a:r>
              <a:rPr lang="tr-TR" sz="3200" dirty="0" err="1" smtClean="0">
                <a:solidFill>
                  <a:srgbClr val="00B050"/>
                </a:solidFill>
                <a:latin typeface="Calibri" pitchFamily="34" charset="0"/>
              </a:rPr>
              <a:t>Tl</a:t>
            </a:r>
            <a:r>
              <a:rPr lang="tr-TR" sz="3200" dirty="0" smtClean="0">
                <a:solidFill>
                  <a:srgbClr val="00B050"/>
                </a:solidFill>
                <a:latin typeface="Calibri" pitchFamily="34" charset="0"/>
              </a:rPr>
              <a:t> </a:t>
            </a:r>
            <a:r>
              <a:rPr lang="tr-TR" sz="3200" dirty="0" err="1" smtClean="0">
                <a:solidFill>
                  <a:srgbClr val="00B050"/>
                </a:solidFill>
                <a:latin typeface="Calibri" pitchFamily="34" charset="0"/>
              </a:rPr>
              <a:t>dir</a:t>
            </a:r>
            <a:endParaRPr lang="tr-TR" sz="3200" dirty="0" smtClean="0">
              <a:solidFill>
                <a:srgbClr val="00B050"/>
              </a:solidFill>
              <a:latin typeface="Calibri" pitchFamily="34" charset="0"/>
            </a:endParaRPr>
          </a:p>
          <a:p>
            <a:r>
              <a:rPr lang="tr-TR" sz="3200" dirty="0" smtClean="0">
                <a:latin typeface="Calibri" pitchFamily="34" charset="0"/>
              </a:rPr>
              <a:t>Mehmet’in parası = x</a:t>
            </a:r>
          </a:p>
          <a:p>
            <a:r>
              <a:rPr lang="tr-TR" sz="3200" dirty="0" smtClean="0">
                <a:latin typeface="Calibri" pitchFamily="34" charset="0"/>
              </a:rPr>
              <a:t>Ahmet’in parası = 3x+5</a:t>
            </a:r>
          </a:p>
          <a:p>
            <a:r>
              <a:rPr lang="tr-TR" sz="3200" dirty="0" smtClean="0">
                <a:latin typeface="Calibri" pitchFamily="34" charset="0"/>
              </a:rPr>
              <a:t>4x+5 = 41</a:t>
            </a:r>
          </a:p>
          <a:p>
            <a:r>
              <a:rPr lang="tr-TR" sz="3200" dirty="0" smtClean="0">
                <a:latin typeface="Calibri" pitchFamily="34" charset="0"/>
              </a:rPr>
              <a:t>4x+5-5 = 41-5</a:t>
            </a:r>
          </a:p>
          <a:p>
            <a:r>
              <a:rPr lang="tr-TR" sz="3200" dirty="0" smtClean="0">
                <a:latin typeface="Calibri" pitchFamily="34" charset="0"/>
              </a:rPr>
              <a:t>4x = 36</a:t>
            </a:r>
          </a:p>
          <a:p>
            <a:r>
              <a:rPr lang="tr-TR" sz="3200" dirty="0" smtClean="0">
                <a:latin typeface="Calibri" pitchFamily="34" charset="0"/>
              </a:rPr>
              <a:t>4x/4 = 36/4</a:t>
            </a:r>
          </a:p>
          <a:p>
            <a:r>
              <a:rPr lang="tr-TR" sz="3200" dirty="0" smtClean="0">
                <a:latin typeface="Calibri" pitchFamily="34" charset="0"/>
              </a:rPr>
              <a:t>x = 9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8215370" cy="3286148"/>
          </a:xfrm>
        </p:spPr>
        <p:txBody>
          <a:bodyPr>
            <a:noAutofit/>
          </a:bodyPr>
          <a:lstStyle/>
          <a:p>
            <a:pPr algn="ctr"/>
            <a:endParaRPr lang="tr-TR" sz="7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>
          <a:xfrm rot="10800000" flipV="1">
            <a:off x="642910" y="3929066"/>
            <a:ext cx="7929618" cy="2571768"/>
          </a:xfrm>
        </p:spPr>
        <p:txBody>
          <a:bodyPr>
            <a:noAutofit/>
          </a:bodyPr>
          <a:lstStyle/>
          <a:p>
            <a:r>
              <a:rPr lang="tr-TR" sz="3600" dirty="0" smtClean="0"/>
              <a:t>           </a:t>
            </a:r>
            <a:r>
              <a:rPr lang="tr-TR" sz="3200" dirty="0" smtClean="0">
                <a:latin typeface="Calibri" pitchFamily="34" charset="0"/>
              </a:rPr>
              <a:t>Eşitlik tıpkı bir tahterevalliye benzer. Bir tarafında ne kadar yük varsa diğer tarafta da bir o kadar yük olması gerekir. Eşitlik de öyledir; bir tarafı 10 ise diğer tarafı da 10 olması gerekir.</a:t>
            </a:r>
            <a:endParaRPr lang="tr-TR" sz="3200" dirty="0">
              <a:latin typeface="Calibri" pitchFamily="34" charset="0"/>
            </a:endParaRPr>
          </a:p>
        </p:txBody>
      </p:sp>
      <p:pic>
        <p:nvPicPr>
          <p:cNvPr id="5" name="4 Resim" descr="tahterevalli ile ilgili g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807249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85728"/>
            <a:ext cx="7772400" cy="6286544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Calibri" pitchFamily="34" charset="0"/>
              </a:rPr>
              <a:t>Zor Soru: </a:t>
            </a:r>
            <a:r>
              <a:rPr lang="tr-TR" sz="2400" dirty="0" smtClean="0">
                <a:solidFill>
                  <a:srgbClr val="00B050"/>
                </a:solidFill>
                <a:latin typeface="Calibri" pitchFamily="34" charset="0"/>
              </a:rPr>
              <a:t>Berk Bey’in kümesinde tavuk ve tavşanlardan oluşan 50 tane hayvan vardır. Ayak sayılarının toplamı 180 olduğuna göre kaç tavuk kaç tavşan vardır ?</a:t>
            </a:r>
          </a:p>
          <a:p>
            <a:r>
              <a:rPr lang="tr-TR" sz="2400" dirty="0" smtClean="0">
                <a:latin typeface="Calibri" pitchFamily="34" charset="0"/>
              </a:rPr>
              <a:t>İlk önce ikisinden birini bulalım. (tavuk)</a:t>
            </a:r>
          </a:p>
          <a:p>
            <a:r>
              <a:rPr lang="tr-TR" sz="2400" dirty="0" smtClean="0">
                <a:latin typeface="Calibri" pitchFamily="34" charset="0"/>
              </a:rPr>
              <a:t>Tavuk = x                     Ayak sayısı = 2x</a:t>
            </a:r>
          </a:p>
          <a:p>
            <a:r>
              <a:rPr lang="tr-TR" sz="2400" dirty="0" smtClean="0">
                <a:latin typeface="Calibri" pitchFamily="34" charset="0"/>
              </a:rPr>
              <a:t>Tavşan = 50-x                   Ayak sayısı = 4x(50-x)</a:t>
            </a:r>
          </a:p>
          <a:p>
            <a:r>
              <a:rPr lang="tr-TR" sz="2400" dirty="0" smtClean="0">
                <a:latin typeface="Calibri" pitchFamily="34" charset="0"/>
              </a:rPr>
              <a:t>2x+4x(50-x) = 180</a:t>
            </a:r>
          </a:p>
          <a:p>
            <a:r>
              <a:rPr lang="tr-TR" sz="2400" dirty="0" smtClean="0">
                <a:latin typeface="Calibri" pitchFamily="34" charset="0"/>
              </a:rPr>
              <a:t>2x+200-4x = 180                  -2x +200 = 180</a:t>
            </a:r>
          </a:p>
          <a:p>
            <a:r>
              <a:rPr lang="tr-TR" sz="2400" dirty="0" smtClean="0">
                <a:latin typeface="Calibri" pitchFamily="34" charset="0"/>
              </a:rPr>
              <a:t>200-180 = 2x</a:t>
            </a:r>
          </a:p>
          <a:p>
            <a:r>
              <a:rPr lang="tr-TR" sz="2400" dirty="0" smtClean="0">
                <a:latin typeface="Calibri" pitchFamily="34" charset="0"/>
              </a:rPr>
              <a:t>20  = 2x</a:t>
            </a:r>
          </a:p>
          <a:p>
            <a:r>
              <a:rPr lang="tr-TR" sz="2400" dirty="0" smtClean="0">
                <a:latin typeface="Calibri" pitchFamily="34" charset="0"/>
              </a:rPr>
              <a:t>20/2  = 2x/2</a:t>
            </a:r>
          </a:p>
          <a:p>
            <a:r>
              <a:rPr lang="tr-TR" sz="2400" dirty="0" smtClean="0">
                <a:latin typeface="Calibri" pitchFamily="34" charset="0"/>
              </a:rPr>
              <a:t>10 = x    </a:t>
            </a:r>
          </a:p>
          <a:p>
            <a:r>
              <a:rPr lang="tr-TR" sz="2400" dirty="0" smtClean="0">
                <a:latin typeface="Calibri" pitchFamily="34" charset="0"/>
              </a:rPr>
              <a:t>Tavuk sayısı = 10            Tavşan sayısı = 40</a:t>
            </a:r>
          </a:p>
          <a:p>
            <a:pPr>
              <a:buNone/>
            </a:pPr>
            <a:r>
              <a:rPr lang="tr-TR" sz="2400" dirty="0" smtClean="0"/>
              <a:t>                 </a:t>
            </a:r>
          </a:p>
        </p:txBody>
      </p:sp>
      <p:sp>
        <p:nvSpPr>
          <p:cNvPr id="4" name="3 Sağ Ok"/>
          <p:cNvSpPr/>
          <p:nvPr/>
        </p:nvSpPr>
        <p:spPr>
          <a:xfrm>
            <a:off x="3571868" y="3429000"/>
            <a:ext cx="928694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 Ok"/>
          <p:cNvSpPr/>
          <p:nvPr/>
        </p:nvSpPr>
        <p:spPr>
          <a:xfrm>
            <a:off x="2857488" y="2000240"/>
            <a:ext cx="928694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3286116" y="2500306"/>
            <a:ext cx="928694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428604"/>
            <a:ext cx="8501122" cy="5926956"/>
          </a:xfrm>
        </p:spPr>
        <p:txBody>
          <a:bodyPr>
            <a:no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Calibri" pitchFamily="34" charset="0"/>
              </a:rPr>
              <a:t>Yıldızlı Soru : </a:t>
            </a:r>
            <a:r>
              <a:rPr lang="tr-TR" sz="3200" dirty="0" smtClean="0">
                <a:solidFill>
                  <a:srgbClr val="00B050"/>
                </a:solidFill>
                <a:latin typeface="Calibri" pitchFamily="34" charset="0"/>
              </a:rPr>
              <a:t>210 sayfalık kitabı bazı günlerde 20 sayfa , bazı günlerde 30 sayfa okuyarak bitiren Berk, okuduğu kitabı 10 günde bitirmiştir.  Buna göre Berk kaç gün 20 sayfa okumuştur ?</a:t>
            </a:r>
          </a:p>
          <a:p>
            <a:r>
              <a:rPr lang="tr-TR" sz="3200" dirty="0" smtClean="0">
                <a:latin typeface="Calibri" pitchFamily="34" charset="0"/>
              </a:rPr>
              <a:t>20 sayfa = x            30 sayfa= 10-x</a:t>
            </a:r>
          </a:p>
          <a:p>
            <a:r>
              <a:rPr lang="tr-TR" sz="3200" dirty="0" smtClean="0">
                <a:latin typeface="Calibri" pitchFamily="34" charset="0"/>
              </a:rPr>
              <a:t>20.x+30.(10-x) = 210               20x+300-30 = 210</a:t>
            </a:r>
          </a:p>
          <a:p>
            <a:r>
              <a:rPr lang="tr-TR" sz="3200" dirty="0" smtClean="0">
                <a:latin typeface="Calibri" pitchFamily="34" charset="0"/>
              </a:rPr>
              <a:t>-10x+300 = 210             -10x+300-300 = 210-300</a:t>
            </a:r>
          </a:p>
          <a:p>
            <a:pPr>
              <a:buNone/>
            </a:pPr>
            <a:r>
              <a:rPr lang="tr-TR" sz="3200" dirty="0" smtClean="0">
                <a:latin typeface="Calibri" pitchFamily="34" charset="0"/>
              </a:rPr>
              <a:t>	-10x = -90              -10x/-10 = -90/-10</a:t>
            </a:r>
          </a:p>
          <a:p>
            <a:pPr>
              <a:buNone/>
            </a:pPr>
            <a:r>
              <a:rPr lang="tr-TR" sz="3200" dirty="0" smtClean="0">
                <a:latin typeface="Calibri" pitchFamily="34" charset="0"/>
              </a:rPr>
              <a:t>	x=9</a:t>
            </a:r>
          </a:p>
          <a:p>
            <a:pPr>
              <a:buNone/>
            </a:pPr>
            <a:endParaRPr lang="tr-TR" sz="3200" dirty="0" smtClean="0">
              <a:latin typeface="Calibri" pitchFamily="34" charset="0"/>
            </a:endParaRPr>
          </a:p>
          <a:p>
            <a:pPr>
              <a:buNone/>
            </a:pPr>
            <a:endParaRPr lang="tr-TR" sz="3200" dirty="0" smtClean="0">
              <a:latin typeface="Calibri" pitchFamily="34" charset="0"/>
            </a:endParaRPr>
          </a:p>
          <a:p>
            <a:endParaRPr lang="tr-TR" sz="3200" dirty="0" smtClean="0">
              <a:latin typeface="Calibri" pitchFamily="34" charset="0"/>
            </a:endParaRPr>
          </a:p>
        </p:txBody>
      </p:sp>
      <p:sp>
        <p:nvSpPr>
          <p:cNvPr id="4" name="3 Sağ Ok"/>
          <p:cNvSpPr/>
          <p:nvPr/>
        </p:nvSpPr>
        <p:spPr>
          <a:xfrm>
            <a:off x="4500562" y="3714752"/>
            <a:ext cx="85725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 Ok"/>
          <p:cNvSpPr/>
          <p:nvPr/>
        </p:nvSpPr>
        <p:spPr>
          <a:xfrm>
            <a:off x="3500430" y="4286256"/>
            <a:ext cx="85725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2786050" y="4857760"/>
            <a:ext cx="85725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>
            <a:off x="2857488" y="3143248"/>
            <a:ext cx="85725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000108"/>
            <a:ext cx="7772400" cy="3000396"/>
          </a:xfrm>
        </p:spPr>
        <p:txBody>
          <a:bodyPr>
            <a:normAutofit fontScale="92500" lnSpcReduction="10000"/>
          </a:bodyPr>
          <a:lstStyle/>
          <a:p>
            <a:r>
              <a:rPr lang="tr-TR" sz="3200" dirty="0" smtClean="0">
                <a:latin typeface="Calibri" pitchFamily="34" charset="0"/>
              </a:rPr>
              <a:t>Denklem problemlerinde önemli olan soruyu iyi anlayıp denklemi doğru bir şekilde kurmaktır. Denklemi doğru kurduğumuzda denklemi çözmek çok kolay olacaktır.</a:t>
            </a:r>
          </a:p>
          <a:p>
            <a:endParaRPr lang="tr-TR" sz="3200" dirty="0" smtClean="0">
              <a:latin typeface="Calibri" pitchFamily="34" charset="0"/>
            </a:endParaRPr>
          </a:p>
          <a:p>
            <a:pPr>
              <a:buNone/>
            </a:pPr>
            <a:r>
              <a:rPr lang="tr-TR" sz="3200" dirty="0" smtClean="0">
                <a:latin typeface="Calibri" pitchFamily="34" charset="0"/>
              </a:rPr>
              <a:t>				Başarılar Dilerim…</a:t>
            </a:r>
          </a:p>
          <a:p>
            <a:endParaRPr lang="tr-TR" dirty="0"/>
          </a:p>
        </p:txBody>
      </p:sp>
      <p:sp>
        <p:nvSpPr>
          <p:cNvPr id="4" name="3 Gülen Yüz"/>
          <p:cNvSpPr/>
          <p:nvPr/>
        </p:nvSpPr>
        <p:spPr>
          <a:xfrm>
            <a:off x="3428992" y="3786190"/>
            <a:ext cx="3429024" cy="214314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3571876"/>
            <a:ext cx="7772400" cy="2783684"/>
          </a:xfrm>
        </p:spPr>
        <p:txBody>
          <a:bodyPr/>
          <a:lstStyle/>
          <a:p>
            <a:pPr>
              <a:buNone/>
            </a:pPr>
            <a:r>
              <a:rPr lang="tr-TR" sz="3600" dirty="0" smtClean="0">
                <a:latin typeface="Calibri" pitchFamily="34" charset="0"/>
              </a:rPr>
              <a:t>           </a:t>
            </a:r>
            <a:r>
              <a:rPr lang="tr-TR" sz="3200" dirty="0" smtClean="0">
                <a:latin typeface="Calibri" pitchFamily="34" charset="0"/>
              </a:rPr>
              <a:t>Resimde de gördüğümüz gibi terazinin bir tarafında (x) varken diğer tarafında da (x) vardır. Eşitlik böyledir. Daima iki taraf ta eşittir.</a:t>
            </a:r>
          </a:p>
          <a:p>
            <a:endParaRPr lang="tr-TR" dirty="0"/>
          </a:p>
        </p:txBody>
      </p:sp>
      <p:pic>
        <p:nvPicPr>
          <p:cNvPr id="4" name="3 Resim" descr="terazi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428604"/>
            <a:ext cx="678661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x ile ilgili g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785926"/>
            <a:ext cx="428628" cy="452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x ile ilgili g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785926"/>
            <a:ext cx="428628" cy="452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terazi ile ilgili g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85728"/>
            <a:ext cx="74295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Alt Başlık"/>
          <p:cNvSpPr>
            <a:spLocks noGrp="1"/>
          </p:cNvSpPr>
          <p:nvPr>
            <p:ph type="subTitle" idx="1"/>
          </p:nvPr>
        </p:nvSpPr>
        <p:spPr>
          <a:xfrm>
            <a:off x="857224" y="2928934"/>
            <a:ext cx="7772400" cy="3357586"/>
          </a:xfrm>
        </p:spPr>
        <p:txBody>
          <a:bodyPr>
            <a:normAutofit fontScale="40000" lnSpcReduction="20000"/>
          </a:bodyPr>
          <a:lstStyle/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 smtClean="0"/>
          </a:p>
          <a:p>
            <a:r>
              <a:rPr lang="tr-TR" sz="5100" dirty="0" smtClean="0">
                <a:latin typeface="Calibri" pitchFamily="34" charset="0"/>
              </a:rPr>
              <a:t>	</a:t>
            </a:r>
          </a:p>
          <a:p>
            <a:r>
              <a:rPr lang="tr-TR" sz="7500" dirty="0" smtClean="0">
                <a:latin typeface="Calibri" pitchFamily="34" charset="0"/>
              </a:rPr>
              <a:t>	Resimde gördüğümüz gibi iki taraf eşit değildir. Eşitlemek için hangi taraf az ise, fazla olan taraftaki fazlalık kadar eklememiz gerekir.  </a:t>
            </a:r>
          </a:p>
          <a:p>
            <a:endParaRPr lang="tr-TR" sz="6700" dirty="0" smtClean="0">
              <a:latin typeface="Calibri" pitchFamily="34" charset="0"/>
            </a:endParaRPr>
          </a:p>
          <a:p>
            <a:r>
              <a:rPr lang="tr-TR" sz="6700" dirty="0" smtClean="0">
                <a:latin typeface="Calibri" pitchFamily="34" charset="0"/>
              </a:rPr>
              <a:t>	</a:t>
            </a:r>
            <a:r>
              <a:rPr lang="tr-TR" sz="7500" dirty="0" smtClean="0">
                <a:latin typeface="Calibri" pitchFamily="34" charset="0"/>
              </a:rPr>
              <a:t>Yani x+1= x denkleminde fazla olan taraftaki fazlalık 1 olduğu için </a:t>
            </a:r>
            <a:r>
              <a:rPr lang="tr-TR" sz="7500" dirty="0" err="1" smtClean="0">
                <a:latin typeface="Calibri" pitchFamily="34" charset="0"/>
              </a:rPr>
              <a:t>x’e</a:t>
            </a:r>
            <a:r>
              <a:rPr lang="tr-TR" sz="7500" dirty="0" smtClean="0">
                <a:latin typeface="Calibri" pitchFamily="34" charset="0"/>
              </a:rPr>
              <a:t> 1 ekleyerek eşitliği sağlayabiliriz .             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5" name="4 İçerik Yer Tutucusu" descr="x ile ilgili görsel sonucu"/>
          <p:cNvPicPr>
            <a:picLocks noGrp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1571612"/>
            <a:ext cx="571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x ile ilgili g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928670"/>
            <a:ext cx="523862" cy="6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+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" name="8 Resim" descr="ARTI ile ilgili görsel sonucu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928670"/>
            <a:ext cx="419092" cy="64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Resim" descr="1 ile ilgili görsel sonucu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857232"/>
            <a:ext cx="42862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857232"/>
            <a:ext cx="7772400" cy="1428760"/>
          </a:xfrm>
        </p:spPr>
        <p:txBody>
          <a:bodyPr/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Aşağıdaki eşitlik sorularını yapınız.</a:t>
            </a:r>
            <a:endParaRPr lang="tr-TR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28662" y="1714488"/>
            <a:ext cx="7772400" cy="4572000"/>
          </a:xfrm>
        </p:spPr>
        <p:txBody>
          <a:bodyPr/>
          <a:lstStyle/>
          <a:p>
            <a:endParaRPr lang="tr-TR" dirty="0" smtClean="0"/>
          </a:p>
          <a:p>
            <a:r>
              <a:rPr lang="tr-TR" dirty="0" smtClean="0"/>
              <a:t>x+4  =  x+?</a:t>
            </a:r>
          </a:p>
          <a:p>
            <a:r>
              <a:rPr lang="tr-TR" dirty="0" smtClean="0"/>
              <a:t>Eşitliği sağlamak için sağ taraftaki </a:t>
            </a:r>
            <a:r>
              <a:rPr lang="tr-TR" dirty="0" err="1" smtClean="0"/>
              <a:t>x’e</a:t>
            </a:r>
            <a:r>
              <a:rPr lang="tr-TR" dirty="0" smtClean="0"/>
              <a:t>  4 eklememiz lazım.</a:t>
            </a:r>
          </a:p>
          <a:p>
            <a:r>
              <a:rPr lang="tr-TR" dirty="0" smtClean="0"/>
              <a:t>x+7 = x+16</a:t>
            </a:r>
          </a:p>
          <a:p>
            <a:r>
              <a:rPr lang="tr-TR" dirty="0" smtClean="0"/>
              <a:t>Eşitliği sağlamak için az olan tarafa karşı taraftaki  sayıyı elde edeceğimiz sayı olan 9 eklenmelidir. </a:t>
            </a:r>
            <a:endParaRPr lang="tr-TR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928670"/>
            <a:ext cx="7772400" cy="1214446"/>
          </a:xfrm>
        </p:spPr>
        <p:txBody>
          <a:bodyPr/>
          <a:lstStyle/>
          <a:p>
            <a:pPr algn="ctr"/>
            <a:r>
              <a:rPr lang="tr-TR" sz="48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DENKLEMLER</a:t>
            </a:r>
            <a:endParaRPr lang="tr-TR" sz="4800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143116"/>
            <a:ext cx="7772400" cy="4212444"/>
          </a:xfrm>
        </p:spPr>
        <p:txBody>
          <a:bodyPr/>
          <a:lstStyle/>
          <a:p>
            <a:r>
              <a:rPr lang="tr-TR" sz="4000" dirty="0" smtClean="0">
                <a:latin typeface="Calibri" pitchFamily="34" charset="0"/>
              </a:rPr>
              <a:t>İçerisinde bilinmeyen bulunan ve bu bilinmeyenin belli  değerleri için doğruluğu sağlanan eşitliklere </a:t>
            </a:r>
            <a:r>
              <a:rPr lang="tr-TR" sz="4000" dirty="0" smtClean="0">
                <a:solidFill>
                  <a:srgbClr val="FF0000"/>
                </a:solidFill>
                <a:latin typeface="Calibri" pitchFamily="34" charset="0"/>
              </a:rPr>
              <a:t>denklem</a:t>
            </a:r>
            <a:r>
              <a:rPr lang="tr-TR" sz="4000" dirty="0" smtClean="0">
                <a:latin typeface="Calibri" pitchFamily="34" charset="0"/>
              </a:rPr>
              <a:t> denir.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Denklem nasıl kurulur?</a:t>
            </a:r>
            <a:endParaRPr lang="tr-TR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alibri" pitchFamily="34" charset="0"/>
              </a:rPr>
              <a:t>‘Bir sayının 4 katının 5 eksiği ‘ ifadesinde </a:t>
            </a:r>
          </a:p>
          <a:p>
            <a:r>
              <a:rPr lang="tr-TR" dirty="0" smtClean="0">
                <a:latin typeface="Calibri" pitchFamily="34" charset="0"/>
              </a:rPr>
              <a:t>Bir sayının yerine (x) veya herhangi bir harf ve şekil kullanılmalıdır.</a:t>
            </a:r>
          </a:p>
          <a:p>
            <a:r>
              <a:rPr lang="tr-TR" dirty="0" smtClean="0">
                <a:latin typeface="Calibri" pitchFamily="34" charset="0"/>
              </a:rPr>
              <a:t>4 katının yerine .4 kullanılmalıdır</a:t>
            </a:r>
          </a:p>
          <a:p>
            <a:r>
              <a:rPr lang="tr-TR" dirty="0" smtClean="0">
                <a:latin typeface="Calibri" pitchFamily="34" charset="0"/>
              </a:rPr>
              <a:t>5 eksiği yerine -5 kullanılmalıdır</a:t>
            </a:r>
          </a:p>
          <a:p>
            <a:r>
              <a:rPr lang="tr-TR" dirty="0" smtClean="0">
                <a:latin typeface="Calibri" pitchFamily="34" charset="0"/>
              </a:rPr>
              <a:t>Bunları yapıp birleştirdiğimizde ;</a:t>
            </a:r>
          </a:p>
          <a:p>
            <a:r>
              <a:rPr lang="tr-TR" dirty="0" smtClean="0">
                <a:latin typeface="Calibri" pitchFamily="34" charset="0"/>
              </a:rPr>
              <a:t>4.x-5 ifadesi yani denklem ortaya çıkar.</a:t>
            </a:r>
            <a:endParaRPr lang="tr-TR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u="sng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Örnekler</a:t>
            </a:r>
            <a:endParaRPr lang="tr-TR" u="sng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71472" y="1500174"/>
            <a:ext cx="8215370" cy="4857752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	</a:t>
            </a:r>
            <a:r>
              <a:rPr lang="tr-TR" u="sng" dirty="0" smtClean="0">
                <a:solidFill>
                  <a:srgbClr val="FF0000"/>
                </a:solidFill>
              </a:rPr>
              <a:t>Türkçe İfade </a:t>
            </a:r>
            <a:r>
              <a:rPr lang="tr-TR" dirty="0" smtClean="0">
                <a:solidFill>
                  <a:srgbClr val="FF0000"/>
                </a:solidFill>
              </a:rPr>
              <a:t>                                </a:t>
            </a:r>
            <a:r>
              <a:rPr lang="tr-TR" u="sng" dirty="0" smtClean="0">
                <a:solidFill>
                  <a:srgbClr val="FF0000"/>
                </a:solidFill>
              </a:rPr>
              <a:t>Matematik sel İfade 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  </a:t>
            </a:r>
            <a:r>
              <a:rPr lang="tr-TR" sz="2800" dirty="0" smtClean="0">
                <a:latin typeface="Calibri" pitchFamily="34" charset="0"/>
              </a:rPr>
              <a:t>Bir sayının 5 katı                                             5x</a:t>
            </a:r>
          </a:p>
          <a:p>
            <a:r>
              <a:rPr lang="tr-TR" sz="2800" dirty="0" smtClean="0">
                <a:latin typeface="Calibri" pitchFamily="34" charset="0"/>
              </a:rPr>
              <a:t>Bir sayının 3 katının 2 fazlası                        3x+2</a:t>
            </a:r>
          </a:p>
          <a:p>
            <a:r>
              <a:rPr lang="tr-TR" sz="2800" dirty="0" smtClean="0">
                <a:latin typeface="Calibri" pitchFamily="34" charset="0"/>
              </a:rPr>
              <a:t>Bir sayının 5 eksiğinin 4 katı                         4(x-5)</a:t>
            </a:r>
          </a:p>
          <a:p>
            <a:r>
              <a:rPr lang="tr-TR" sz="2800" dirty="0" smtClean="0">
                <a:latin typeface="Calibri" pitchFamily="34" charset="0"/>
              </a:rPr>
              <a:t>Bir sayının 2 fazlasının 5 katı                        5(x+2)</a:t>
            </a:r>
          </a:p>
          <a:p>
            <a:r>
              <a:rPr lang="tr-TR" sz="2800" dirty="0" smtClean="0">
                <a:latin typeface="Calibri" pitchFamily="34" charset="0"/>
              </a:rPr>
              <a:t>Bir sayının 6 katının ile kendisinin farkı       6x-x</a:t>
            </a:r>
          </a:p>
          <a:p>
            <a:r>
              <a:rPr lang="tr-TR" sz="2800" dirty="0" smtClean="0">
                <a:latin typeface="Calibri" pitchFamily="34" charset="0"/>
              </a:rPr>
              <a:t>Bir sayının ardışığı                                 	 x+1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12064"/>
            <a:ext cx="8258204" cy="1273862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Sözel ifade Sayısal ifadeye nasıl dönüştürülür?</a:t>
            </a:r>
            <a:endParaRPr lang="tr-TR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857364"/>
            <a:ext cx="7772400" cy="4498196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alibri" pitchFamily="34" charset="0"/>
              </a:rPr>
              <a:t>Arkadaşıma 3 kitap verirsem 5 kitabım kalır. Buna göre başlangıçta kaç kitabım vardı?</a:t>
            </a:r>
          </a:p>
          <a:p>
            <a:r>
              <a:rPr lang="tr-TR" sz="3200" dirty="0" smtClean="0">
                <a:latin typeface="Calibri" pitchFamily="34" charset="0"/>
              </a:rPr>
              <a:t>Başlangıçtaki kitap sayım = x</a:t>
            </a:r>
          </a:p>
          <a:p>
            <a:r>
              <a:rPr lang="tr-TR" sz="3200" dirty="0" smtClean="0">
                <a:latin typeface="Calibri" pitchFamily="34" charset="0"/>
              </a:rPr>
              <a:t>3 kitap verirsem = x-3</a:t>
            </a:r>
          </a:p>
          <a:p>
            <a:r>
              <a:rPr lang="tr-TR" sz="3200" dirty="0" smtClean="0">
                <a:latin typeface="Calibri" pitchFamily="34" charset="0"/>
              </a:rPr>
              <a:t>5 kitabım kalır = x-3=5</a:t>
            </a:r>
          </a:p>
          <a:p>
            <a:r>
              <a:rPr lang="tr-TR" sz="3200" dirty="0" smtClean="0">
                <a:latin typeface="Calibri" pitchFamily="34" charset="0"/>
              </a:rPr>
              <a:t>x = 8</a:t>
            </a:r>
            <a:endParaRPr lang="tr-TR" sz="3200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205</TotalTime>
  <Words>648</Words>
  <PresentationFormat>Ekran Gösterisi (4:3)</PresentationFormat>
  <Paragraphs>142</Paragraphs>
  <Slides>22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Metro</vt:lpstr>
      <vt:lpstr>Eşİtlİğİn Konumu (Denklemler) Proje Ödevi</vt:lpstr>
      <vt:lpstr>Slayt 2</vt:lpstr>
      <vt:lpstr>Slayt 3</vt:lpstr>
      <vt:lpstr>Slayt 4</vt:lpstr>
      <vt:lpstr>Aşağıdaki eşitlik sorularını yapınız.</vt:lpstr>
      <vt:lpstr>DENKLEMLER</vt:lpstr>
      <vt:lpstr>Denklem nasıl kurulur?</vt:lpstr>
      <vt:lpstr>Örnekler</vt:lpstr>
      <vt:lpstr>Sözel ifade Sayısal ifadeye nasıl dönüştürülür?</vt:lpstr>
      <vt:lpstr>X Nasıl Bulunur?</vt:lpstr>
      <vt:lpstr>Slayt 11</vt:lpstr>
      <vt:lpstr>Slayt 12</vt:lpstr>
      <vt:lpstr>Slayt 13</vt:lpstr>
      <vt:lpstr>Örnekler</vt:lpstr>
      <vt:lpstr>Slayt 15</vt:lpstr>
      <vt:lpstr>Denklemler İlgili Problemler</vt:lpstr>
      <vt:lpstr>Örnekler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modified xsi:type="dcterms:W3CDTF">2019-04-07T12:59:11Z</dcterms:modified>
  <cp:category>https://www.sorubak.com</cp:category>
</cp:coreProperties>
</file>