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6"/>
  </p:notesMasterIdLst>
  <p:sldIdLst>
    <p:sldId id="256" r:id="rId2"/>
    <p:sldId id="257" r:id="rId3"/>
    <p:sldId id="272" r:id="rId4"/>
    <p:sldId id="270" r:id="rId5"/>
    <p:sldId id="271" r:id="rId6"/>
    <p:sldId id="258" r:id="rId7"/>
    <p:sldId id="259" r:id="rId8"/>
    <p:sldId id="260" r:id="rId9"/>
    <p:sldId id="261" r:id="rId10"/>
    <p:sldId id="262" r:id="rId11"/>
    <p:sldId id="263" r:id="rId12"/>
    <p:sldId id="265" r:id="rId13"/>
    <p:sldId id="264" r:id="rId14"/>
    <p:sldId id="267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Kullanıcısı" initials="W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154" autoAdjust="0"/>
  </p:normalViewPr>
  <p:slideViewPr>
    <p:cSldViewPr>
      <p:cViewPr varScale="1">
        <p:scale>
          <a:sx n="116" d="100"/>
          <a:sy n="116" d="100"/>
        </p:scale>
        <p:origin x="-1494" y="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0C4E6E-0D86-4EBC-8935-AA4BBD42E622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839B1D5-026C-4759-87E4-10CC798AB8BD}">
      <dgm:prSet phldrT="[Metin]"/>
      <dgm:spPr/>
      <dgm:t>
        <a:bodyPr/>
        <a:lstStyle/>
        <a:p>
          <a:r>
            <a:rPr lang="tr-TR" dirty="0" smtClean="0"/>
            <a:t>YASAMA</a:t>
          </a:r>
          <a:endParaRPr lang="tr-TR" dirty="0"/>
        </a:p>
      </dgm:t>
    </dgm:pt>
    <dgm:pt modelId="{BA2F0D22-5700-4351-AC31-D57B855BEDF7}" type="parTrans" cxnId="{4F8A0895-C0FD-4DC1-818F-FAC2F99EDF36}">
      <dgm:prSet/>
      <dgm:spPr/>
      <dgm:t>
        <a:bodyPr/>
        <a:lstStyle/>
        <a:p>
          <a:endParaRPr lang="tr-TR"/>
        </a:p>
      </dgm:t>
    </dgm:pt>
    <dgm:pt modelId="{FD031E92-4856-4C38-9672-9AC478B7D0B4}" type="sibTrans" cxnId="{4F8A0895-C0FD-4DC1-818F-FAC2F99EDF36}">
      <dgm:prSet/>
      <dgm:spPr/>
      <dgm:t>
        <a:bodyPr/>
        <a:lstStyle/>
        <a:p>
          <a:endParaRPr lang="tr-TR"/>
        </a:p>
      </dgm:t>
    </dgm:pt>
    <dgm:pt modelId="{3C9E9E34-D0D8-44B2-88D2-8E83BF15B02E}">
      <dgm:prSet phldrT="[Metin]"/>
      <dgm:spPr/>
      <dgm:t>
        <a:bodyPr/>
        <a:lstStyle/>
        <a:p>
          <a:r>
            <a:rPr lang="tr-TR" dirty="0" smtClean="0"/>
            <a:t>TBMM</a:t>
          </a:r>
          <a:endParaRPr lang="tr-TR" dirty="0"/>
        </a:p>
      </dgm:t>
    </dgm:pt>
    <dgm:pt modelId="{32CEBFFC-8CDF-47AE-9DA3-F07CA03663C0}" type="parTrans" cxnId="{87AD0D71-1603-4620-AA6F-DCEF3081DF52}">
      <dgm:prSet/>
      <dgm:spPr/>
      <dgm:t>
        <a:bodyPr/>
        <a:lstStyle/>
        <a:p>
          <a:endParaRPr lang="tr-TR"/>
        </a:p>
      </dgm:t>
    </dgm:pt>
    <dgm:pt modelId="{66B72407-1BD2-4446-8638-B6277F07EEE6}" type="sibTrans" cxnId="{87AD0D71-1603-4620-AA6F-DCEF3081DF52}">
      <dgm:prSet/>
      <dgm:spPr/>
      <dgm:t>
        <a:bodyPr/>
        <a:lstStyle/>
        <a:p>
          <a:endParaRPr lang="tr-TR"/>
        </a:p>
      </dgm:t>
    </dgm:pt>
    <dgm:pt modelId="{0F59A722-02F1-46FC-B2E4-531B2BD606B0}">
      <dgm:prSet phldrT="[Metin]"/>
      <dgm:spPr/>
      <dgm:t>
        <a:bodyPr/>
        <a:lstStyle/>
        <a:p>
          <a:r>
            <a:rPr lang="tr-TR" dirty="0" smtClean="0"/>
            <a:t>YÜRÜTME</a:t>
          </a:r>
          <a:endParaRPr lang="tr-TR" dirty="0"/>
        </a:p>
      </dgm:t>
    </dgm:pt>
    <dgm:pt modelId="{43964EDB-067C-4432-A215-FB20CC13794F}" type="parTrans" cxnId="{CF82819A-1D15-446D-B71F-B9625684A896}">
      <dgm:prSet/>
      <dgm:spPr/>
      <dgm:t>
        <a:bodyPr/>
        <a:lstStyle/>
        <a:p>
          <a:endParaRPr lang="tr-TR"/>
        </a:p>
      </dgm:t>
    </dgm:pt>
    <dgm:pt modelId="{9C8001AF-C080-46F5-946C-24CA21AABEE4}" type="sibTrans" cxnId="{CF82819A-1D15-446D-B71F-B9625684A896}">
      <dgm:prSet/>
      <dgm:spPr/>
      <dgm:t>
        <a:bodyPr/>
        <a:lstStyle/>
        <a:p>
          <a:endParaRPr lang="tr-TR"/>
        </a:p>
      </dgm:t>
    </dgm:pt>
    <dgm:pt modelId="{C7265C6C-BE85-4C21-87CE-DE5D8BA9F844}">
      <dgm:prSet phldrT="[Metin]"/>
      <dgm:spPr/>
      <dgm:t>
        <a:bodyPr/>
        <a:lstStyle/>
        <a:p>
          <a:r>
            <a:rPr lang="tr-TR" dirty="0" smtClean="0"/>
            <a:t>CUMHURBAŞKANI</a:t>
          </a:r>
          <a:endParaRPr lang="tr-TR" dirty="0"/>
        </a:p>
      </dgm:t>
    </dgm:pt>
    <dgm:pt modelId="{34723FD7-9403-40DD-91A0-A5C79351032E}" type="parTrans" cxnId="{2A1C8AC6-6DE1-4230-B955-233C92761F85}">
      <dgm:prSet/>
      <dgm:spPr/>
      <dgm:t>
        <a:bodyPr/>
        <a:lstStyle/>
        <a:p>
          <a:endParaRPr lang="tr-TR"/>
        </a:p>
      </dgm:t>
    </dgm:pt>
    <dgm:pt modelId="{97C8FCC2-A2B2-4CB1-B465-E04E3C89AB7E}" type="sibTrans" cxnId="{2A1C8AC6-6DE1-4230-B955-233C92761F85}">
      <dgm:prSet/>
      <dgm:spPr/>
      <dgm:t>
        <a:bodyPr/>
        <a:lstStyle/>
        <a:p>
          <a:endParaRPr lang="tr-TR"/>
        </a:p>
      </dgm:t>
    </dgm:pt>
    <dgm:pt modelId="{7B0466AF-5D3C-419D-B3B2-54E58E514081}">
      <dgm:prSet phldrT="[Metin]"/>
      <dgm:spPr/>
      <dgm:t>
        <a:bodyPr/>
        <a:lstStyle/>
        <a:p>
          <a:r>
            <a:rPr lang="tr-TR" dirty="0" smtClean="0"/>
            <a:t>BAKANLAR KURULU </a:t>
          </a:r>
          <a:endParaRPr lang="tr-TR" dirty="0"/>
        </a:p>
      </dgm:t>
    </dgm:pt>
    <dgm:pt modelId="{9BF5740F-117B-4034-A188-4971EDC286C3}" type="parTrans" cxnId="{F78213D6-1370-47D4-8F9F-6D2896CCE4F1}">
      <dgm:prSet/>
      <dgm:spPr/>
      <dgm:t>
        <a:bodyPr/>
        <a:lstStyle/>
        <a:p>
          <a:endParaRPr lang="tr-TR"/>
        </a:p>
      </dgm:t>
    </dgm:pt>
    <dgm:pt modelId="{F5992037-1F76-4710-B88F-D62228888ACF}" type="sibTrans" cxnId="{F78213D6-1370-47D4-8F9F-6D2896CCE4F1}">
      <dgm:prSet/>
      <dgm:spPr/>
      <dgm:t>
        <a:bodyPr/>
        <a:lstStyle/>
        <a:p>
          <a:endParaRPr lang="tr-TR"/>
        </a:p>
      </dgm:t>
    </dgm:pt>
    <dgm:pt modelId="{D56E029C-F6C6-46C7-A653-A91BDCCE76C9}">
      <dgm:prSet phldrT="[Metin]"/>
      <dgm:spPr/>
      <dgm:t>
        <a:bodyPr/>
        <a:lstStyle/>
        <a:p>
          <a:r>
            <a:rPr lang="tr-TR" dirty="0" smtClean="0"/>
            <a:t>YARGI</a:t>
          </a:r>
          <a:endParaRPr lang="tr-TR" dirty="0"/>
        </a:p>
      </dgm:t>
    </dgm:pt>
    <dgm:pt modelId="{DEF3D5C5-F69E-4702-B644-75B818432EA6}" type="parTrans" cxnId="{865BF98E-4D81-49DD-98B1-C11F0CF00406}">
      <dgm:prSet/>
      <dgm:spPr/>
      <dgm:t>
        <a:bodyPr/>
        <a:lstStyle/>
        <a:p>
          <a:endParaRPr lang="tr-TR"/>
        </a:p>
      </dgm:t>
    </dgm:pt>
    <dgm:pt modelId="{BD5FEC33-F40F-4898-818B-2823BDD07B53}" type="sibTrans" cxnId="{865BF98E-4D81-49DD-98B1-C11F0CF00406}">
      <dgm:prSet/>
      <dgm:spPr/>
      <dgm:t>
        <a:bodyPr/>
        <a:lstStyle/>
        <a:p>
          <a:endParaRPr lang="tr-TR"/>
        </a:p>
      </dgm:t>
    </dgm:pt>
    <dgm:pt modelId="{3D77BFC5-7174-4319-93ED-D961E75699D3}">
      <dgm:prSet phldrT="[Metin]"/>
      <dgm:spPr/>
      <dgm:t>
        <a:bodyPr/>
        <a:lstStyle/>
        <a:p>
          <a:r>
            <a:rPr lang="tr-TR" dirty="0" smtClean="0"/>
            <a:t>BAĞIMSIZ MAHKEMELER</a:t>
          </a:r>
          <a:endParaRPr lang="tr-TR" dirty="0"/>
        </a:p>
      </dgm:t>
    </dgm:pt>
    <dgm:pt modelId="{434542BB-A064-4F42-A73F-BD86048AC8BF}" type="parTrans" cxnId="{4D84CCA4-6D6A-4F62-9BFE-9C2208966532}">
      <dgm:prSet/>
      <dgm:spPr/>
      <dgm:t>
        <a:bodyPr/>
        <a:lstStyle/>
        <a:p>
          <a:endParaRPr lang="tr-TR"/>
        </a:p>
      </dgm:t>
    </dgm:pt>
    <dgm:pt modelId="{11B786AC-88A7-402A-AE61-791860848D16}" type="sibTrans" cxnId="{4D84CCA4-6D6A-4F62-9BFE-9C2208966532}">
      <dgm:prSet/>
      <dgm:spPr/>
      <dgm:t>
        <a:bodyPr/>
        <a:lstStyle/>
        <a:p>
          <a:endParaRPr lang="tr-TR"/>
        </a:p>
      </dgm:t>
    </dgm:pt>
    <dgm:pt modelId="{D5990FF2-B98B-433A-88B7-AB73A1D52438}" type="pres">
      <dgm:prSet presAssocID="{040C4E6E-0D86-4EBC-8935-AA4BBD42E62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CB19FC6-A19E-40E7-A1E5-347548BEACBD}" type="pres">
      <dgm:prSet presAssocID="{B839B1D5-026C-4759-87E4-10CC798AB8BD}" presName="composite" presStyleCnt="0"/>
      <dgm:spPr/>
    </dgm:pt>
    <dgm:pt modelId="{4E6B11C5-A475-422E-976E-8AC7F950DA91}" type="pres">
      <dgm:prSet presAssocID="{B839B1D5-026C-4759-87E4-10CC798AB8BD}" presName="parTx" presStyleLbl="alignNode1" presStyleIdx="0" presStyleCnt="3" custScaleX="8554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62F64BC-196D-47F3-8F0C-C4ADE7F04AA7}" type="pres">
      <dgm:prSet presAssocID="{B839B1D5-026C-4759-87E4-10CC798AB8BD}" presName="desTx" presStyleLbl="alignAccFollowNode1" presStyleIdx="0" presStyleCnt="3" custScaleX="85754" custLinFactNeighborX="-1243" custLinFactNeighborY="-286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7D985A7-3C5F-44BC-8DC7-41D3875F3C66}" type="pres">
      <dgm:prSet presAssocID="{FD031E92-4856-4C38-9672-9AC478B7D0B4}" presName="space" presStyleCnt="0"/>
      <dgm:spPr/>
    </dgm:pt>
    <dgm:pt modelId="{8BCFDA72-C6A3-4C54-8AA8-4D1BEDAA3902}" type="pres">
      <dgm:prSet presAssocID="{0F59A722-02F1-46FC-B2E4-531B2BD606B0}" presName="composite" presStyleCnt="0"/>
      <dgm:spPr/>
    </dgm:pt>
    <dgm:pt modelId="{0AB8DD80-516F-4DA7-929B-6049DFC4ED2E}" type="pres">
      <dgm:prSet presAssocID="{0F59A722-02F1-46FC-B2E4-531B2BD606B0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58F9357-3EC3-4FED-8383-E067129A9CAA}" type="pres">
      <dgm:prSet presAssocID="{0F59A722-02F1-46FC-B2E4-531B2BD606B0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2454342-6CF5-4BD5-9B17-B61FBA58C258}" type="pres">
      <dgm:prSet presAssocID="{9C8001AF-C080-46F5-946C-24CA21AABEE4}" presName="space" presStyleCnt="0"/>
      <dgm:spPr/>
    </dgm:pt>
    <dgm:pt modelId="{48667D9E-7C64-4890-B02D-481FC7F24D85}" type="pres">
      <dgm:prSet presAssocID="{D56E029C-F6C6-46C7-A653-A91BDCCE76C9}" presName="composite" presStyleCnt="0"/>
      <dgm:spPr/>
    </dgm:pt>
    <dgm:pt modelId="{89335C9A-2CB0-4D76-B580-17A2D8BE4CA5}" type="pres">
      <dgm:prSet presAssocID="{D56E029C-F6C6-46C7-A653-A91BDCCE76C9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FCA9D6-7D70-4691-9DA6-D25B9DBD8546}" type="pres">
      <dgm:prSet presAssocID="{D56E029C-F6C6-46C7-A653-A91BDCCE76C9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F8A0895-C0FD-4DC1-818F-FAC2F99EDF36}" srcId="{040C4E6E-0D86-4EBC-8935-AA4BBD42E622}" destId="{B839B1D5-026C-4759-87E4-10CC798AB8BD}" srcOrd="0" destOrd="0" parTransId="{BA2F0D22-5700-4351-AC31-D57B855BEDF7}" sibTransId="{FD031E92-4856-4C38-9672-9AC478B7D0B4}"/>
    <dgm:cxn modelId="{CF82819A-1D15-446D-B71F-B9625684A896}" srcId="{040C4E6E-0D86-4EBC-8935-AA4BBD42E622}" destId="{0F59A722-02F1-46FC-B2E4-531B2BD606B0}" srcOrd="1" destOrd="0" parTransId="{43964EDB-067C-4432-A215-FB20CC13794F}" sibTransId="{9C8001AF-C080-46F5-946C-24CA21AABEE4}"/>
    <dgm:cxn modelId="{1D1F8B33-FDDE-4D6C-84E6-3A3D4C79FA90}" type="presOf" srcId="{3D77BFC5-7174-4319-93ED-D961E75699D3}" destId="{C6FCA9D6-7D70-4691-9DA6-D25B9DBD8546}" srcOrd="0" destOrd="0" presId="urn:microsoft.com/office/officeart/2005/8/layout/hList1"/>
    <dgm:cxn modelId="{6063FFF5-ECA4-40C9-A36F-A091B1EEE7FC}" type="presOf" srcId="{040C4E6E-0D86-4EBC-8935-AA4BBD42E622}" destId="{D5990FF2-B98B-433A-88B7-AB73A1D52438}" srcOrd="0" destOrd="0" presId="urn:microsoft.com/office/officeart/2005/8/layout/hList1"/>
    <dgm:cxn modelId="{2A1C8AC6-6DE1-4230-B955-233C92761F85}" srcId="{0F59A722-02F1-46FC-B2E4-531B2BD606B0}" destId="{C7265C6C-BE85-4C21-87CE-DE5D8BA9F844}" srcOrd="0" destOrd="0" parTransId="{34723FD7-9403-40DD-91A0-A5C79351032E}" sibTransId="{97C8FCC2-A2B2-4CB1-B465-E04E3C89AB7E}"/>
    <dgm:cxn modelId="{377E8AC4-F99E-4C77-AF9F-9016437C553D}" type="presOf" srcId="{D56E029C-F6C6-46C7-A653-A91BDCCE76C9}" destId="{89335C9A-2CB0-4D76-B580-17A2D8BE4CA5}" srcOrd="0" destOrd="0" presId="urn:microsoft.com/office/officeart/2005/8/layout/hList1"/>
    <dgm:cxn modelId="{F78213D6-1370-47D4-8F9F-6D2896CCE4F1}" srcId="{0F59A722-02F1-46FC-B2E4-531B2BD606B0}" destId="{7B0466AF-5D3C-419D-B3B2-54E58E514081}" srcOrd="1" destOrd="0" parTransId="{9BF5740F-117B-4034-A188-4971EDC286C3}" sibTransId="{F5992037-1F76-4710-B88F-D62228888ACF}"/>
    <dgm:cxn modelId="{CE99FAC6-395F-4771-9FF6-A18665F7C934}" type="presOf" srcId="{B839B1D5-026C-4759-87E4-10CC798AB8BD}" destId="{4E6B11C5-A475-422E-976E-8AC7F950DA91}" srcOrd="0" destOrd="0" presId="urn:microsoft.com/office/officeart/2005/8/layout/hList1"/>
    <dgm:cxn modelId="{0D745EB8-7467-4EBD-9771-35B231772288}" type="presOf" srcId="{C7265C6C-BE85-4C21-87CE-DE5D8BA9F844}" destId="{C58F9357-3EC3-4FED-8383-E067129A9CAA}" srcOrd="0" destOrd="0" presId="urn:microsoft.com/office/officeart/2005/8/layout/hList1"/>
    <dgm:cxn modelId="{865BF98E-4D81-49DD-98B1-C11F0CF00406}" srcId="{040C4E6E-0D86-4EBC-8935-AA4BBD42E622}" destId="{D56E029C-F6C6-46C7-A653-A91BDCCE76C9}" srcOrd="2" destOrd="0" parTransId="{DEF3D5C5-F69E-4702-B644-75B818432EA6}" sibTransId="{BD5FEC33-F40F-4898-818B-2823BDD07B53}"/>
    <dgm:cxn modelId="{87AD0D71-1603-4620-AA6F-DCEF3081DF52}" srcId="{B839B1D5-026C-4759-87E4-10CC798AB8BD}" destId="{3C9E9E34-D0D8-44B2-88D2-8E83BF15B02E}" srcOrd="0" destOrd="0" parTransId="{32CEBFFC-8CDF-47AE-9DA3-F07CA03663C0}" sibTransId="{66B72407-1BD2-4446-8638-B6277F07EEE6}"/>
    <dgm:cxn modelId="{2C429D36-3825-4B30-B6D4-FF71BE4BCED8}" type="presOf" srcId="{3C9E9E34-D0D8-44B2-88D2-8E83BF15B02E}" destId="{662F64BC-196D-47F3-8F0C-C4ADE7F04AA7}" srcOrd="0" destOrd="0" presId="urn:microsoft.com/office/officeart/2005/8/layout/hList1"/>
    <dgm:cxn modelId="{4D84CCA4-6D6A-4F62-9BFE-9C2208966532}" srcId="{D56E029C-F6C6-46C7-A653-A91BDCCE76C9}" destId="{3D77BFC5-7174-4319-93ED-D961E75699D3}" srcOrd="0" destOrd="0" parTransId="{434542BB-A064-4F42-A73F-BD86048AC8BF}" sibTransId="{11B786AC-88A7-402A-AE61-791860848D16}"/>
    <dgm:cxn modelId="{1FBE3ED3-0A27-4AE6-AD6A-B916ABFE8BA2}" type="presOf" srcId="{0F59A722-02F1-46FC-B2E4-531B2BD606B0}" destId="{0AB8DD80-516F-4DA7-929B-6049DFC4ED2E}" srcOrd="0" destOrd="0" presId="urn:microsoft.com/office/officeart/2005/8/layout/hList1"/>
    <dgm:cxn modelId="{125D03D6-4588-40E3-B91A-97132DA3FB4D}" type="presOf" srcId="{7B0466AF-5D3C-419D-B3B2-54E58E514081}" destId="{C58F9357-3EC3-4FED-8383-E067129A9CAA}" srcOrd="0" destOrd="1" presId="urn:microsoft.com/office/officeart/2005/8/layout/hList1"/>
    <dgm:cxn modelId="{260626B7-F8CF-4EA0-9791-99F5BBAA4C76}" type="presParOf" srcId="{D5990FF2-B98B-433A-88B7-AB73A1D52438}" destId="{9CB19FC6-A19E-40E7-A1E5-347548BEACBD}" srcOrd="0" destOrd="0" presId="urn:microsoft.com/office/officeart/2005/8/layout/hList1"/>
    <dgm:cxn modelId="{2A171609-8D26-481C-B44B-2C5DE047B43B}" type="presParOf" srcId="{9CB19FC6-A19E-40E7-A1E5-347548BEACBD}" destId="{4E6B11C5-A475-422E-976E-8AC7F950DA91}" srcOrd="0" destOrd="0" presId="urn:microsoft.com/office/officeart/2005/8/layout/hList1"/>
    <dgm:cxn modelId="{02DB8E64-49DA-4F50-9B7C-00987EEA9420}" type="presParOf" srcId="{9CB19FC6-A19E-40E7-A1E5-347548BEACBD}" destId="{662F64BC-196D-47F3-8F0C-C4ADE7F04AA7}" srcOrd="1" destOrd="0" presId="urn:microsoft.com/office/officeart/2005/8/layout/hList1"/>
    <dgm:cxn modelId="{990FB1F7-6898-4325-BAB5-7920A06DF211}" type="presParOf" srcId="{D5990FF2-B98B-433A-88B7-AB73A1D52438}" destId="{47D985A7-3C5F-44BC-8DC7-41D3875F3C66}" srcOrd="1" destOrd="0" presId="urn:microsoft.com/office/officeart/2005/8/layout/hList1"/>
    <dgm:cxn modelId="{A3074DB7-5F10-4070-ACBF-0E146616B54C}" type="presParOf" srcId="{D5990FF2-B98B-433A-88B7-AB73A1D52438}" destId="{8BCFDA72-C6A3-4C54-8AA8-4D1BEDAA3902}" srcOrd="2" destOrd="0" presId="urn:microsoft.com/office/officeart/2005/8/layout/hList1"/>
    <dgm:cxn modelId="{5F812976-E74C-4292-A23C-9786A3AC406E}" type="presParOf" srcId="{8BCFDA72-C6A3-4C54-8AA8-4D1BEDAA3902}" destId="{0AB8DD80-516F-4DA7-929B-6049DFC4ED2E}" srcOrd="0" destOrd="0" presId="urn:microsoft.com/office/officeart/2005/8/layout/hList1"/>
    <dgm:cxn modelId="{284C7EA9-0B5E-4FAA-A62B-E8A5656BFB31}" type="presParOf" srcId="{8BCFDA72-C6A3-4C54-8AA8-4D1BEDAA3902}" destId="{C58F9357-3EC3-4FED-8383-E067129A9CAA}" srcOrd="1" destOrd="0" presId="urn:microsoft.com/office/officeart/2005/8/layout/hList1"/>
    <dgm:cxn modelId="{0E6AA761-E988-4F3C-BEAA-96D43941D5C5}" type="presParOf" srcId="{D5990FF2-B98B-433A-88B7-AB73A1D52438}" destId="{D2454342-6CF5-4BD5-9B17-B61FBA58C258}" srcOrd="3" destOrd="0" presId="urn:microsoft.com/office/officeart/2005/8/layout/hList1"/>
    <dgm:cxn modelId="{034BE18C-592C-49E6-B4BE-0B25FC3FE543}" type="presParOf" srcId="{D5990FF2-B98B-433A-88B7-AB73A1D52438}" destId="{48667D9E-7C64-4890-B02D-481FC7F24D85}" srcOrd="4" destOrd="0" presId="urn:microsoft.com/office/officeart/2005/8/layout/hList1"/>
    <dgm:cxn modelId="{EBE88057-22D3-4C81-B673-8DB0F6B650F0}" type="presParOf" srcId="{48667D9E-7C64-4890-B02D-481FC7F24D85}" destId="{89335C9A-2CB0-4D76-B580-17A2D8BE4CA5}" srcOrd="0" destOrd="0" presId="urn:microsoft.com/office/officeart/2005/8/layout/hList1"/>
    <dgm:cxn modelId="{AC4AB3DA-02DF-4E1F-92B0-75F9E3CA2F3B}" type="presParOf" srcId="{48667D9E-7C64-4890-B02D-481FC7F24D85}" destId="{C6FCA9D6-7D70-4691-9DA6-D25B9DBD854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6B11C5-A475-422E-976E-8AC7F950DA91}">
      <dsp:nvSpPr>
        <dsp:cNvPr id="0" name=""/>
        <dsp:cNvSpPr/>
      </dsp:nvSpPr>
      <dsp:spPr>
        <a:xfrm>
          <a:off x="7882" y="1718751"/>
          <a:ext cx="2402284" cy="633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YASAMA</a:t>
          </a:r>
          <a:endParaRPr lang="tr-TR" sz="2200" kern="1200" dirty="0"/>
        </a:p>
      </dsp:txBody>
      <dsp:txXfrm>
        <a:off x="7882" y="1718751"/>
        <a:ext cx="2402284" cy="633600"/>
      </dsp:txXfrm>
    </dsp:sp>
    <dsp:sp modelId="{662F64BC-196D-47F3-8F0C-C4ADE7F04AA7}">
      <dsp:nvSpPr>
        <dsp:cNvPr id="0" name=""/>
        <dsp:cNvSpPr/>
      </dsp:nvSpPr>
      <dsp:spPr>
        <a:xfrm>
          <a:off x="0" y="2316017"/>
          <a:ext cx="2408040" cy="126818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200" kern="1200" dirty="0" smtClean="0"/>
            <a:t>TBMM</a:t>
          </a:r>
          <a:endParaRPr lang="tr-TR" sz="2200" kern="1200" dirty="0"/>
        </a:p>
      </dsp:txBody>
      <dsp:txXfrm>
        <a:off x="0" y="2316017"/>
        <a:ext cx="2408040" cy="1268189"/>
      </dsp:txXfrm>
    </dsp:sp>
    <dsp:sp modelId="{0AB8DD80-516F-4DA7-929B-6049DFC4ED2E}">
      <dsp:nvSpPr>
        <dsp:cNvPr id="0" name=""/>
        <dsp:cNvSpPr/>
      </dsp:nvSpPr>
      <dsp:spPr>
        <a:xfrm>
          <a:off x="2806176" y="1718751"/>
          <a:ext cx="2808079" cy="633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YÜRÜTME</a:t>
          </a:r>
          <a:endParaRPr lang="tr-TR" sz="2200" kern="1200" dirty="0"/>
        </a:p>
      </dsp:txBody>
      <dsp:txXfrm>
        <a:off x="2806176" y="1718751"/>
        <a:ext cx="2808079" cy="633600"/>
      </dsp:txXfrm>
    </dsp:sp>
    <dsp:sp modelId="{C58F9357-3EC3-4FED-8383-E067129A9CAA}">
      <dsp:nvSpPr>
        <dsp:cNvPr id="0" name=""/>
        <dsp:cNvSpPr/>
      </dsp:nvSpPr>
      <dsp:spPr>
        <a:xfrm>
          <a:off x="2806176" y="2352351"/>
          <a:ext cx="2808079" cy="126818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200" kern="1200" dirty="0" smtClean="0"/>
            <a:t>CUMHURBAŞKANI</a:t>
          </a:r>
          <a:endParaRPr lang="tr-TR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200" kern="1200" dirty="0" smtClean="0"/>
            <a:t>BAKANLAR KURULU </a:t>
          </a:r>
          <a:endParaRPr lang="tr-TR" sz="2200" kern="1200" dirty="0"/>
        </a:p>
      </dsp:txBody>
      <dsp:txXfrm>
        <a:off x="2806176" y="2352351"/>
        <a:ext cx="2808079" cy="1268189"/>
      </dsp:txXfrm>
    </dsp:sp>
    <dsp:sp modelId="{89335C9A-2CB0-4D76-B580-17A2D8BE4CA5}">
      <dsp:nvSpPr>
        <dsp:cNvPr id="0" name=""/>
        <dsp:cNvSpPr/>
      </dsp:nvSpPr>
      <dsp:spPr>
        <a:xfrm>
          <a:off x="6007387" y="1718751"/>
          <a:ext cx="2808079" cy="633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YARGI</a:t>
          </a:r>
          <a:endParaRPr lang="tr-TR" sz="2200" kern="1200" dirty="0"/>
        </a:p>
      </dsp:txBody>
      <dsp:txXfrm>
        <a:off x="6007387" y="1718751"/>
        <a:ext cx="2808079" cy="633600"/>
      </dsp:txXfrm>
    </dsp:sp>
    <dsp:sp modelId="{C6FCA9D6-7D70-4691-9DA6-D25B9DBD8546}">
      <dsp:nvSpPr>
        <dsp:cNvPr id="0" name=""/>
        <dsp:cNvSpPr/>
      </dsp:nvSpPr>
      <dsp:spPr>
        <a:xfrm>
          <a:off x="6007387" y="2352351"/>
          <a:ext cx="2808079" cy="126818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200" kern="1200" dirty="0" smtClean="0"/>
            <a:t>BAĞIMSIZ MAHKEMELER</a:t>
          </a:r>
          <a:endParaRPr lang="tr-TR" sz="2200" kern="1200" dirty="0"/>
        </a:p>
      </dsp:txBody>
      <dsp:txXfrm>
        <a:off x="6007387" y="2352351"/>
        <a:ext cx="2808079" cy="12681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1A868D-F038-4470-8E47-35C9B6CAC5B1}" type="datetimeFigureOut">
              <a:rPr lang="tr-TR" smtClean="0"/>
              <a:pPr/>
              <a:t>24/04/2019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1C29C0-B1A0-4C28-9831-AA8EB84E0E6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77455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C29C0-B1A0-4C28-9831-AA8EB84E0E61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6996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C29C0-B1A0-4C28-9831-AA8EB84E0E61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67221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C29C0-B1A0-4C28-9831-AA8EB84E0E61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4987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C29C0-B1A0-4C28-9831-AA8EB84E0E61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79466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374C-4E0D-4CCD-92A5-064AE8C9F805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975036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C29C0-B1A0-4C28-9831-AA8EB84E0E61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049311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C29C0-B1A0-4C28-9831-AA8EB84E0E61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39432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42B0-7AC7-4129-B451-0C53082B6A90}" type="datetimeFigureOut">
              <a:rPr lang="tr-TR" smtClean="0"/>
              <a:pPr/>
              <a:t>24/04/2019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6C701-EB6F-463B-8996-5C1D7582326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42B0-7AC7-4129-B451-0C53082B6A90}" type="datetimeFigureOut">
              <a:rPr lang="tr-TR" smtClean="0"/>
              <a:pPr/>
              <a:t>24/04/2019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6C701-EB6F-463B-8996-5C1D7582326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42B0-7AC7-4129-B451-0C53082B6A90}" type="datetimeFigureOut">
              <a:rPr lang="tr-TR" smtClean="0"/>
              <a:pPr/>
              <a:t>24/04/2019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6C701-EB6F-463B-8996-5C1D75823263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42B0-7AC7-4129-B451-0C53082B6A90}" type="datetimeFigureOut">
              <a:rPr lang="tr-TR" smtClean="0"/>
              <a:pPr/>
              <a:t>24/04/2019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6C701-EB6F-463B-8996-5C1D7582326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42B0-7AC7-4129-B451-0C53082B6A90}" type="datetimeFigureOut">
              <a:rPr lang="tr-TR" smtClean="0"/>
              <a:pPr/>
              <a:t>24/04/2019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6C701-EB6F-463B-8996-5C1D7582326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42B0-7AC7-4129-B451-0C53082B6A90}" type="datetimeFigureOut">
              <a:rPr lang="tr-TR" smtClean="0"/>
              <a:pPr/>
              <a:t>24/04/2019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6C701-EB6F-463B-8996-5C1D7582326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42B0-7AC7-4129-B451-0C53082B6A90}" type="datetimeFigureOut">
              <a:rPr lang="tr-TR" smtClean="0"/>
              <a:pPr/>
              <a:t>24/04/2019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6C701-EB6F-463B-8996-5C1D7582326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42B0-7AC7-4129-B451-0C53082B6A90}" type="datetimeFigureOut">
              <a:rPr lang="tr-TR" smtClean="0"/>
              <a:pPr/>
              <a:t>24/04/2019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6C701-EB6F-463B-8996-5C1D7582326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42B0-7AC7-4129-B451-0C53082B6A90}" type="datetimeFigureOut">
              <a:rPr lang="tr-TR" smtClean="0"/>
              <a:pPr/>
              <a:t>24/04/2019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6C701-EB6F-463B-8996-5C1D7582326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42B0-7AC7-4129-B451-0C53082B6A90}" type="datetimeFigureOut">
              <a:rPr lang="tr-TR" smtClean="0"/>
              <a:pPr/>
              <a:t>24/04/2019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6C701-EB6F-463B-8996-5C1D7582326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42B0-7AC7-4129-B451-0C53082B6A90}" type="datetimeFigureOut">
              <a:rPr lang="tr-TR" smtClean="0"/>
              <a:pPr/>
              <a:t>24/04/2019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6C701-EB6F-463B-8996-5C1D7582326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F142B0-7AC7-4129-B451-0C53082B6A90}" type="datetimeFigureOut">
              <a:rPr lang="tr-TR" smtClean="0"/>
              <a:pPr/>
              <a:t>24/04/2019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4A6C701-EB6F-463B-8996-5C1D7582326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51520" y="548680"/>
            <a:ext cx="8496944" cy="1080120"/>
          </a:xfrm>
        </p:spPr>
        <p:txBody>
          <a:bodyPr>
            <a:noAutofit/>
          </a:bodyPr>
          <a:lstStyle/>
          <a:p>
            <a:r>
              <a:rPr lang="tr-TR" sz="5400" dirty="0" smtClean="0">
                <a:solidFill>
                  <a:srgbClr val="FF0000"/>
                </a:solidFill>
              </a:rPr>
              <a:t>DEMOKRASİ YÖNETİMİ</a:t>
            </a:r>
            <a:endParaRPr lang="tr-TR" sz="5400" dirty="0">
              <a:solidFill>
                <a:srgbClr val="FF0000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700808"/>
            <a:ext cx="7344816" cy="4537741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3206882" y="3244334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hlinkClick r:id="rId3"/>
              </a:rPr>
              <a:t>https://</a:t>
            </a:r>
            <a:r>
              <a:rPr lang="tr-TR" dirty="0" smtClean="0">
                <a:hlinkClick r:id="rId3"/>
              </a:rPr>
              <a:t>www.sorubak.com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4429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0" y="1556792"/>
            <a:ext cx="9143999" cy="5301208"/>
          </a:xfrm>
        </p:spPr>
        <p:txBody>
          <a:bodyPr>
            <a:normAutofit/>
          </a:bodyPr>
          <a:lstStyle/>
          <a:p>
            <a:pPr fontAlgn="base"/>
            <a:r>
              <a:rPr lang="tr-TR" sz="3600" b="1" dirty="0">
                <a:solidFill>
                  <a:srgbClr val="C00000"/>
                </a:solidFill>
              </a:rPr>
              <a:t>Güçler Birliği</a:t>
            </a:r>
            <a:r>
              <a:rPr lang="tr-TR" sz="3600" b="1" dirty="0"/>
              <a:t>;</a:t>
            </a:r>
            <a:r>
              <a:rPr lang="tr-TR" sz="3600" dirty="0"/>
              <a:t> Yasama, Yürütme ve Yargı yetkisinin tek elde toplanmasıdır.</a:t>
            </a:r>
          </a:p>
          <a:p>
            <a:pPr fontAlgn="base"/>
            <a:r>
              <a:rPr lang="tr-TR" sz="3600" b="1" dirty="0" err="1">
                <a:solidFill>
                  <a:srgbClr val="C00000"/>
                </a:solidFill>
              </a:rPr>
              <a:t>I.TBMM’de</a:t>
            </a:r>
            <a:r>
              <a:rPr lang="tr-TR" sz="3600" dirty="0"/>
              <a:t> demokratik olmamasına rağmen Güçler Birliği ilkesi uygulanmıştır. Amaç hızlı karar alıp uygulanmasını sağlamaktır. </a:t>
            </a:r>
            <a:r>
              <a:rPr lang="tr-TR" sz="3600" b="1" dirty="0">
                <a:solidFill>
                  <a:srgbClr val="C00000"/>
                </a:solidFill>
              </a:rPr>
              <a:t>İstiklal Mahkemeleri</a:t>
            </a:r>
            <a:r>
              <a:rPr lang="tr-TR" sz="3600" dirty="0">
                <a:solidFill>
                  <a:srgbClr val="C00000"/>
                </a:solidFill>
              </a:rPr>
              <a:t> </a:t>
            </a:r>
            <a:r>
              <a:rPr lang="tr-TR" sz="3600" dirty="0"/>
              <a:t>üyeleri de meclis içinden seçilmişlerdir</a:t>
            </a:r>
            <a:r>
              <a:rPr lang="tr-TR" sz="3600" dirty="0" smtClean="0"/>
              <a:t>.</a:t>
            </a:r>
            <a:endParaRPr lang="tr-TR" sz="3600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GÜÇLER BİRLİĞİ NEDİR 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509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0" y="1628800"/>
            <a:ext cx="9143999" cy="5229200"/>
          </a:xfrm>
        </p:spPr>
        <p:txBody>
          <a:bodyPr>
            <a:normAutofit/>
          </a:bodyPr>
          <a:lstStyle/>
          <a:p>
            <a:r>
              <a:rPr lang="tr-TR" sz="4000" b="1" dirty="0">
                <a:solidFill>
                  <a:srgbClr val="C00000"/>
                </a:solidFill>
              </a:rPr>
              <a:t>Güçler ayrılığı</a:t>
            </a:r>
            <a:r>
              <a:rPr lang="tr-TR" sz="4000" dirty="0"/>
              <a:t> ya da başka bir deyişle </a:t>
            </a:r>
            <a:r>
              <a:rPr lang="tr-TR" sz="4000" b="1" dirty="0">
                <a:solidFill>
                  <a:srgbClr val="C00000"/>
                </a:solidFill>
              </a:rPr>
              <a:t>kuvvetler ayrılığı</a:t>
            </a:r>
            <a:r>
              <a:rPr lang="tr-TR" sz="4000" dirty="0"/>
              <a:t> idare sistemindeki en önemli kavramlardan biridir. Güçler ayrılığı kısaca devleti oluşturan yasama, yürütme ve yargı yetkilerinin farklı organlar tarafından kullanılmasıdır</a:t>
            </a:r>
            <a:r>
              <a:rPr lang="tr-TR" sz="4000" dirty="0" smtClean="0"/>
              <a:t>.</a:t>
            </a:r>
            <a:endParaRPr lang="tr-TR" sz="4000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GÜÇLER AYRILIĞI NEDİR 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6434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2571736" y="642918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BİR KANUN YAPALIM</a:t>
            </a:r>
            <a:endParaRPr lang="tr-TR" dirty="0"/>
          </a:p>
        </p:txBody>
      </p:sp>
      <p:sp>
        <p:nvSpPr>
          <p:cNvPr id="6" name="5 Aşağı Ok"/>
          <p:cNvSpPr/>
          <p:nvPr/>
        </p:nvSpPr>
        <p:spPr>
          <a:xfrm>
            <a:off x="2143108" y="857232"/>
            <a:ext cx="285752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Aşağı Ok"/>
          <p:cNvSpPr/>
          <p:nvPr/>
        </p:nvSpPr>
        <p:spPr>
          <a:xfrm>
            <a:off x="5500694" y="785794"/>
            <a:ext cx="285752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1000100" y="1714488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KANUN TASARISI</a:t>
            </a:r>
            <a:endParaRPr lang="tr-TR" dirty="0"/>
          </a:p>
        </p:txBody>
      </p:sp>
      <p:sp>
        <p:nvSpPr>
          <p:cNvPr id="9" name="8 Metin kutusu"/>
          <p:cNvSpPr txBox="1"/>
          <p:nvPr/>
        </p:nvSpPr>
        <p:spPr>
          <a:xfrm>
            <a:off x="5857884" y="1643050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KANUN TEKLİFİ</a:t>
            </a:r>
            <a:endParaRPr lang="tr-TR" dirty="0"/>
          </a:p>
        </p:txBody>
      </p:sp>
      <p:sp>
        <p:nvSpPr>
          <p:cNvPr id="10" name="9 Sağa Bükülü Ok"/>
          <p:cNvSpPr/>
          <p:nvPr/>
        </p:nvSpPr>
        <p:spPr>
          <a:xfrm>
            <a:off x="2285984" y="2000240"/>
            <a:ext cx="428628" cy="57150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10 Sola Bükülü Ok"/>
          <p:cNvSpPr/>
          <p:nvPr/>
        </p:nvSpPr>
        <p:spPr>
          <a:xfrm>
            <a:off x="5429256" y="2071678"/>
            <a:ext cx="428628" cy="57150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2714612" y="2285992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    TBMM BAŞKANLIĞI</a:t>
            </a:r>
            <a:endParaRPr lang="tr-TR" dirty="0"/>
          </a:p>
        </p:txBody>
      </p:sp>
      <p:sp>
        <p:nvSpPr>
          <p:cNvPr id="13" name="12 Aşağı Ok"/>
          <p:cNvSpPr/>
          <p:nvPr/>
        </p:nvSpPr>
        <p:spPr>
          <a:xfrm>
            <a:off x="1571604" y="2786058"/>
            <a:ext cx="214314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Aşağı Ok"/>
          <p:cNvSpPr/>
          <p:nvPr/>
        </p:nvSpPr>
        <p:spPr>
          <a:xfrm>
            <a:off x="6072198" y="2786058"/>
            <a:ext cx="214314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Aşağı Ok"/>
          <p:cNvSpPr/>
          <p:nvPr/>
        </p:nvSpPr>
        <p:spPr>
          <a:xfrm>
            <a:off x="3786182" y="2786058"/>
            <a:ext cx="214314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1285852" y="3357562"/>
            <a:ext cx="5929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                            KOMİSYON</a:t>
            </a:r>
            <a:endParaRPr lang="tr-TR" dirty="0"/>
          </a:p>
        </p:txBody>
      </p:sp>
      <p:sp>
        <p:nvSpPr>
          <p:cNvPr id="17" name="16 Tek Köşesi Yuvarlatılmış Dikdörtgen"/>
          <p:cNvSpPr/>
          <p:nvPr/>
        </p:nvSpPr>
        <p:spPr>
          <a:xfrm>
            <a:off x="3357554" y="3714752"/>
            <a:ext cx="1500198" cy="71438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Metin kutusu"/>
          <p:cNvSpPr txBox="1"/>
          <p:nvPr/>
        </p:nvSpPr>
        <p:spPr>
          <a:xfrm>
            <a:off x="2571736" y="3857628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 KOMİSYON RAPORU</a:t>
            </a:r>
            <a:endParaRPr lang="tr-TR" dirty="0"/>
          </a:p>
        </p:txBody>
      </p:sp>
      <p:sp>
        <p:nvSpPr>
          <p:cNvPr id="19" name="18 Tek Köşesi Yuvarlatılmış Dikdörtgen"/>
          <p:cNvSpPr/>
          <p:nvPr/>
        </p:nvSpPr>
        <p:spPr>
          <a:xfrm>
            <a:off x="3428992" y="5214950"/>
            <a:ext cx="1214446" cy="71438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Metin kutusu"/>
          <p:cNvSpPr txBox="1"/>
          <p:nvPr/>
        </p:nvSpPr>
        <p:spPr>
          <a:xfrm>
            <a:off x="1071538" y="4357694"/>
            <a:ext cx="6072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                         TBMM GENEL KURULU</a:t>
            </a:r>
            <a:endParaRPr lang="tr-TR" dirty="0"/>
          </a:p>
        </p:txBody>
      </p:sp>
      <p:sp>
        <p:nvSpPr>
          <p:cNvPr id="21" name="20 Tek Köşesi Yuvarlatılmış Dikdörtgen"/>
          <p:cNvSpPr/>
          <p:nvPr/>
        </p:nvSpPr>
        <p:spPr>
          <a:xfrm>
            <a:off x="3357554" y="4714884"/>
            <a:ext cx="1500198" cy="71438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Metin kutusu"/>
          <p:cNvSpPr txBox="1"/>
          <p:nvPr/>
        </p:nvSpPr>
        <p:spPr>
          <a:xfrm>
            <a:off x="3500430" y="478632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KANUN</a:t>
            </a:r>
            <a:endParaRPr lang="tr-TR" dirty="0"/>
          </a:p>
        </p:txBody>
      </p:sp>
      <p:sp>
        <p:nvSpPr>
          <p:cNvPr id="23" name="22 Tek Köşesi Yuvarlatılmış Dikdörtgen"/>
          <p:cNvSpPr/>
          <p:nvPr/>
        </p:nvSpPr>
        <p:spPr>
          <a:xfrm>
            <a:off x="3500430" y="4214818"/>
            <a:ext cx="1214446" cy="71438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Metin kutusu"/>
          <p:cNvSpPr txBox="1"/>
          <p:nvPr/>
        </p:nvSpPr>
        <p:spPr>
          <a:xfrm>
            <a:off x="2357422" y="5357826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        CUMHURBAŞKANI</a:t>
            </a:r>
            <a:endParaRPr lang="tr-TR" dirty="0"/>
          </a:p>
        </p:txBody>
      </p:sp>
      <p:sp>
        <p:nvSpPr>
          <p:cNvPr id="25" name="24 Tek Köşesi Yuvarlatılmış Dikdörtgen"/>
          <p:cNvSpPr/>
          <p:nvPr/>
        </p:nvSpPr>
        <p:spPr>
          <a:xfrm>
            <a:off x="3500430" y="5715016"/>
            <a:ext cx="1214446" cy="71438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Metin kutusu"/>
          <p:cNvSpPr txBox="1"/>
          <p:nvPr/>
        </p:nvSpPr>
        <p:spPr>
          <a:xfrm>
            <a:off x="3143240" y="5929330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RESMİ GAZATE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8015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2"/>
          <p:cNvSpPr>
            <a:spLocks noGrp="1"/>
          </p:cNvSpPr>
          <p:nvPr>
            <p:ph idx="1"/>
          </p:nvPr>
        </p:nvSpPr>
        <p:spPr>
          <a:xfrm>
            <a:off x="539552" y="980728"/>
            <a:ext cx="7920880" cy="489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>
                <a:solidFill>
                  <a:srgbClr val="C00000"/>
                </a:solidFill>
              </a:rPr>
              <a:t>KANUN TASARISI</a:t>
            </a:r>
            <a:r>
              <a:rPr lang="tr-T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: </a:t>
            </a:r>
            <a:r>
              <a:rPr lang="tr-TR" sz="4000" dirty="0"/>
              <a:t>BAKANLAR KURULU TARAFINDAN HAZIRLANAN TEKLİFTİR.</a:t>
            </a:r>
          </a:p>
          <a:p>
            <a:pPr>
              <a:buNone/>
            </a:pPr>
            <a:endParaRPr lang="tr-TR" sz="4000" dirty="0"/>
          </a:p>
          <a:p>
            <a:pPr>
              <a:buNone/>
            </a:pPr>
            <a:r>
              <a:rPr lang="tr-TR" sz="4000" dirty="0">
                <a:solidFill>
                  <a:srgbClr val="C00000"/>
                </a:solidFill>
              </a:rPr>
              <a:t>KANUN TEKLİFİ</a:t>
            </a:r>
            <a:r>
              <a:rPr lang="tr-T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tr-TR" sz="4000" dirty="0"/>
              <a:t>: BİR VEYA BİKAÇ MİLLETVEKİLİ TARAFINDAN HAZIRLANAN TEKLİFTİR</a:t>
            </a:r>
            <a:r>
              <a:rPr lang="tr-TR" sz="4000" dirty="0" smtClean="0"/>
              <a:t>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102293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722238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2500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KANUN TASARISI VEYA TEKLFİ GEREKÇELERİ BELİRTEREK TBMM BAŞKANLIĞINA SUNULUR. </a:t>
            </a:r>
          </a:p>
          <a:p>
            <a:pPr>
              <a:buFont typeface="Wingdings" pitchFamily="2" charset="2"/>
              <a:buChar char="Ø"/>
            </a:pPr>
            <a:r>
              <a:rPr lang="tr-TR" sz="2500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KANUN TEKLİFİNİN ÜLKE YARARINA OLUP OLMADIĞINI VARSA EKSİKLERİNİN GİDERİLMESİNİ İNCELEYEN KOMİSYONLAR VARDIR.</a:t>
            </a:r>
          </a:p>
          <a:p>
            <a:pPr>
              <a:buFont typeface="Wingdings" pitchFamily="2" charset="2"/>
              <a:buChar char="Ø"/>
            </a:pPr>
            <a:r>
              <a:rPr lang="tr-TR" sz="2500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KOMİSYONLAR KANUN TEKLİFİNİ VE TASARISINI İNCELEYEREK RAPOR HAZIRLAR.</a:t>
            </a:r>
          </a:p>
          <a:p>
            <a:pPr>
              <a:buFont typeface="Wingdings" pitchFamily="2" charset="2"/>
              <a:buChar char="Ø"/>
            </a:pPr>
            <a:r>
              <a:rPr lang="tr-TR" sz="2500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MECLİSTE MİLLETVEKİLLERİNİN KATILIMIYLA KANUN TEKLİFLERİNİN KABUL VEYA REDDEDİLKDİĞİ (VETO)YERE GENELKURUL  DENİR.</a:t>
            </a:r>
          </a:p>
          <a:p>
            <a:pPr>
              <a:buFont typeface="Wingdings" pitchFamily="2" charset="2"/>
              <a:buChar char="Ø"/>
            </a:pPr>
            <a:r>
              <a:rPr lang="tr-TR" sz="2500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KANUN TEKLİFİ VEYA TASARISI GENELKURULDA  OYLAMADAN YETERLİ OYU ALIRSA KANUNLAŞMIŞ OLUR.</a:t>
            </a:r>
          </a:p>
          <a:p>
            <a:pPr>
              <a:buFont typeface="Wingdings" pitchFamily="2" charset="2"/>
              <a:buChar char="Ø"/>
            </a:pPr>
            <a:r>
              <a:rPr lang="tr-TR" sz="2500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CUMHURBAŞKANI UYGUN BULMADIĞI KANUNUN TBMM‘YE GERİ GÖNDEREBİLİR. EĞER UYGUN BULURSA 15 GÜN İÇERİSİNDE YAYINLAR.</a:t>
            </a:r>
          </a:p>
          <a:p>
            <a:pPr>
              <a:buFont typeface="Wingdings" pitchFamily="2" charset="2"/>
              <a:buChar char="Ø"/>
            </a:pPr>
            <a:r>
              <a:rPr lang="tr-TR" sz="2500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KANUNUN YÜRÜRLÜĞE GİRMESİ İÇİN RESMİ GAZATEDE YAYIMLANMASI GEREKİR.</a:t>
            </a:r>
            <a:endParaRPr lang="tr-TR" sz="2500" i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174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2060848"/>
            <a:ext cx="8532936" cy="4137323"/>
          </a:xfrm>
        </p:spPr>
        <p:txBody>
          <a:bodyPr>
            <a:noAutofit/>
          </a:bodyPr>
          <a:lstStyle/>
          <a:p>
            <a:r>
              <a:rPr lang="tr-TR" sz="3800" dirty="0">
                <a:solidFill>
                  <a:schemeClr val="accent2">
                    <a:lumMod val="50000"/>
                  </a:schemeClr>
                </a:solidFill>
              </a:rPr>
              <a:t>S</a:t>
            </a:r>
            <a:r>
              <a:rPr lang="tr-TR" sz="3800" dirty="0" smtClean="0">
                <a:solidFill>
                  <a:schemeClr val="accent2">
                    <a:lumMod val="50000"/>
                  </a:schemeClr>
                </a:solidFill>
              </a:rPr>
              <a:t>iyasal </a:t>
            </a:r>
            <a:r>
              <a:rPr lang="tr-TR" sz="3800" dirty="0">
                <a:solidFill>
                  <a:schemeClr val="accent2">
                    <a:lumMod val="50000"/>
                  </a:schemeClr>
                </a:solidFill>
              </a:rPr>
              <a:t>denetimin doğrudan doğruya halkın ya da düzenli aralıklarla </a:t>
            </a:r>
            <a:r>
              <a:rPr lang="tr-TR" sz="3800" dirty="0">
                <a:solidFill>
                  <a:srgbClr val="C00000"/>
                </a:solidFill>
              </a:rPr>
              <a:t>halkın özgürce seçtiği</a:t>
            </a:r>
            <a:r>
              <a:rPr lang="tr-TR" sz="3800" dirty="0">
                <a:solidFill>
                  <a:schemeClr val="accent2">
                    <a:lumMod val="50000"/>
                  </a:schemeClr>
                </a:solidFill>
              </a:rPr>
              <a:t> temsilcilerin elinde bulunduğu, toplumsal ve ekonomik durumu ne olursa olsun tüm </a:t>
            </a:r>
            <a:r>
              <a:rPr lang="tr-TR" sz="3800" dirty="0">
                <a:solidFill>
                  <a:srgbClr val="C00000"/>
                </a:solidFill>
              </a:rPr>
              <a:t>yurttaşların eşit sayıldığı</a:t>
            </a:r>
            <a:r>
              <a:rPr lang="tr-TR" sz="3800" dirty="0">
                <a:solidFill>
                  <a:schemeClr val="accent2">
                    <a:lumMod val="50000"/>
                  </a:schemeClr>
                </a:solidFill>
              </a:rPr>
              <a:t> yönetim </a:t>
            </a:r>
            <a:r>
              <a:rPr lang="tr-TR" sz="3800" dirty="0" smtClean="0">
                <a:solidFill>
                  <a:schemeClr val="accent2">
                    <a:lumMod val="50000"/>
                  </a:schemeClr>
                </a:solidFill>
              </a:rPr>
              <a:t>biçimidir.</a:t>
            </a:r>
            <a:endParaRPr lang="tr-TR" sz="3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DEMOKRASİ NE DEMEKTİR 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0669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0" y="2060848"/>
            <a:ext cx="9144000" cy="4797152"/>
          </a:xfrm>
        </p:spPr>
        <p:txBody>
          <a:bodyPr>
            <a:noAutofit/>
          </a:bodyPr>
          <a:lstStyle/>
          <a:p>
            <a:r>
              <a:rPr lang="tr-TR" sz="2800" dirty="0"/>
              <a:t>Doğrudan demokrasi kanunların bizzat </a:t>
            </a:r>
            <a:r>
              <a:rPr lang="tr-TR" sz="2800" dirty="0">
                <a:solidFill>
                  <a:srgbClr val="C00000"/>
                </a:solidFill>
              </a:rPr>
              <a:t>halk tarafından yapılmasını ve kamu gücüne ilişkin kararların bizzat halk tarafından alınmasını</a:t>
            </a:r>
            <a:r>
              <a:rPr lang="tr-TR" sz="2800" dirty="0"/>
              <a:t> ifade eder. Bu sistemde parlamento ve yöneten-yönetilen farklılığı yoktur. Doğrudan demokrasi sadece yurttaş olanların katılımıyla eski Yunan sitelerinde </a:t>
            </a:r>
            <a:r>
              <a:rPr lang="tr-TR" sz="2800" dirty="0" smtClean="0"/>
              <a:t>uygulanabilmiştir.</a:t>
            </a:r>
          </a:p>
          <a:p>
            <a:r>
              <a:rPr lang="tr-TR" sz="2800" dirty="0" smtClean="0"/>
              <a:t>Örnek ülke:</a:t>
            </a:r>
          </a:p>
          <a:p>
            <a:r>
              <a:rPr lang="tr-TR" sz="2800" dirty="0"/>
              <a:t>İsviçre'nin bazı </a:t>
            </a:r>
            <a:r>
              <a:rPr lang="tr-TR" sz="2800" dirty="0" smtClean="0"/>
              <a:t>kantonları</a:t>
            </a:r>
            <a:endParaRPr lang="tr-TR" sz="2800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DOĞRUDAN DEMOKRASİ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5023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0" y="2204864"/>
            <a:ext cx="9144000" cy="4653136"/>
          </a:xfrm>
        </p:spPr>
        <p:txBody>
          <a:bodyPr>
            <a:normAutofit/>
          </a:bodyPr>
          <a:lstStyle/>
          <a:p>
            <a:r>
              <a:rPr lang="tr-TR" sz="2800" dirty="0"/>
              <a:t>Temsili demokrasinin bazı mahzurlarından kurtulmak ve doğrudan demokrasiye yaklaşmak için yarı doğrudan demokrasi sistemine </a:t>
            </a:r>
            <a:r>
              <a:rPr lang="tr-TR" sz="2800" dirty="0" smtClean="0"/>
              <a:t>gidilmiştir.</a:t>
            </a:r>
          </a:p>
          <a:p>
            <a:r>
              <a:rPr lang="tr-TR" sz="2800" dirty="0" smtClean="0">
                <a:solidFill>
                  <a:schemeClr val="accent2">
                    <a:lumMod val="50000"/>
                  </a:schemeClr>
                </a:solidFill>
              </a:rPr>
              <a:t>Örnek ülkeler:</a:t>
            </a:r>
          </a:p>
          <a:p>
            <a:r>
              <a:rPr lang="tr-TR" sz="2800" dirty="0" smtClean="0">
                <a:solidFill>
                  <a:schemeClr val="accent2">
                    <a:lumMod val="50000"/>
                  </a:schemeClr>
                </a:solidFill>
              </a:rPr>
              <a:t>İtalya</a:t>
            </a:r>
          </a:p>
          <a:p>
            <a:r>
              <a:rPr lang="tr-TR" sz="2800" dirty="0" smtClean="0">
                <a:solidFill>
                  <a:schemeClr val="accent2">
                    <a:lumMod val="50000"/>
                  </a:schemeClr>
                </a:solidFill>
              </a:rPr>
              <a:t>İsviçre</a:t>
            </a:r>
          </a:p>
          <a:p>
            <a:endParaRPr lang="tr-TR" sz="28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YARI DOĞRUDAN DEMOKRASİ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5596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0" y="1988840"/>
            <a:ext cx="9143999" cy="4869160"/>
          </a:xfrm>
        </p:spPr>
        <p:txBody>
          <a:bodyPr>
            <a:normAutofit/>
          </a:bodyPr>
          <a:lstStyle/>
          <a:p>
            <a:r>
              <a:rPr lang="tr-TR" sz="2800" dirty="0"/>
              <a:t>Ülkemizde ve birçok ülkede milli egemenlik anlayışının bir sonucu olarak temsili demokrasi uygulanmaktadır. Buna göre halk egemenliğini seçtiği temsilcileri aracılığıyla </a:t>
            </a:r>
            <a:r>
              <a:rPr lang="tr-TR" sz="2800" dirty="0" smtClean="0"/>
              <a:t>kullanacaktır.</a:t>
            </a:r>
          </a:p>
          <a:p>
            <a:r>
              <a:rPr lang="tr-TR" sz="2800" dirty="0" smtClean="0"/>
              <a:t>Örnek ülke:</a:t>
            </a:r>
          </a:p>
          <a:p>
            <a:r>
              <a:rPr lang="tr-TR" sz="2800" dirty="0" smtClean="0">
                <a:solidFill>
                  <a:srgbClr val="FF0000"/>
                </a:solidFill>
              </a:rPr>
              <a:t>Türkiye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TEMSİLİ DEMOKRASİ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0004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772816"/>
            <a:ext cx="7083246" cy="4908911"/>
          </a:xfr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DEMOKRASİNİN TEMEL İLKELERİ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2365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844824"/>
            <a:ext cx="9144000" cy="5472608"/>
          </a:xfrm>
        </p:spPr>
        <p:txBody>
          <a:bodyPr>
            <a:noAutofit/>
          </a:bodyPr>
          <a:lstStyle/>
          <a:p>
            <a:pPr fontAlgn="base"/>
            <a:r>
              <a:rPr lang="tr-TR" sz="1350" dirty="0"/>
              <a:t>M.Ö. 450: </a:t>
            </a:r>
            <a:r>
              <a:rPr lang="tr-TR" sz="1350" dirty="0" smtClean="0"/>
              <a:t>Atina’da </a:t>
            </a:r>
            <a:r>
              <a:rPr lang="tr-TR" sz="1350" dirty="0"/>
              <a:t>Aristo Eflatun ve Sokrates gibi düşünürlerin düşünce sistemi tarihe geçti. Site denilen şehir devletlerinde kadınlar ve köleler site halkının dışında kabul ediliyordu. Yetişkin erkeklerin halk meclisinde konuşma ve oy kullanmaya hakkı vardı.</a:t>
            </a:r>
          </a:p>
          <a:p>
            <a:pPr fontAlgn="base"/>
            <a:r>
              <a:rPr lang="tr-TR" sz="1350" dirty="0"/>
              <a:t>212 de :Roma </a:t>
            </a:r>
            <a:r>
              <a:rPr lang="tr-TR" sz="1350" dirty="0" err="1"/>
              <a:t>imp</a:t>
            </a:r>
            <a:r>
              <a:rPr lang="tr-TR" sz="1350" dirty="0"/>
              <a:t>. doğan herkese vatandaş olma hakkı tanındı</a:t>
            </a:r>
            <a:br>
              <a:rPr lang="tr-TR" sz="1350" dirty="0"/>
            </a:br>
            <a:r>
              <a:rPr lang="tr-TR" sz="1350" dirty="0"/>
              <a:t>Demokrasinin ilk adımları</a:t>
            </a:r>
            <a:br>
              <a:rPr lang="tr-TR" sz="1350" dirty="0"/>
            </a:br>
            <a:r>
              <a:rPr lang="tr-TR" sz="1350" dirty="0"/>
              <a:t>375 </a:t>
            </a:r>
            <a:r>
              <a:rPr lang="tr-TR" sz="1350" dirty="0" err="1"/>
              <a:t>te:Roma</a:t>
            </a:r>
            <a:r>
              <a:rPr lang="tr-TR" sz="1350" dirty="0"/>
              <a:t> İmparatorluğunda yurttaştık ve insan haklan kavramı gelişme göstermiştir.</a:t>
            </a:r>
          </a:p>
          <a:p>
            <a:pPr fontAlgn="base"/>
            <a:r>
              <a:rPr lang="tr-TR" sz="1350" dirty="0"/>
              <a:t>1215 te: </a:t>
            </a:r>
            <a:r>
              <a:rPr lang="tr-TR" sz="1350" dirty="0" err="1"/>
              <a:t>Magna</a:t>
            </a:r>
            <a:r>
              <a:rPr lang="tr-TR" sz="1350" dirty="0"/>
              <a:t> carta-Büyük </a:t>
            </a:r>
            <a:r>
              <a:rPr lang="tr-TR" sz="1350" dirty="0" smtClean="0"/>
              <a:t>şart)</a:t>
            </a:r>
            <a:r>
              <a:rPr lang="tr-TR" sz="1350" dirty="0" err="1" smtClean="0"/>
              <a:t>İngiltere’</a:t>
            </a:r>
            <a:r>
              <a:rPr lang="tr-TR" sz="1350" dirty="0" err="1"/>
              <a:t>de</a:t>
            </a:r>
            <a:r>
              <a:rPr lang="tr-TR" sz="1350" dirty="0"/>
              <a:t> Kral I. </a:t>
            </a:r>
            <a:r>
              <a:rPr lang="tr-TR" sz="1350" dirty="0" err="1"/>
              <a:t>Johnun</a:t>
            </a:r>
            <a:r>
              <a:rPr lang="tr-TR" sz="1350" dirty="0"/>
              <a:t> imzaladığı </a:t>
            </a:r>
            <a:r>
              <a:rPr lang="tr-TR" sz="1350" dirty="0" err="1"/>
              <a:t>Magna</a:t>
            </a:r>
            <a:r>
              <a:rPr lang="tr-TR" sz="1350" dirty="0"/>
              <a:t> Carta kralın yetkilerini sınırlarken halka da bazı hak ve özgürlükler tanıyordu. </a:t>
            </a:r>
            <a:r>
              <a:rPr lang="tr-TR" sz="1350" dirty="0" err="1"/>
              <a:t>Magna</a:t>
            </a:r>
            <a:r>
              <a:rPr lang="tr-TR" sz="1350" dirty="0"/>
              <a:t> Carta ile kralın sınırsız yetkilerine son verildi. Kimsenin yargılanmadan cezalandırılmayacağı ilkesini getirdi.</a:t>
            </a:r>
          </a:p>
          <a:p>
            <a:pPr fontAlgn="base"/>
            <a:r>
              <a:rPr lang="tr-TR" sz="1350" dirty="0"/>
              <a:t>1689 da :İngiliz insan hakları bildirgesi k</a:t>
            </a:r>
            <a:r>
              <a:rPr lang="tr-TR" sz="1350" dirty="0" smtClean="0"/>
              <a:t>abul </a:t>
            </a:r>
            <a:r>
              <a:rPr lang="tr-TR" sz="1350" dirty="0" err="1"/>
              <a:t>edildi.Bu</a:t>
            </a:r>
            <a:r>
              <a:rPr lang="tr-TR" sz="1350" dirty="0"/>
              <a:t> bildirge ile seçimlerin serbestçe yapılmasına ve mecliste ifade özgürlüğü imkanı tanıdı</a:t>
            </a:r>
          </a:p>
          <a:p>
            <a:pPr fontAlgn="base"/>
            <a:r>
              <a:rPr lang="tr-TR" sz="1350" dirty="0"/>
              <a:t>18. yy. da: Avrupa aydınlanma felsefesiyle anayasal demokrasinin düşünce temelleri atıldı. </a:t>
            </a:r>
            <a:r>
              <a:rPr lang="tr-TR" sz="1350" dirty="0" err="1"/>
              <a:t>Montesqieu</a:t>
            </a:r>
            <a:r>
              <a:rPr lang="tr-TR" sz="1350" dirty="0"/>
              <a:t> güçler ayrılığını savunuyordu. Jean </a:t>
            </a:r>
            <a:r>
              <a:rPr lang="tr-TR" sz="1350" dirty="0" err="1"/>
              <a:t>Jacgues</a:t>
            </a:r>
            <a:r>
              <a:rPr lang="tr-TR" sz="1350" dirty="0"/>
              <a:t> Rousseau özgürlük eşitlik ve kardeşlik sloganıyla 1762  1763 yıllarında Toplumsal </a:t>
            </a:r>
            <a:r>
              <a:rPr lang="tr-TR" sz="1350" dirty="0" err="1"/>
              <a:t>Sözleşmeyi</a:t>
            </a:r>
            <a:r>
              <a:rPr lang="tr-TR" sz="1350" dirty="0"/>
              <a:t> yazdı. John Locke ise yaşama hakkı özel mülkiyet hakkı gibi insanların sahip olması gereken belirli özgürlükleri savundu.</a:t>
            </a:r>
          </a:p>
          <a:p>
            <a:pPr fontAlgn="base"/>
            <a:r>
              <a:rPr lang="tr-TR" sz="1350" dirty="0"/>
              <a:t>1776 da: Amerikan bağımsızlık bildirgesi kabul edildi: yaşam hürriyet ve mülkiyet haklarıyla beraber mutluluğu arama hakkından söz edildi.</a:t>
            </a:r>
          </a:p>
          <a:p>
            <a:pPr fontAlgn="base"/>
            <a:r>
              <a:rPr lang="tr-TR" sz="1350" dirty="0"/>
              <a:t>1789da: 1789 Fransız Bildirgesi: Çıkan </a:t>
            </a:r>
            <a:r>
              <a:rPr lang="tr-TR" sz="1350" dirty="0" err="1"/>
              <a:t>isyansonucunda</a:t>
            </a:r>
            <a:r>
              <a:rPr lang="tr-TR" sz="1350" dirty="0"/>
              <a:t> Fransız İnsan Bildirgesi yayımlandı. Bu bildiri temel insan haklarını hürriyet mülkiyet güvenlik ve zulme direnme olarak tespit etmektedir. Eşitlik özgürlük ve adalet düşüncesinin kitleler tarafından telaffuz edildiği ilk siyasal örnektir.</a:t>
            </a:r>
            <a:br>
              <a:rPr lang="tr-TR" sz="1350" dirty="0"/>
            </a:br>
            <a:r>
              <a:rPr lang="tr-TR" sz="1350" dirty="0"/>
              <a:t>Fransız İnsan ve Yurttaş Hakları Bildirgesi yalnızca Fransızlar için değil bütün insanlar için geçerli olan bir bildirgedir. Bu yüzden evrensel </a:t>
            </a:r>
            <a:r>
              <a:rPr lang="tr-TR" sz="1350" dirty="0" smtClean="0"/>
              <a:t>nitelikteydi.</a:t>
            </a:r>
            <a:endParaRPr lang="tr-TR" sz="135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GEÇMİŞTEN GÜNÜMÜZDE DEMOKRASİ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3072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1"/>
          <p:cNvSpPr>
            <a:spLocks noGrp="1"/>
          </p:cNvSpPr>
          <p:nvPr>
            <p:ph idx="1"/>
          </p:nvPr>
        </p:nvSpPr>
        <p:spPr>
          <a:xfrm>
            <a:off x="14033" y="476672"/>
            <a:ext cx="9144000" cy="6858000"/>
          </a:xfrm>
        </p:spPr>
        <p:txBody>
          <a:bodyPr>
            <a:normAutofit/>
          </a:bodyPr>
          <a:lstStyle/>
          <a:p>
            <a:pPr fontAlgn="base"/>
            <a:r>
              <a:rPr lang="tr-TR" sz="2500" b="1" i="1" u="sng" dirty="0"/>
              <a:t>Demokrasinin zor yılları</a:t>
            </a:r>
            <a:r>
              <a:rPr lang="tr-TR" sz="2500" dirty="0"/>
              <a:t/>
            </a:r>
            <a:br>
              <a:rPr lang="tr-TR" sz="2500" dirty="0"/>
            </a:br>
            <a:r>
              <a:rPr lang="tr-TR" sz="2500" dirty="0"/>
              <a:t>1945: II- Dünya Savaşının sonuçlarını gören devletler sürekli barışın sağlanması için</a:t>
            </a:r>
            <a:br>
              <a:rPr lang="tr-TR" sz="2500" dirty="0"/>
            </a:br>
            <a:r>
              <a:rPr lang="tr-TR" sz="2500" dirty="0"/>
              <a:t>bir araya gelerek Birleşmiş Milletler örgütünü kurdu ve 1945 yılında Birleşmiş Milletler Antlaşması imzalandı.</a:t>
            </a:r>
          </a:p>
          <a:p>
            <a:pPr fontAlgn="base"/>
            <a:r>
              <a:rPr lang="tr-TR" sz="2500" dirty="0"/>
              <a:t>Bu dönemdeki soğuk savaşla beraber demokratik hareketler azalmıştır</a:t>
            </a:r>
            <a:br>
              <a:rPr lang="tr-TR" sz="2500" dirty="0"/>
            </a:br>
            <a:r>
              <a:rPr lang="tr-TR" sz="2500" b="1" u="sng" dirty="0"/>
              <a:t>Demokrasinin bu günü</a:t>
            </a:r>
            <a:r>
              <a:rPr lang="tr-TR" sz="2500" dirty="0"/>
              <a:t/>
            </a:r>
            <a:br>
              <a:rPr lang="tr-TR" sz="2500" dirty="0"/>
            </a:br>
            <a:r>
              <a:rPr lang="tr-TR" sz="2500" dirty="0"/>
              <a:t>1948 de : </a:t>
            </a:r>
            <a:r>
              <a:rPr lang="tr-TR" sz="2500" dirty="0" err="1"/>
              <a:t>Birleşimiş</a:t>
            </a:r>
            <a:r>
              <a:rPr lang="tr-TR" sz="2500" dirty="0"/>
              <a:t> Milletler İnsan hakları Evrensel bildirgesi kabul edildi</a:t>
            </a:r>
          </a:p>
          <a:p>
            <a:pPr fontAlgn="base"/>
            <a:r>
              <a:rPr lang="tr-TR" sz="2500" dirty="0"/>
              <a:t>1989: </a:t>
            </a:r>
            <a:r>
              <a:rPr lang="tr-TR" sz="2500" dirty="0" err="1"/>
              <a:t>Almanyada</a:t>
            </a:r>
            <a:r>
              <a:rPr lang="tr-TR" sz="2500" dirty="0"/>
              <a:t> bulunan Berlin duvarının yıkılması ve Sovyetler Birliği ile Doğu Avrupa ülkelerinin dağılması bu ülkelerde demokrasinin yayılmasına zemin hazırladı.</a:t>
            </a:r>
          </a:p>
          <a:p>
            <a:pPr fontAlgn="base"/>
            <a:r>
              <a:rPr lang="tr-TR" sz="2500" dirty="0"/>
              <a:t>1991 de: Sovyetler birliğinin dağılmasıyla birçok devlet komünist rejimler yerine demokrasi rejimine </a:t>
            </a:r>
            <a:r>
              <a:rPr lang="tr-TR" sz="2500" dirty="0" smtClean="0"/>
              <a:t>geçmiştir.</a:t>
            </a:r>
            <a:endParaRPr lang="tr-TR" sz="2500" dirty="0"/>
          </a:p>
        </p:txBody>
      </p:sp>
    </p:spTree>
    <p:extLst>
      <p:ext uri="{BB962C8B-B14F-4D97-AF65-F5344CB8AC3E}">
        <p14:creationId xmlns:p14="http://schemas.microsoft.com/office/powerpoint/2010/main" xmlns="" val="400527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DEVLETİ OLUŞTURAN 3 ANA FAKTÖR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35091198"/>
              </p:ext>
            </p:extLst>
          </p:nvPr>
        </p:nvGraphicFramePr>
        <p:xfrm>
          <a:off x="179512" y="1484784"/>
          <a:ext cx="8820472" cy="5339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421015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72</TotalTime>
  <Words>368</Words>
  <PresentationFormat>Ekran Gösterisi (4:3)</PresentationFormat>
  <Paragraphs>77</Paragraphs>
  <Slides>14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Dalga Biçimi</vt:lpstr>
      <vt:lpstr>DEMOKRASİ YÖNETİMİ</vt:lpstr>
      <vt:lpstr>DEMOKRASİ NE DEMEKTİR ?</vt:lpstr>
      <vt:lpstr>DOĞRUDAN DEMOKRASİ</vt:lpstr>
      <vt:lpstr>YARI DOĞRUDAN DEMOKRASİ</vt:lpstr>
      <vt:lpstr>TEMSİLİ DEMOKRASİ</vt:lpstr>
      <vt:lpstr>DEMOKRASİNİN TEMEL İLKELERİ</vt:lpstr>
      <vt:lpstr>GEÇMİŞTEN GÜNÜMÜZDE DEMOKRASİ</vt:lpstr>
      <vt:lpstr>Slayt 8</vt:lpstr>
      <vt:lpstr>DEVLETİ OLUŞTURAN 3 ANA FAKTÖR</vt:lpstr>
      <vt:lpstr>GÜÇLER BİRLİĞİ NEDİR ?</vt:lpstr>
      <vt:lpstr>GÜÇLER AYRILIĞI NEDİR ?</vt:lpstr>
      <vt:lpstr>Slayt 12</vt:lpstr>
      <vt:lpstr>Slayt 13</vt:lpstr>
      <vt:lpstr>Slayt 14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2019-04-13T14:34:39Z</dcterms:created>
  <dcterms:modified xsi:type="dcterms:W3CDTF">2019-04-24T10:29:04Z</dcterms:modified>
  <cp:category>https://www.sorubak.com</cp:category>
</cp:coreProperties>
</file>