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6"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3" autoAdjust="0"/>
    <p:restoredTop sz="96154" autoAdjust="0"/>
  </p:normalViewPr>
  <p:slideViewPr>
    <p:cSldViewPr>
      <p:cViewPr varScale="1">
        <p:scale>
          <a:sx n="116" d="100"/>
          <a:sy n="116" d="100"/>
        </p:scale>
        <p:origin x="-149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386875-85EF-4A37-B62C-91CF76DA4BD9}" type="datetimeFigureOut">
              <a:rPr lang="tr-TR" smtClean="0"/>
              <a:pPr/>
              <a:t>24/04/2019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4490E2-3E2E-464B-AF3B-29E72BF52737}" type="slidenum">
              <a:rPr lang="tr-TR" smtClean="0"/>
              <a:pPr/>
              <a:t>‹#›</a:t>
            </a:fld>
            <a:endParaRPr lang="tr-TR"/>
          </a:p>
        </p:txBody>
      </p:sp>
    </p:spTree>
    <p:extLst>
      <p:ext uri="{BB962C8B-B14F-4D97-AF65-F5344CB8AC3E}">
        <p14:creationId xmlns:p14="http://schemas.microsoft.com/office/powerpoint/2010/main" xmlns="" val="507013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2</a:t>
            </a:fld>
            <a:endParaRPr lang="tr-TR"/>
          </a:p>
        </p:txBody>
      </p:sp>
    </p:spTree>
    <p:extLst>
      <p:ext uri="{BB962C8B-B14F-4D97-AF65-F5344CB8AC3E}">
        <p14:creationId xmlns:p14="http://schemas.microsoft.com/office/powerpoint/2010/main" xmlns="" val="2962586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6</a:t>
            </a:fld>
            <a:endParaRPr lang="tr-TR"/>
          </a:p>
        </p:txBody>
      </p:sp>
    </p:spTree>
    <p:extLst>
      <p:ext uri="{BB962C8B-B14F-4D97-AF65-F5344CB8AC3E}">
        <p14:creationId xmlns:p14="http://schemas.microsoft.com/office/powerpoint/2010/main" xmlns="" val="203133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8</a:t>
            </a:fld>
            <a:endParaRPr lang="tr-TR"/>
          </a:p>
        </p:txBody>
      </p:sp>
    </p:spTree>
    <p:extLst>
      <p:ext uri="{BB962C8B-B14F-4D97-AF65-F5344CB8AC3E}">
        <p14:creationId xmlns:p14="http://schemas.microsoft.com/office/powerpoint/2010/main" xmlns="" val="3977991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11</a:t>
            </a:fld>
            <a:endParaRPr lang="tr-TR"/>
          </a:p>
        </p:txBody>
      </p:sp>
    </p:spTree>
    <p:extLst>
      <p:ext uri="{BB962C8B-B14F-4D97-AF65-F5344CB8AC3E}">
        <p14:creationId xmlns:p14="http://schemas.microsoft.com/office/powerpoint/2010/main" xmlns="" val="2974767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14</a:t>
            </a:fld>
            <a:endParaRPr lang="tr-TR"/>
          </a:p>
        </p:txBody>
      </p:sp>
    </p:spTree>
    <p:extLst>
      <p:ext uri="{BB962C8B-B14F-4D97-AF65-F5344CB8AC3E}">
        <p14:creationId xmlns:p14="http://schemas.microsoft.com/office/powerpoint/2010/main" xmlns="" val="3031582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17</a:t>
            </a:fld>
            <a:endParaRPr lang="tr-TR"/>
          </a:p>
        </p:txBody>
      </p:sp>
    </p:spTree>
    <p:extLst>
      <p:ext uri="{BB962C8B-B14F-4D97-AF65-F5344CB8AC3E}">
        <p14:creationId xmlns:p14="http://schemas.microsoft.com/office/powerpoint/2010/main" xmlns="" val="2513196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19</a:t>
            </a:fld>
            <a:endParaRPr lang="tr-TR"/>
          </a:p>
        </p:txBody>
      </p:sp>
    </p:spTree>
    <p:extLst>
      <p:ext uri="{BB962C8B-B14F-4D97-AF65-F5344CB8AC3E}">
        <p14:creationId xmlns:p14="http://schemas.microsoft.com/office/powerpoint/2010/main" xmlns="" val="1990404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F4490E2-3E2E-464B-AF3B-29E72BF52737}" type="slidenum">
              <a:rPr lang="tr-TR" smtClean="0"/>
              <a:pPr/>
              <a:t>22</a:t>
            </a:fld>
            <a:endParaRPr lang="tr-TR"/>
          </a:p>
        </p:txBody>
      </p:sp>
    </p:spTree>
    <p:extLst>
      <p:ext uri="{BB962C8B-B14F-4D97-AF65-F5344CB8AC3E}">
        <p14:creationId xmlns:p14="http://schemas.microsoft.com/office/powerpoint/2010/main" xmlns="" val="3047459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5F4490E2-3E2E-464B-AF3B-29E72BF52737}" type="slidenum">
              <a:rPr lang="tr-TR" smtClean="0"/>
              <a:pPr/>
              <a:t>24</a:t>
            </a:fld>
            <a:endParaRPr lang="tr-TR"/>
          </a:p>
        </p:txBody>
      </p:sp>
    </p:spTree>
    <p:extLst>
      <p:ext uri="{BB962C8B-B14F-4D97-AF65-F5344CB8AC3E}">
        <p14:creationId xmlns:p14="http://schemas.microsoft.com/office/powerpoint/2010/main" xmlns="" val="3436989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24/04/2019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188640"/>
            <a:ext cx="7772400" cy="1470025"/>
          </a:xfrm>
        </p:spPr>
        <p:txBody>
          <a:bodyPr/>
          <a:lstStyle/>
          <a:p>
            <a:r>
              <a:rPr lang="tr-TR" dirty="0" smtClean="0">
                <a:solidFill>
                  <a:srgbClr val="FF0000"/>
                </a:solidFill>
              </a:rPr>
              <a:t>II.MAHMUD</a:t>
            </a:r>
            <a:r>
              <a:rPr lang="tr-TR" dirty="0" smtClean="0"/>
              <a:t>(1808-1839)</a:t>
            </a:r>
            <a:endParaRPr lang="tr-TR" dirty="0">
              <a:solidFill>
                <a:srgbClr val="FF0000"/>
              </a:solidFill>
            </a:endParaRPr>
          </a:p>
        </p:txBody>
      </p:sp>
      <p:sp>
        <p:nvSpPr>
          <p:cNvPr id="3" name="Alt Başlık 2"/>
          <p:cNvSpPr>
            <a:spLocks noGrp="1"/>
          </p:cNvSpPr>
          <p:nvPr>
            <p:ph type="subTitle" idx="1"/>
          </p:nvPr>
        </p:nvSpPr>
        <p:spPr>
          <a:xfrm>
            <a:off x="1259632" y="-1539552"/>
            <a:ext cx="6400800" cy="1752600"/>
          </a:xfrm>
        </p:spPr>
        <p:txBody>
          <a:bodyPr/>
          <a:lstStyle/>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9712" y="1556792"/>
            <a:ext cx="5184576" cy="4752528"/>
          </a:xfrm>
          <a:prstGeom prst="rect">
            <a:avLst/>
          </a:prstGeom>
        </p:spPr>
      </p:pic>
      <p:sp>
        <p:nvSpPr>
          <p:cNvPr id="6" name="5 Dikdörtgen"/>
          <p:cNvSpPr/>
          <p:nvPr/>
        </p:nvSpPr>
        <p:spPr>
          <a:xfrm>
            <a:off x="3243239" y="3244334"/>
            <a:ext cx="2710422" cy="369332"/>
          </a:xfrm>
          <a:prstGeom prst="rect">
            <a:avLst/>
          </a:prstGeom>
        </p:spPr>
        <p:txBody>
          <a:bodyPr wrap="none">
            <a:spAutoFit/>
          </a:bodyPr>
          <a:lstStyle/>
          <a:p>
            <a:r>
              <a:rPr lang="tr-TR" dirty="0" smtClean="0">
                <a:hlinkClick r:id="rId3"/>
              </a:rPr>
              <a:t>https://</a:t>
            </a:r>
            <a:r>
              <a:rPr lang="tr-TR" dirty="0" smtClean="0">
                <a:hlinkClick r:id="rId3"/>
              </a:rPr>
              <a:t>www.sorubak.com</a:t>
            </a:r>
            <a:r>
              <a:rPr lang="tr-TR" dirty="0" smtClean="0"/>
              <a:t> </a:t>
            </a:r>
            <a:endParaRPr lang="tr-TR" dirty="0"/>
          </a:p>
        </p:txBody>
      </p:sp>
    </p:spTree>
    <p:extLst>
      <p:ext uri="{BB962C8B-B14F-4D97-AF65-F5344CB8AC3E}">
        <p14:creationId xmlns:p14="http://schemas.microsoft.com/office/powerpoint/2010/main" xmlns="" val="291815256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SENEDİ İTTİFAK </a:t>
            </a:r>
            <a:endParaRPr lang="tr-TR" dirty="0"/>
          </a:p>
        </p:txBody>
      </p:sp>
      <p:sp>
        <p:nvSpPr>
          <p:cNvPr id="3" name="İçerik Yer Tutucusu 2"/>
          <p:cNvSpPr>
            <a:spLocks noGrp="1"/>
          </p:cNvSpPr>
          <p:nvPr>
            <p:ph idx="1"/>
          </p:nvPr>
        </p:nvSpPr>
        <p:spPr>
          <a:xfrm>
            <a:off x="0" y="1340768"/>
            <a:ext cx="9144000" cy="5517232"/>
          </a:xfrm>
        </p:spPr>
        <p:txBody>
          <a:bodyPr>
            <a:noAutofit/>
          </a:bodyPr>
          <a:lstStyle/>
          <a:p>
            <a:r>
              <a:rPr lang="tr-TR" sz="2400" dirty="0"/>
              <a:t>Ayan, merkezi otoritenin bozulmasıyla ortaya çıkan zengin ve etraflı kimselerdir. Ayanların başlarına buyruk hareket etmesinden rahatsız olan II. Mahmut, Alemdar Mustafa Paşa aracılığı ile ayanlarla görüşerek </a:t>
            </a:r>
            <a:r>
              <a:rPr lang="tr-TR" sz="2400" dirty="0" err="1"/>
              <a:t>Sened</a:t>
            </a:r>
            <a:r>
              <a:rPr lang="tr-TR" sz="2400" dirty="0"/>
              <a:t>-i İttifak’ı imzalamıştır. </a:t>
            </a:r>
            <a:r>
              <a:rPr lang="tr-TR" sz="2400" b="1" dirty="0"/>
              <a:t>Senedi İttifak’a göre;</a:t>
            </a:r>
            <a:endParaRPr lang="tr-TR" sz="2400" dirty="0"/>
          </a:p>
          <a:p>
            <a:r>
              <a:rPr lang="tr-TR" sz="2400" dirty="0"/>
              <a:t>Ayanlar, padişaha ve sadrazama bağlı kalacaklar, devletin kanunlarına uyacaklar.</a:t>
            </a:r>
          </a:p>
          <a:p>
            <a:r>
              <a:rPr lang="tr-TR" sz="2400" dirty="0"/>
              <a:t>Ayanlar, vergi ve asker toplamada devlete yardımcı olacaklar.</a:t>
            </a:r>
          </a:p>
          <a:p>
            <a:r>
              <a:rPr lang="tr-TR" sz="2400" dirty="0"/>
              <a:t>Padişaha karşı bir isyan çıkarsa, ayanlar bunun bastırılması için çalışacaklar.</a:t>
            </a:r>
          </a:p>
          <a:p>
            <a:r>
              <a:rPr lang="tr-TR" sz="2400" dirty="0"/>
              <a:t>Padişah aşırı vergi koymayacak.</a:t>
            </a:r>
          </a:p>
          <a:p>
            <a:r>
              <a:rPr lang="tr-TR" sz="2400" dirty="0" err="1"/>
              <a:t>Ayanlık</a:t>
            </a:r>
            <a:r>
              <a:rPr lang="tr-TR" sz="2400" dirty="0"/>
              <a:t> babadan oğula geçecek.</a:t>
            </a:r>
          </a:p>
          <a:p>
            <a:r>
              <a:rPr lang="tr-TR" sz="2400" dirty="0"/>
              <a:t>Ayanlar, kanunlara uygun olarak kendi bölgelerindeki hazine gelirlerini toplayacaklardı</a:t>
            </a:r>
            <a:r>
              <a:rPr lang="tr-TR" sz="2400" dirty="0" smtClean="0"/>
              <a:t>.</a:t>
            </a:r>
            <a:endParaRPr lang="tr-TR" sz="2400" dirty="0"/>
          </a:p>
        </p:txBody>
      </p:sp>
    </p:spTree>
    <p:extLst>
      <p:ext uri="{BB962C8B-B14F-4D97-AF65-F5344CB8AC3E}">
        <p14:creationId xmlns:p14="http://schemas.microsoft.com/office/powerpoint/2010/main" xmlns="" val="36599570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SENEDİ İTTİFAK İLE</a:t>
            </a:r>
            <a:endParaRPr lang="tr-TR" dirty="0"/>
          </a:p>
        </p:txBody>
      </p:sp>
      <p:sp>
        <p:nvSpPr>
          <p:cNvPr id="3" name="İçerik Yer Tutucusu 2"/>
          <p:cNvSpPr>
            <a:spLocks noGrp="1"/>
          </p:cNvSpPr>
          <p:nvPr>
            <p:ph idx="1"/>
          </p:nvPr>
        </p:nvSpPr>
        <p:spPr/>
        <p:txBody>
          <a:bodyPr/>
          <a:lstStyle/>
          <a:p>
            <a:r>
              <a:rPr lang="tr-TR" sz="2400" dirty="0"/>
              <a:t>Osmanlı tarihinde padişahın otoritesi </a:t>
            </a:r>
            <a:r>
              <a:rPr lang="tr-TR" sz="2400" b="1" dirty="0"/>
              <a:t>ilk</a:t>
            </a:r>
            <a:r>
              <a:rPr lang="tr-TR" sz="2400" dirty="0"/>
              <a:t> defa sınırlanmıştır.</a:t>
            </a:r>
          </a:p>
          <a:p>
            <a:r>
              <a:rPr lang="tr-TR" sz="2400" dirty="0"/>
              <a:t>Padişah</a:t>
            </a:r>
            <a:r>
              <a:rPr lang="tr-TR" sz="2400" b="1" dirty="0"/>
              <a:t> ilk</a:t>
            </a:r>
            <a:r>
              <a:rPr lang="tr-TR" sz="2400" dirty="0"/>
              <a:t> kez kendi gücünün dışında başka bir gücün varlığını kabul etmiştir.</a:t>
            </a:r>
          </a:p>
          <a:p>
            <a:r>
              <a:rPr lang="tr-TR" sz="2400" dirty="0"/>
              <a:t>Osmanlı Devletinin ayanlara söz geçiremeyecek kadar güçsüz olduğu anlaşılmıştır.</a:t>
            </a:r>
          </a:p>
          <a:p>
            <a:r>
              <a:rPr lang="tr-TR" sz="2400" dirty="0"/>
              <a:t>Ayanlar hukuki statü kazanmışlardır</a:t>
            </a:r>
            <a:r>
              <a:rPr lang="tr-TR" sz="2400" dirty="0" smtClean="0"/>
              <a:t>.</a:t>
            </a:r>
          </a:p>
          <a:p>
            <a:endParaRPr lang="tr-TR" sz="2400" dirty="0"/>
          </a:p>
          <a:p>
            <a:r>
              <a:rPr lang="tr-TR" sz="2400" dirty="0" smtClean="0"/>
              <a:t>*</a:t>
            </a:r>
            <a:r>
              <a:rPr lang="tr-TR" sz="2400" i="1" dirty="0" smtClean="0"/>
              <a:t>Senedi </a:t>
            </a:r>
            <a:r>
              <a:rPr lang="tr-TR" sz="2400" i="1" dirty="0"/>
              <a:t>İttifakın imzalanmasında Avrupalı devletlerin etkisi </a:t>
            </a:r>
            <a:r>
              <a:rPr lang="tr-TR" sz="2400" i="1" dirty="0" smtClean="0"/>
              <a:t>yoktur.</a:t>
            </a:r>
            <a:endParaRPr lang="tr-TR" sz="2400" dirty="0"/>
          </a:p>
          <a:p>
            <a:pPr marL="0" indent="0">
              <a:buNone/>
            </a:pPr>
            <a:endParaRPr lang="tr-TR" dirty="0"/>
          </a:p>
        </p:txBody>
      </p:sp>
    </p:spTree>
    <p:extLst>
      <p:ext uri="{BB962C8B-B14F-4D97-AF65-F5344CB8AC3E}">
        <p14:creationId xmlns:p14="http://schemas.microsoft.com/office/powerpoint/2010/main" xmlns="" val="36830488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DÖNEMİN SİYASİ OLAYLARI</a:t>
            </a:r>
            <a:endParaRPr lang="tr-TR" dirty="0"/>
          </a:p>
        </p:txBody>
      </p:sp>
      <p:sp>
        <p:nvSpPr>
          <p:cNvPr id="3" name="İçerik Yer Tutucusu 2"/>
          <p:cNvSpPr>
            <a:spLocks noGrp="1"/>
          </p:cNvSpPr>
          <p:nvPr>
            <p:ph idx="1"/>
          </p:nvPr>
        </p:nvSpPr>
        <p:spPr/>
        <p:txBody>
          <a:bodyPr/>
          <a:lstStyle/>
          <a:p>
            <a:r>
              <a:rPr lang="tr-TR" dirty="0"/>
              <a:t>Bu dönemde Fransız İhtilali’nin getirdiği milliyetçilik akımının etkisi ile ayaklanmalar çıkmıştır.</a:t>
            </a:r>
          </a:p>
          <a:p>
            <a:r>
              <a:rPr lang="tr-TR" dirty="0"/>
              <a:t>Bu ayaklanmaları özellikle Rusya kışkırtmıştır.</a:t>
            </a:r>
          </a:p>
          <a:p>
            <a:r>
              <a:rPr lang="tr-TR" dirty="0"/>
              <a:t>Sırp isyanı</a:t>
            </a:r>
          </a:p>
          <a:p>
            <a:r>
              <a:rPr lang="tr-TR" dirty="0"/>
              <a:t>Yunan </a:t>
            </a:r>
            <a:r>
              <a:rPr lang="tr-TR" dirty="0" smtClean="0"/>
              <a:t>isyanı</a:t>
            </a:r>
            <a:endParaRPr lang="tr-TR" dirty="0"/>
          </a:p>
        </p:txBody>
      </p:sp>
    </p:spTree>
    <p:extLst>
      <p:ext uri="{BB962C8B-B14F-4D97-AF65-F5344CB8AC3E}">
        <p14:creationId xmlns:p14="http://schemas.microsoft.com/office/powerpoint/2010/main" xmlns="" val="1159378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0"/>
            <a:ext cx="8229600" cy="1143000"/>
          </a:xfrm>
        </p:spPr>
        <p:txBody>
          <a:bodyPr/>
          <a:lstStyle/>
          <a:p>
            <a:r>
              <a:rPr lang="tr-TR" dirty="0" smtClean="0"/>
              <a:t>SIRP İSYANI</a:t>
            </a:r>
            <a:endParaRPr lang="tr-TR" dirty="0"/>
          </a:p>
        </p:txBody>
      </p:sp>
      <p:sp>
        <p:nvSpPr>
          <p:cNvPr id="3" name="İçerik Yer Tutucusu 2"/>
          <p:cNvSpPr>
            <a:spLocks noGrp="1"/>
          </p:cNvSpPr>
          <p:nvPr>
            <p:ph idx="1"/>
          </p:nvPr>
        </p:nvSpPr>
        <p:spPr>
          <a:xfrm>
            <a:off x="0" y="1124744"/>
            <a:ext cx="9144000" cy="5733256"/>
          </a:xfrm>
        </p:spPr>
        <p:txBody>
          <a:bodyPr/>
          <a:lstStyle/>
          <a:p>
            <a:r>
              <a:rPr lang="tr-TR" dirty="0"/>
              <a:t>Milliyetçilik akımının etkisi ile ayaklanmışlardır.</a:t>
            </a:r>
          </a:p>
          <a:p>
            <a:r>
              <a:rPr lang="tr-TR" dirty="0"/>
              <a:t>Özellikle Rusların kışkırtması etkili olmuştur.</a:t>
            </a:r>
          </a:p>
          <a:p>
            <a:r>
              <a:rPr lang="tr-TR" dirty="0"/>
              <a:t>Osmanlı’ya ilk isyan eden millettir.</a:t>
            </a:r>
          </a:p>
          <a:p>
            <a:r>
              <a:rPr lang="tr-TR" dirty="0"/>
              <a:t>1812 Bükreş Antlaşması ile bazı haklar elde etmişlerdir.</a:t>
            </a:r>
          </a:p>
          <a:p>
            <a:r>
              <a:rPr lang="tr-TR" dirty="0"/>
              <a:t>1829 Edirne Antlaşması ile özerklik kazandılar.</a:t>
            </a:r>
          </a:p>
          <a:p>
            <a:r>
              <a:rPr lang="tr-TR" dirty="0"/>
              <a:t>1878 Berlin Antlaşması ile bağımsız oldular</a:t>
            </a:r>
            <a:r>
              <a:rPr lang="tr-TR" dirty="0" smtClean="0"/>
              <a:t>.</a:t>
            </a:r>
            <a:endParaRPr lang="tr-TR" dirty="0"/>
          </a:p>
        </p:txBody>
      </p:sp>
    </p:spTree>
    <p:extLst>
      <p:ext uri="{BB962C8B-B14F-4D97-AF65-F5344CB8AC3E}">
        <p14:creationId xmlns:p14="http://schemas.microsoft.com/office/powerpoint/2010/main" xmlns="" val="2359470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0"/>
            <a:ext cx="8229600" cy="1143000"/>
          </a:xfrm>
        </p:spPr>
        <p:txBody>
          <a:bodyPr/>
          <a:lstStyle/>
          <a:p>
            <a:r>
              <a:rPr lang="tr-TR" dirty="0" smtClean="0"/>
              <a:t>YUNAN İSYANI</a:t>
            </a:r>
            <a:endParaRPr lang="tr-TR" dirty="0"/>
          </a:p>
        </p:txBody>
      </p:sp>
      <p:sp>
        <p:nvSpPr>
          <p:cNvPr id="3" name="İçerik Yer Tutucusu 2"/>
          <p:cNvSpPr>
            <a:spLocks noGrp="1"/>
          </p:cNvSpPr>
          <p:nvPr>
            <p:ph idx="1"/>
          </p:nvPr>
        </p:nvSpPr>
        <p:spPr>
          <a:xfrm>
            <a:off x="0" y="1412776"/>
            <a:ext cx="9144000" cy="5445224"/>
          </a:xfrm>
        </p:spPr>
        <p:txBody>
          <a:bodyPr>
            <a:normAutofit lnSpcReduction="10000"/>
          </a:bodyPr>
          <a:lstStyle/>
          <a:p>
            <a:r>
              <a:rPr lang="tr-TR" dirty="0"/>
              <a:t>İsyanın çıkışında milliyetçilik ve özgürlük fikirleri etkili olmuştur.</a:t>
            </a:r>
          </a:p>
          <a:p>
            <a:r>
              <a:rPr lang="tr-TR" dirty="0"/>
              <a:t>Rusya ve Avrupa devletleri de kışkırtmıştır.</a:t>
            </a:r>
          </a:p>
          <a:p>
            <a:r>
              <a:rPr lang="tr-TR" dirty="0"/>
              <a:t>Osmanlı isyanı bastıramayınca Mısır valisi Kavalalı Mehmet Ali Paşa’dan yardım istemiştir.</a:t>
            </a:r>
          </a:p>
          <a:p>
            <a:r>
              <a:rPr lang="tr-TR" dirty="0"/>
              <a:t>Girit ve Mora valiliklerinin de kendisine verilmesi şartıyla Mehmet Ali Paşa yardım etmeyi kabul etmiştir.</a:t>
            </a:r>
          </a:p>
          <a:p>
            <a:r>
              <a:rPr lang="tr-TR" dirty="0"/>
              <a:t>Osmanlı Mehmet Ali Paşa’nın yardımı ile isyanı bastırmış fakat meseleye bu kez Avrupa devletleri karışmıştır</a:t>
            </a:r>
            <a:r>
              <a:rPr lang="tr-TR" dirty="0" smtClean="0"/>
              <a:t>.</a:t>
            </a:r>
            <a:endParaRPr lang="tr-TR" dirty="0"/>
          </a:p>
        </p:txBody>
      </p:sp>
    </p:spTree>
    <p:extLst>
      <p:ext uri="{BB962C8B-B14F-4D97-AF65-F5344CB8AC3E}">
        <p14:creationId xmlns:p14="http://schemas.microsoft.com/office/powerpoint/2010/main" xmlns="" val="10854263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67306"/>
          </a:xfrm>
        </p:spPr>
        <p:txBody>
          <a:bodyPr>
            <a:normAutofit/>
          </a:bodyPr>
          <a:lstStyle/>
          <a:p>
            <a:r>
              <a:rPr lang="tr-TR" dirty="0"/>
              <a:t>İngiltere, Fransa ve Rusya, Osmanlı’dan Yunanistan’a özerklik vermesini istedi.</a:t>
            </a:r>
          </a:p>
          <a:p>
            <a:r>
              <a:rPr lang="tr-TR" dirty="0"/>
              <a:t>Osmanlı bunu iç işlerine müdahale olarak değerlendirdi ve kabul etmedi.</a:t>
            </a:r>
          </a:p>
          <a:p>
            <a:r>
              <a:rPr lang="tr-TR" dirty="0"/>
              <a:t>Bunun üzerine Osmanlı’ya savaş açtılar.</a:t>
            </a:r>
          </a:p>
          <a:p>
            <a:r>
              <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1827’de </a:t>
            </a:r>
            <a:r>
              <a:rPr lang="tr-TR" b="1" dirty="0" err="1">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NAVARİN’de</a:t>
            </a:r>
            <a:r>
              <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 </a:t>
            </a:r>
            <a:r>
              <a:rPr lang="tr-TR" dirty="0"/>
              <a:t>Osmanlı donanması yakıldı.</a:t>
            </a:r>
          </a:p>
          <a:p>
            <a:r>
              <a:rPr lang="tr-TR" dirty="0"/>
              <a:t>Osmanlı bu sırada yeniçeri ocağını  kaldırmıştı yerine kurulan yeni ordu ise savaşa hazır değildi.</a:t>
            </a:r>
          </a:p>
          <a:p>
            <a:r>
              <a:rPr lang="tr-TR" dirty="0"/>
              <a:t>Sonuçta </a:t>
            </a:r>
            <a:r>
              <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1829’da EDİRNE ANTLAŞMASI </a:t>
            </a:r>
            <a:r>
              <a:rPr lang="tr-TR" dirty="0"/>
              <a:t>imzalandı ve </a:t>
            </a:r>
            <a:r>
              <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Yunanistan bağımsız oldu.</a:t>
            </a:r>
          </a:p>
          <a:p>
            <a:r>
              <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Osmanlı’dan ayrılıp bağımsız olan ilk devlet </a:t>
            </a:r>
            <a:r>
              <a:rPr lang="tr-TR" b="1" dirty="0" err="1">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YUNANİSTAN’dır</a:t>
            </a:r>
            <a:r>
              <a:rPr lang="tr-TR" b="1" dirty="0" smtClean="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a:t>
            </a:r>
            <a:endParaRPr lang="tr-TR"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endParaRPr>
          </a:p>
        </p:txBody>
      </p:sp>
    </p:spTree>
    <p:extLst>
      <p:ext uri="{BB962C8B-B14F-4D97-AF65-F5344CB8AC3E}">
        <p14:creationId xmlns:p14="http://schemas.microsoft.com/office/powerpoint/2010/main" xmlns="" val="20034389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1829 EDİRNE ANTLAŞMASI</a:t>
            </a:r>
            <a:endParaRPr lang="tr-TR" dirty="0"/>
          </a:p>
        </p:txBody>
      </p:sp>
      <p:sp>
        <p:nvSpPr>
          <p:cNvPr id="3" name="İçerik Yer Tutucusu 2"/>
          <p:cNvSpPr>
            <a:spLocks noGrp="1"/>
          </p:cNvSpPr>
          <p:nvPr>
            <p:ph idx="1"/>
          </p:nvPr>
        </p:nvSpPr>
        <p:spPr/>
        <p:txBody>
          <a:bodyPr/>
          <a:lstStyle/>
          <a:p>
            <a:r>
              <a:rPr lang="tr-TR" b="1" dirty="0">
                <a:ln w="50800"/>
              </a:rPr>
              <a:t>Yunanistan bağımsız olacaktı.</a:t>
            </a:r>
          </a:p>
          <a:p>
            <a:r>
              <a:rPr lang="tr-TR" b="1" dirty="0" err="1">
                <a:ln w="50800"/>
              </a:rPr>
              <a:t>Prut</a:t>
            </a:r>
            <a:r>
              <a:rPr lang="tr-TR" b="1" dirty="0">
                <a:ln w="50800"/>
              </a:rPr>
              <a:t> Nehri Osmanlı ile Rusya arasında sınır olacak ve Rus ticaret gemileri boğazlardan serbestçe  geçebilecekti.</a:t>
            </a:r>
          </a:p>
          <a:p>
            <a:r>
              <a:rPr lang="tr-TR" b="1" dirty="0">
                <a:ln w="50800"/>
              </a:rPr>
              <a:t>Eflak, </a:t>
            </a:r>
            <a:r>
              <a:rPr lang="tr-TR" b="1" dirty="0" err="1">
                <a:ln w="50800"/>
              </a:rPr>
              <a:t>Boğdan</a:t>
            </a:r>
            <a:r>
              <a:rPr lang="tr-TR" b="1" dirty="0">
                <a:ln w="50800"/>
              </a:rPr>
              <a:t> ve Sırbistan özerk hale gelecekti.</a:t>
            </a:r>
          </a:p>
          <a:p>
            <a:r>
              <a:rPr lang="tr-TR" b="1" dirty="0">
                <a:ln w="50800"/>
              </a:rPr>
              <a:t>Osmanlı, Rusya’ya savaş tazminatı ödeyecekti</a:t>
            </a:r>
            <a:r>
              <a:rPr lang="tr-TR" b="1" dirty="0" smtClean="0">
                <a:ln w="50800"/>
              </a:rPr>
              <a:t>.</a:t>
            </a:r>
            <a:endParaRPr lang="tr-TR" b="1" dirty="0">
              <a:ln w="50800"/>
            </a:endParaRPr>
          </a:p>
        </p:txBody>
      </p:sp>
    </p:spTree>
    <p:extLst>
      <p:ext uri="{BB962C8B-B14F-4D97-AF65-F5344CB8AC3E}">
        <p14:creationId xmlns:p14="http://schemas.microsoft.com/office/powerpoint/2010/main" xmlns="" val="23503000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1815 VİYANA KONGRESİ</a:t>
            </a:r>
            <a:endParaRPr lang="tr-TR" dirty="0"/>
          </a:p>
        </p:txBody>
      </p:sp>
      <p:sp>
        <p:nvSpPr>
          <p:cNvPr id="3" name="İçerik Yer Tutucusu 2"/>
          <p:cNvSpPr>
            <a:spLocks noGrp="1"/>
          </p:cNvSpPr>
          <p:nvPr>
            <p:ph idx="1"/>
          </p:nvPr>
        </p:nvSpPr>
        <p:spPr>
          <a:xfrm>
            <a:off x="0" y="1600200"/>
            <a:ext cx="9144000" cy="5257800"/>
          </a:xfrm>
        </p:spPr>
        <p:txBody>
          <a:bodyPr>
            <a:normAutofit/>
          </a:bodyPr>
          <a:lstStyle/>
          <a:p>
            <a:r>
              <a:rPr lang="tr-TR" sz="2400" dirty="0"/>
              <a:t>Napolyon’un değiştirdiği Avrupa haritasını yeniden çizmek ve Avrupa’nın geleceğini belirlemek amacıyla toplandı.</a:t>
            </a:r>
          </a:p>
          <a:p>
            <a:r>
              <a:rPr lang="tr-TR" sz="2400" dirty="0"/>
              <a:t>İngiltere, Rusya, Prusya, Avusturya ve Fransa katıldı.</a:t>
            </a:r>
          </a:p>
          <a:p>
            <a:r>
              <a:rPr lang="tr-TR" sz="2400" dirty="0"/>
              <a:t>Konferansa Avusturya başbakanı METTERNİC başkanlık etti.</a:t>
            </a:r>
          </a:p>
          <a:p>
            <a:r>
              <a:rPr lang="tr-TR" sz="2400" dirty="0"/>
              <a:t>Bu konferansta Rusya, Prusya, Avusturya ve İngiltere anlaşarak </a:t>
            </a:r>
            <a:r>
              <a:rPr lang="tr-TR" sz="2400"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DÖRTLÜ İTTİFAK GRUBUNU </a:t>
            </a:r>
            <a:r>
              <a:rPr lang="tr-TR" sz="2400" dirty="0" smtClean="0"/>
              <a:t>kurdu.</a:t>
            </a:r>
          </a:p>
          <a:p>
            <a:r>
              <a:rPr lang="tr-TR" sz="2400" b="1" dirty="0">
                <a:ln w="24500" cmpd="dbl">
                  <a:solidFill>
                    <a:schemeClr val="accent2">
                      <a:shade val="85000"/>
                      <a:satMod val="155000"/>
                    </a:schemeClr>
                  </a:solidFill>
                  <a:prstDash val="solid"/>
                  <a:miter lim="800000"/>
                </a:ln>
                <a:effectLst>
                  <a:outerShdw blurRad="38100" dist="38100" dir="7020000" algn="tl">
                    <a:srgbClr val="000000">
                      <a:alpha val="35000"/>
                    </a:srgbClr>
                  </a:outerShdw>
                </a:effectLst>
              </a:rPr>
              <a:t>METTERNİK SİSTEMİ </a:t>
            </a:r>
            <a:r>
              <a:rPr lang="tr-TR" sz="2400" dirty="0"/>
              <a:t>adı ile anılan bir politika oluşturdular.</a:t>
            </a:r>
          </a:p>
          <a:p>
            <a:r>
              <a:rPr lang="tr-TR" sz="2400" dirty="0"/>
              <a:t>Bu politika ile kurdukları düzeni devam ettirmek ve Fransız İhtilali’nin etkilerinden kendilerini korumak için Avrupa’nın neresinde bir ayaklanma çıkarsa çıksın, hep birlikte hareket edecekler ve ayaklanmaları bastıracaklardı</a:t>
            </a:r>
            <a:r>
              <a:rPr lang="tr-TR" sz="2400" dirty="0" smtClean="0"/>
              <a:t>.</a:t>
            </a:r>
            <a:endParaRPr lang="tr-TR" sz="2400" dirty="0"/>
          </a:p>
        </p:txBody>
      </p:sp>
    </p:spTree>
    <p:extLst>
      <p:ext uri="{BB962C8B-B14F-4D97-AF65-F5344CB8AC3E}">
        <p14:creationId xmlns:p14="http://schemas.microsoft.com/office/powerpoint/2010/main" xmlns="" val="28110132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normAutofit/>
          </a:bodyPr>
          <a:lstStyle/>
          <a:p>
            <a:r>
              <a:rPr lang="tr-TR"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Viyana Kongresi’nde </a:t>
            </a:r>
            <a:r>
              <a:rPr lang="tr-TR" dirty="0"/>
              <a:t>Avrupa devletlerinin sınırları yeniden çizildi.</a:t>
            </a:r>
          </a:p>
          <a:p>
            <a:r>
              <a:rPr lang="tr-TR" dirty="0"/>
              <a:t>Ancak sınırlar çizilirken ırk, dil, din unsurları dikkate alınmadığı için istenen barış ortamı uzun sürmedi.</a:t>
            </a:r>
          </a:p>
          <a:p>
            <a:r>
              <a:rPr lang="tr-TR" dirty="0"/>
              <a:t>Bu nedenle 1815’ten 1827’ye kadar geçen süre, Avrupa’da yeniden düzenlemek anlamına gelen </a:t>
            </a:r>
            <a:r>
              <a:rPr lang="tr-TR"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RESTORASYON DÖNEMİ </a:t>
            </a:r>
            <a:r>
              <a:rPr lang="tr-TR" dirty="0"/>
              <a:t>olarak adlandırılır.</a:t>
            </a:r>
          </a:p>
          <a:p>
            <a:r>
              <a:rPr lang="tr-TR" dirty="0"/>
              <a:t>Avrupa devletleri Osmanlı’ya karşı iki yüzlü davranmıştır</a:t>
            </a:r>
            <a:r>
              <a:rPr lang="tr-TR" dirty="0" smtClean="0"/>
              <a:t>.</a:t>
            </a:r>
            <a:endParaRPr lang="tr-TR" dirty="0"/>
          </a:p>
        </p:txBody>
      </p:sp>
    </p:spTree>
    <p:extLst>
      <p:ext uri="{BB962C8B-B14F-4D97-AF65-F5344CB8AC3E}">
        <p14:creationId xmlns:p14="http://schemas.microsoft.com/office/powerpoint/2010/main" xmlns="" val="13800286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1143000"/>
          </a:xfrm>
        </p:spPr>
        <p:txBody>
          <a:bodyPr/>
          <a:lstStyle/>
          <a:p>
            <a:r>
              <a:rPr lang="tr-TR" dirty="0" smtClean="0"/>
              <a:t>ŞARK MESELESİ</a:t>
            </a:r>
            <a:endParaRPr lang="tr-TR" dirty="0"/>
          </a:p>
        </p:txBody>
      </p:sp>
      <p:sp>
        <p:nvSpPr>
          <p:cNvPr id="3" name="İçerik Yer Tutucusu 2"/>
          <p:cNvSpPr>
            <a:spLocks noGrp="1"/>
          </p:cNvSpPr>
          <p:nvPr>
            <p:ph idx="1"/>
          </p:nvPr>
        </p:nvSpPr>
        <p:spPr>
          <a:xfrm>
            <a:off x="0" y="1413164"/>
            <a:ext cx="9144000" cy="5444836"/>
          </a:xfrm>
        </p:spPr>
        <p:txBody>
          <a:bodyPr>
            <a:normAutofit fontScale="92500" lnSpcReduction="10000"/>
          </a:bodyPr>
          <a:lstStyle/>
          <a:p>
            <a:r>
              <a:rPr lang="tr-TR" dirty="0"/>
              <a:t>İlk kez Viyana Kongresi’nde ifade edilmiştir.</a:t>
            </a:r>
          </a:p>
          <a:p>
            <a:r>
              <a:rPr lang="tr-TR" dirty="0"/>
              <a:t>Avrupa devletlerinin Osmanlı Devleti ile olan ilişkileri anlatılmak istenmiştir.</a:t>
            </a:r>
          </a:p>
          <a:p>
            <a:r>
              <a:rPr lang="tr-TR" dirty="0"/>
              <a:t>Türklerin Anadolu’ya yerleşmeye başladıkları 1071’den 1923’e kadar geçen dönemde Avrupa devletlerinin Türk-İslam dünyasına karşı izledikleri politikayı ifade eder.</a:t>
            </a:r>
          </a:p>
          <a:p>
            <a:r>
              <a:rPr lang="tr-TR" dirty="0"/>
              <a:t>Azınlıkları durumunu bahane ederek iç işlerimize karışmışlardır.</a:t>
            </a:r>
          </a:p>
          <a:p>
            <a:r>
              <a:rPr lang="tr-TR" dirty="0"/>
              <a:t>Türkleri Avrupa’dan ve Anadolu’dan atma </a:t>
            </a:r>
            <a:r>
              <a:rPr lang="tr-TR" dirty="0" smtClean="0"/>
              <a:t>amacındadırlar.</a:t>
            </a:r>
            <a:endParaRPr lang="tr-TR" dirty="0"/>
          </a:p>
        </p:txBody>
      </p:sp>
    </p:spTree>
    <p:extLst>
      <p:ext uri="{BB962C8B-B14F-4D97-AF65-F5344CB8AC3E}">
        <p14:creationId xmlns:p14="http://schemas.microsoft.com/office/powerpoint/2010/main" xmlns="" val="2402680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II.MAHMUD KİMDİR ?</a:t>
            </a:r>
            <a:endParaRPr lang="tr-TR" dirty="0"/>
          </a:p>
        </p:txBody>
      </p:sp>
      <p:sp>
        <p:nvSpPr>
          <p:cNvPr id="3" name="İçerik Yer Tutucusu 2"/>
          <p:cNvSpPr>
            <a:spLocks noGrp="1"/>
          </p:cNvSpPr>
          <p:nvPr>
            <p:ph idx="1"/>
          </p:nvPr>
        </p:nvSpPr>
        <p:spPr/>
        <p:txBody>
          <a:bodyPr>
            <a:normAutofit fontScale="92500"/>
          </a:bodyPr>
          <a:lstStyle/>
          <a:p>
            <a:r>
              <a:rPr lang="tr-TR" dirty="0"/>
              <a:t>Sultan </a:t>
            </a:r>
            <a:r>
              <a:rPr lang="tr-TR" dirty="0" err="1"/>
              <a:t>II.Mahmut</a:t>
            </a:r>
            <a:r>
              <a:rPr lang="tr-TR" dirty="0"/>
              <a:t>, 30. Osmanlı padişahı ve 109. İslam halifesidir. Osmanlı tarihi boyunca belki de en çok dönüm noktasının yaşandığı bir dönemde padişahlık yapmıştır. Osman Gazi ve Sultan İbrahim'den sonra Osmanlı Hanedanı'nın üçüncü ve son soy atasıdır. Son altı </a:t>
            </a:r>
            <a:r>
              <a:rPr lang="tr-TR" dirty="0" smtClean="0"/>
              <a:t>Osmanlı Padişahından onun </a:t>
            </a:r>
            <a:r>
              <a:rPr lang="tr-TR" dirty="0"/>
              <a:t>oğlu dördü ise </a:t>
            </a:r>
            <a:r>
              <a:rPr lang="tr-TR" dirty="0" smtClean="0"/>
              <a:t>torunudur.</a:t>
            </a:r>
          </a:p>
          <a:p>
            <a:pPr marL="0" indent="0">
              <a:buNone/>
            </a:pPr>
            <a:r>
              <a:rPr lang="tr-TR" dirty="0" smtClean="0"/>
              <a:t>*</a:t>
            </a:r>
            <a:r>
              <a:rPr lang="tr-TR" dirty="0"/>
              <a:t>II. Mahmut’un tahta geçmesinde etkili olan Rusçuk Ayanı Alemdar Mustafa Paşa sadrazam </a:t>
            </a:r>
            <a:r>
              <a:rPr lang="tr-TR" dirty="0" smtClean="0"/>
              <a:t>yapıldı.</a:t>
            </a:r>
            <a:endParaRPr lang="tr-TR" dirty="0"/>
          </a:p>
        </p:txBody>
      </p:sp>
    </p:spTree>
    <p:extLst>
      <p:ext uri="{BB962C8B-B14F-4D97-AF65-F5344CB8AC3E}">
        <p14:creationId xmlns:p14="http://schemas.microsoft.com/office/powerpoint/2010/main" xmlns="" val="46863645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normAutofit/>
          </a:bodyPr>
          <a:lstStyle/>
          <a:p>
            <a:r>
              <a:rPr lang="tr-TR" sz="2900" dirty="0"/>
              <a:t>1876’da </a:t>
            </a:r>
            <a:r>
              <a:rPr lang="tr-TR" sz="2900" dirty="0" err="1"/>
              <a:t>İNGİLTERE’nin</a:t>
            </a:r>
            <a:r>
              <a:rPr lang="tr-TR" sz="2900" dirty="0"/>
              <a:t> isteği ile Balkan olaylarını görüşmek üzere ve Osmanlı-Rus anlaşmazlığını gidermek için İstanbul’da bir konferans (TERSANE KONFERANSI) düzenlendi.</a:t>
            </a:r>
          </a:p>
          <a:p>
            <a:r>
              <a:rPr lang="tr-TR" sz="2900" dirty="0"/>
              <a:t>Bu konferansa Avusturya, Almanya, İngiltere, Rusya, İtalya ve Osmanlı Devleti katıldı.</a:t>
            </a:r>
          </a:p>
          <a:p>
            <a:r>
              <a:rPr lang="tr-TR" sz="2900" dirty="0"/>
              <a:t>Konferansta Avrupa devletleri bizden Sırbistan ve Karadağ’dan askerlerimizi çıkarmamızı, Bosna-Hersek ve Bulgaristan’a özerklik vermemizi ve Balkanlarda ıslahatlar yapmamızı istediler.</a:t>
            </a:r>
          </a:p>
          <a:p>
            <a:r>
              <a:rPr lang="tr-TR" sz="2900" dirty="0"/>
              <a:t>Biz ise bunu iç işlerimize müdahale sayarak kabul etmedik. </a:t>
            </a:r>
          </a:p>
          <a:p>
            <a:r>
              <a:rPr lang="tr-TR" sz="2900" dirty="0"/>
              <a:t>Bunun üzerine Rusya bize savaş ilan etti ve başlayan savaş 1877-1878 Osmanlı-Rus Harbi (93 Harbi) </a:t>
            </a:r>
            <a:r>
              <a:rPr lang="tr-TR" sz="2900" dirty="0" smtClean="0"/>
              <a:t>olmuştur.</a:t>
            </a:r>
            <a:endParaRPr lang="tr-TR" sz="2900" dirty="0"/>
          </a:p>
        </p:txBody>
      </p:sp>
    </p:spTree>
    <p:extLst>
      <p:ext uri="{BB962C8B-B14F-4D97-AF65-F5344CB8AC3E}">
        <p14:creationId xmlns:p14="http://schemas.microsoft.com/office/powerpoint/2010/main" xmlns="" val="31454522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MISIR SORUNU</a:t>
            </a:r>
            <a:endParaRPr lang="tr-TR" dirty="0"/>
          </a:p>
        </p:txBody>
      </p:sp>
      <p:sp>
        <p:nvSpPr>
          <p:cNvPr id="3" name="İçerik Yer Tutucusu 2"/>
          <p:cNvSpPr>
            <a:spLocks noGrp="1"/>
          </p:cNvSpPr>
          <p:nvPr>
            <p:ph idx="1"/>
          </p:nvPr>
        </p:nvSpPr>
        <p:spPr>
          <a:xfrm>
            <a:off x="0" y="1268760"/>
            <a:ext cx="9144000" cy="5589240"/>
          </a:xfrm>
        </p:spPr>
        <p:txBody>
          <a:bodyPr>
            <a:normAutofit lnSpcReduction="10000"/>
          </a:bodyPr>
          <a:lstStyle/>
          <a:p>
            <a:r>
              <a:rPr lang="tr-TR" dirty="0"/>
              <a:t>Yunan isyanını bastırma karşılığında Mehmet Ali Paşa’ya Mora ve Girit valilikleri </a:t>
            </a:r>
            <a:r>
              <a:rPr lang="tr-TR" dirty="0" err="1"/>
              <a:t>vaad</a:t>
            </a:r>
            <a:r>
              <a:rPr lang="tr-TR" dirty="0"/>
              <a:t> edilmişti.</a:t>
            </a:r>
          </a:p>
          <a:p>
            <a:r>
              <a:rPr lang="tr-TR" dirty="0"/>
              <a:t>Ancak Yunanistan bağımsız olunca Mora da elimizden çıkmıştı.</a:t>
            </a:r>
          </a:p>
          <a:p>
            <a:r>
              <a:rPr lang="tr-TR" dirty="0"/>
              <a:t>M. Ali Paşa da Mora yerine bizden Girit ve Suriye valiliğini istedi.</a:t>
            </a:r>
          </a:p>
          <a:p>
            <a:r>
              <a:rPr lang="tr-TR" dirty="0"/>
              <a:t>II. Mahmut bu isteği kabul etmeyince M. Ali Paşa oğlu İbrahim Paşa komutasındaki orduyu Suriye üzerine gönderdi. İbrahim Paşa Suriye’yi ele geçirdi. Adana’ya girdi. Osmanlı ordularını yendi ve Kütahya’ya kadar </a:t>
            </a:r>
            <a:r>
              <a:rPr lang="tr-TR" dirty="0" smtClean="0"/>
              <a:t>ilerledi.</a:t>
            </a:r>
            <a:endParaRPr lang="tr-TR" dirty="0"/>
          </a:p>
        </p:txBody>
      </p:sp>
    </p:spTree>
    <p:extLst>
      <p:ext uri="{BB962C8B-B14F-4D97-AF65-F5344CB8AC3E}">
        <p14:creationId xmlns:p14="http://schemas.microsoft.com/office/powerpoint/2010/main" xmlns="" val="39994944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858000"/>
          </a:xfrm>
        </p:spPr>
        <p:txBody>
          <a:bodyPr>
            <a:normAutofit/>
          </a:bodyPr>
          <a:lstStyle/>
          <a:p>
            <a:r>
              <a:rPr lang="tr-TR" sz="2800" dirty="0"/>
              <a:t>Osmanlı M. Ali Paşa’yı durduramayınca İngiltere ve Fransa’dan yardım istedi.</a:t>
            </a:r>
          </a:p>
          <a:p>
            <a:r>
              <a:rPr lang="tr-TR" sz="2800" dirty="0"/>
              <a:t>Fransa M. Ali Paşa’nın tarafını tuttu.</a:t>
            </a:r>
          </a:p>
          <a:p>
            <a:r>
              <a:rPr lang="tr-TR" sz="2800" dirty="0"/>
              <a:t>İngiltere iç meselemiz diye müdahale etmek istemedi.</a:t>
            </a:r>
          </a:p>
          <a:p>
            <a:r>
              <a:rPr lang="tr-TR" sz="2800" dirty="0"/>
              <a:t>“Denize düşen yılana sarılır.” dedik ve Rusya’dan yardım istedik.</a:t>
            </a:r>
          </a:p>
          <a:p>
            <a:r>
              <a:rPr lang="tr-TR" sz="2800" dirty="0"/>
              <a:t>Rusya yardım isteğimizi kabul etti ve donanmasını İstanbul’a gönderdi</a:t>
            </a:r>
            <a:r>
              <a:rPr lang="tr-TR" sz="2800" dirty="0" smtClean="0"/>
              <a:t>.</a:t>
            </a:r>
          </a:p>
          <a:p>
            <a:r>
              <a:rPr lang="tr-TR" sz="2800" dirty="0"/>
              <a:t>Rusların İstanbul’a gelmesi İngiltere ve Fransa’yı endişelendirdi.</a:t>
            </a:r>
          </a:p>
          <a:p>
            <a:r>
              <a:rPr lang="tr-TR" sz="2800" dirty="0"/>
              <a:t>Durumun önemini kavrayan İngiltere ve Fransa yanlarına Avusturya’yı da alarak Osmanlı Devleti’ne yardım etmeye karar verdiler</a:t>
            </a:r>
            <a:r>
              <a:rPr lang="tr-TR" sz="2800" dirty="0" smtClean="0"/>
              <a:t>.</a:t>
            </a:r>
            <a:endParaRPr lang="tr-TR" sz="2800" dirty="0"/>
          </a:p>
        </p:txBody>
      </p:sp>
    </p:spTree>
    <p:extLst>
      <p:ext uri="{BB962C8B-B14F-4D97-AF65-F5344CB8AC3E}">
        <p14:creationId xmlns:p14="http://schemas.microsoft.com/office/powerpoint/2010/main" xmlns="" val="11921729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lt Başlık 5"/>
          <p:cNvSpPr>
            <a:spLocks noGrp="1"/>
          </p:cNvSpPr>
          <p:nvPr>
            <p:ph type="subTitle" idx="1"/>
          </p:nvPr>
        </p:nvSpPr>
        <p:spPr>
          <a:xfrm>
            <a:off x="395536" y="548680"/>
            <a:ext cx="7848872" cy="5760640"/>
          </a:xfrm>
        </p:spPr>
        <p:txBody>
          <a:bodyPr/>
          <a:lstStyle/>
          <a:p>
            <a:pPr algn="l"/>
            <a:r>
              <a:rPr lang="tr-TR" dirty="0">
                <a:solidFill>
                  <a:schemeClr val="tx1"/>
                </a:solidFill>
              </a:rPr>
              <a:t>Rusların sıcak denizlere inmesine engel olabilmek için Rusya’ya karşı </a:t>
            </a:r>
            <a:r>
              <a:rPr lang="tr-TR" dirty="0" smtClean="0">
                <a:solidFill>
                  <a:schemeClr val="tx1"/>
                </a:solidFill>
              </a:rPr>
              <a:t>Osmanlı Devleti’ni </a:t>
            </a:r>
            <a:r>
              <a:rPr lang="tr-TR" dirty="0">
                <a:solidFill>
                  <a:schemeClr val="tx1"/>
                </a:solidFill>
              </a:rPr>
              <a:t>desteklediler.</a:t>
            </a:r>
          </a:p>
          <a:p>
            <a:pPr algn="l"/>
            <a:r>
              <a:rPr lang="tr-TR" dirty="0">
                <a:solidFill>
                  <a:schemeClr val="tx1"/>
                </a:solidFill>
              </a:rPr>
              <a:t>Rusları İstanbul’dan </a:t>
            </a:r>
            <a:r>
              <a:rPr lang="tr-TR" dirty="0" err="1">
                <a:solidFill>
                  <a:schemeClr val="tx1"/>
                </a:solidFill>
              </a:rPr>
              <a:t>uzaklaştırmak,Osmanlı</a:t>
            </a:r>
            <a:r>
              <a:rPr lang="tr-TR" dirty="0">
                <a:solidFill>
                  <a:schemeClr val="tx1"/>
                </a:solidFill>
              </a:rPr>
              <a:t> padişahı ile isyancı valinin uzlaştırılması ile mümkündü. Bu amaçla M. Ali Paşa’ya baskı yaparak Osmanlı ile </a:t>
            </a:r>
            <a:r>
              <a:rPr lang="tr-TR" b="1" dirty="0">
                <a:ln w="24500" cmpd="dbl">
                  <a:solidFill>
                    <a:schemeClr val="accent2">
                      <a:shade val="85000"/>
                      <a:satMod val="155000"/>
                    </a:schemeClr>
                  </a:solidFill>
                  <a:prstDash val="solid"/>
                  <a:miter lim="800000"/>
                </a:ln>
                <a:solidFill>
                  <a:schemeClr val="tx1"/>
                </a:solidFill>
                <a:effectLst>
                  <a:outerShdw blurRad="38100" dist="38100" dir="7020000" algn="tl">
                    <a:srgbClr val="000000">
                      <a:alpha val="35000"/>
                    </a:srgbClr>
                  </a:outerShdw>
                </a:effectLst>
              </a:rPr>
              <a:t>1833’te Kütahya Antlaşması’nın</a:t>
            </a:r>
            <a:r>
              <a:rPr lang="tr-TR" dirty="0">
                <a:solidFill>
                  <a:schemeClr val="tx1"/>
                </a:solidFill>
              </a:rPr>
              <a:t> yapılmasını sağladılar</a:t>
            </a:r>
            <a:r>
              <a:rPr lang="tr-TR" dirty="0" smtClean="0">
                <a:solidFill>
                  <a:schemeClr val="tx1"/>
                </a:solidFill>
              </a:rPr>
              <a:t>.</a:t>
            </a:r>
            <a:endParaRPr lang="tr-TR" dirty="0">
              <a:solidFill>
                <a:schemeClr val="tx1"/>
              </a:solidFill>
            </a:endParaRPr>
          </a:p>
        </p:txBody>
      </p:sp>
    </p:spTree>
    <p:extLst>
      <p:ext uri="{BB962C8B-B14F-4D97-AF65-F5344CB8AC3E}">
        <p14:creationId xmlns:p14="http://schemas.microsoft.com/office/powerpoint/2010/main" xmlns="" val="24218870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KÜTAHYA ANTLAŞMASI</a:t>
            </a:r>
            <a:endParaRPr lang="tr-TR" dirty="0"/>
          </a:p>
        </p:txBody>
      </p:sp>
      <p:sp>
        <p:nvSpPr>
          <p:cNvPr id="3" name="İçerik Yer Tutucusu 2"/>
          <p:cNvSpPr>
            <a:spLocks noGrp="1"/>
          </p:cNvSpPr>
          <p:nvPr>
            <p:ph idx="1"/>
          </p:nvPr>
        </p:nvSpPr>
        <p:spPr/>
        <p:txBody>
          <a:bodyPr/>
          <a:lstStyle/>
          <a:p>
            <a:r>
              <a:rPr lang="tr-TR" dirty="0"/>
              <a:t>M. Ali Paşa’ya Girit ve Mısır valiliklerine ek olarak Şam valiliği verildi.</a:t>
            </a:r>
          </a:p>
          <a:p>
            <a:r>
              <a:rPr lang="tr-TR" dirty="0"/>
              <a:t>Oğlu İbrahim Paşa’ya Cidde ve Adana valiliği verildi.</a:t>
            </a:r>
          </a:p>
          <a:p>
            <a:r>
              <a:rPr lang="tr-TR" dirty="0"/>
              <a:t>Osmanlı bu antlaşma ile valisine boyun eğmek zorunda kaldı</a:t>
            </a:r>
            <a:r>
              <a:rPr lang="tr-TR" dirty="0" smtClean="0"/>
              <a:t>.</a:t>
            </a:r>
            <a:endParaRPr lang="tr-TR" dirty="0"/>
          </a:p>
        </p:txBody>
      </p:sp>
    </p:spTree>
    <p:extLst>
      <p:ext uri="{BB962C8B-B14F-4D97-AF65-F5344CB8AC3E}">
        <p14:creationId xmlns:p14="http://schemas.microsoft.com/office/powerpoint/2010/main" xmlns="" val="2146492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II.MAHMUD ISLAHATLARI</a:t>
            </a:r>
            <a:endParaRPr lang="tr-TR" dirty="0"/>
          </a:p>
        </p:txBody>
      </p:sp>
      <p:sp>
        <p:nvSpPr>
          <p:cNvPr id="3" name="İçerik Yer Tutucusu 2"/>
          <p:cNvSpPr>
            <a:spLocks noGrp="1"/>
          </p:cNvSpPr>
          <p:nvPr>
            <p:ph idx="1"/>
          </p:nvPr>
        </p:nvSpPr>
        <p:spPr/>
        <p:txBody>
          <a:bodyPr/>
          <a:lstStyle/>
          <a:p>
            <a:r>
              <a:rPr lang="tr-TR" dirty="0" smtClean="0"/>
              <a:t>Bu ıslahatları 5 başlıkta inceleyeceğiz:</a:t>
            </a:r>
          </a:p>
          <a:p>
            <a:r>
              <a:rPr lang="tr-TR" dirty="0" smtClean="0"/>
              <a:t>-Yönetim</a:t>
            </a:r>
          </a:p>
          <a:p>
            <a:r>
              <a:rPr lang="tr-TR" dirty="0" smtClean="0"/>
              <a:t>-Eğitim</a:t>
            </a:r>
          </a:p>
          <a:p>
            <a:r>
              <a:rPr lang="tr-TR" dirty="0" smtClean="0"/>
              <a:t>-Toplumsal</a:t>
            </a:r>
          </a:p>
          <a:p>
            <a:r>
              <a:rPr lang="tr-TR" dirty="0" smtClean="0"/>
              <a:t>-Askeri</a:t>
            </a:r>
          </a:p>
          <a:p>
            <a:r>
              <a:rPr lang="tr-TR" dirty="0" smtClean="0"/>
              <a:t>-Ekonomi</a:t>
            </a:r>
          </a:p>
        </p:txBody>
      </p:sp>
    </p:spTree>
    <p:extLst>
      <p:ext uri="{BB962C8B-B14F-4D97-AF65-F5344CB8AC3E}">
        <p14:creationId xmlns:p14="http://schemas.microsoft.com/office/powerpoint/2010/main" xmlns="" val="2505414765"/>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YÖNETİM ALANINDA ISLAHATLAR</a:t>
            </a:r>
            <a:endParaRPr lang="tr-TR" dirty="0"/>
          </a:p>
        </p:txBody>
      </p:sp>
      <p:sp>
        <p:nvSpPr>
          <p:cNvPr id="3" name="İçerik Yer Tutucusu 2"/>
          <p:cNvSpPr>
            <a:spLocks noGrp="1"/>
          </p:cNvSpPr>
          <p:nvPr>
            <p:ph idx="1"/>
          </p:nvPr>
        </p:nvSpPr>
        <p:spPr>
          <a:xfrm>
            <a:off x="0" y="1600200"/>
            <a:ext cx="9144000" cy="5257800"/>
          </a:xfrm>
        </p:spPr>
        <p:txBody>
          <a:bodyPr>
            <a:normAutofit fontScale="70000" lnSpcReduction="20000"/>
          </a:bodyPr>
          <a:lstStyle/>
          <a:p>
            <a:r>
              <a:rPr lang="tr-TR" dirty="0"/>
              <a:t>Divanı Hümayun kaldırılarak yerine Nazırlıklar (Bakanlık) kuruldu.</a:t>
            </a:r>
          </a:p>
          <a:p>
            <a:r>
              <a:rPr lang="tr-TR" dirty="0">
                <a:solidFill>
                  <a:srgbClr val="FF0000"/>
                </a:solidFill>
              </a:rPr>
              <a:t>Müsadere usulü kaldırıldı. Müsadere, Padişahın devlet adamlarının mallarına el koymasıdır. Böylece Özel Mülkiyet korunmuş oldu.</a:t>
            </a:r>
          </a:p>
          <a:p>
            <a:r>
              <a:rPr lang="tr-TR" dirty="0"/>
              <a:t>Memurlar için rütbe ve nişan kabul edildi.</a:t>
            </a:r>
          </a:p>
          <a:p>
            <a:r>
              <a:rPr lang="tr-TR" dirty="0"/>
              <a:t>Köy ve mahalle idari örgütleri kuruldu, muhtarlar atandı.</a:t>
            </a:r>
          </a:p>
          <a:p>
            <a:r>
              <a:rPr lang="tr-TR" dirty="0"/>
              <a:t>İller merkeze bağlandı, </a:t>
            </a:r>
            <a:r>
              <a:rPr lang="tr-TR" dirty="0" err="1"/>
              <a:t>ayanlık</a:t>
            </a:r>
            <a:r>
              <a:rPr lang="tr-TR" dirty="0"/>
              <a:t> kaldırıldı, merkezden valiler atandı.</a:t>
            </a:r>
          </a:p>
          <a:p>
            <a:r>
              <a:rPr lang="tr-TR" dirty="0"/>
              <a:t>Danışma Meclisleri açıldı.</a:t>
            </a:r>
          </a:p>
          <a:p>
            <a:r>
              <a:rPr lang="tr-TR" dirty="0"/>
              <a:t>Tımar ve zeamet kaldırıldı, memurlara maaş bağlandı</a:t>
            </a:r>
            <a:r>
              <a:rPr lang="tr-TR" dirty="0" smtClean="0"/>
              <a:t>.</a:t>
            </a:r>
            <a:endParaRPr lang="tr-TR" dirty="0"/>
          </a:p>
          <a:p>
            <a:r>
              <a:rPr lang="tr-TR" b="1" dirty="0"/>
              <a:t>Dar-ı Şura-ı Askeri</a:t>
            </a:r>
            <a:r>
              <a:rPr lang="tr-TR" dirty="0"/>
              <a:t>: Askerlik işleri için </a:t>
            </a:r>
            <a:r>
              <a:rPr lang="tr-TR" b="1" dirty="0"/>
              <a:t>Dar-ı Şura-ı </a:t>
            </a:r>
            <a:r>
              <a:rPr lang="tr-TR" b="1" dirty="0" err="1"/>
              <a:t>Bab</a:t>
            </a:r>
            <a:r>
              <a:rPr lang="tr-TR" b="1" dirty="0"/>
              <a:t>-ı Ali</a:t>
            </a:r>
            <a:r>
              <a:rPr lang="tr-TR" dirty="0"/>
              <a:t>: İdari işler için </a:t>
            </a:r>
            <a:r>
              <a:rPr lang="tr-TR" b="1" dirty="0"/>
              <a:t>Meclis-i </a:t>
            </a:r>
            <a:r>
              <a:rPr lang="tr-TR" b="1" dirty="0" err="1"/>
              <a:t>Valay</a:t>
            </a:r>
            <a:r>
              <a:rPr lang="tr-TR" b="1" dirty="0"/>
              <a:t>-ı Ahkâm-ı Adliye</a:t>
            </a:r>
            <a:r>
              <a:rPr lang="tr-TR" dirty="0"/>
              <a:t>: Hukuk işleri için açıldı. (Aynı zamanda üst düzey devlet yetkililerini de yargılama görevi yapmıştır.)</a:t>
            </a:r>
          </a:p>
          <a:p>
            <a:r>
              <a:rPr lang="tr-TR" dirty="0"/>
              <a:t>Askeri amaçlı </a:t>
            </a:r>
            <a:r>
              <a:rPr lang="tr-TR" b="1" dirty="0"/>
              <a:t>ilk</a:t>
            </a:r>
            <a:r>
              <a:rPr lang="tr-TR" dirty="0"/>
              <a:t> nüfus sayımı yapıldı.</a:t>
            </a:r>
          </a:p>
          <a:p>
            <a:r>
              <a:rPr lang="tr-TR" dirty="0"/>
              <a:t>Posta ve polis teşkilatı kuruldu.</a:t>
            </a:r>
          </a:p>
          <a:p>
            <a:r>
              <a:rPr lang="tr-TR" dirty="0"/>
              <a:t>İstanbul için vize uygulaması getirildi</a:t>
            </a:r>
            <a:r>
              <a:rPr lang="tr-TR" dirty="0" smtClean="0"/>
              <a:t>.</a:t>
            </a:r>
            <a:endParaRPr lang="tr-TR" dirty="0"/>
          </a:p>
        </p:txBody>
      </p:sp>
    </p:spTree>
    <p:extLst>
      <p:ext uri="{BB962C8B-B14F-4D97-AF65-F5344CB8AC3E}">
        <p14:creationId xmlns:p14="http://schemas.microsoft.com/office/powerpoint/2010/main" xmlns="" val="2686093343"/>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MÜSADERE</a:t>
            </a:r>
            <a:endParaRPr lang="tr-TR" dirty="0"/>
          </a:p>
        </p:txBody>
      </p:sp>
      <p:sp>
        <p:nvSpPr>
          <p:cNvPr id="3" name="İçerik Yer Tutucusu 2"/>
          <p:cNvSpPr>
            <a:spLocks noGrp="1"/>
          </p:cNvSpPr>
          <p:nvPr>
            <p:ph idx="1"/>
          </p:nvPr>
        </p:nvSpPr>
        <p:spPr>
          <a:xfrm>
            <a:off x="0" y="1600200"/>
            <a:ext cx="9144000" cy="5257800"/>
          </a:xfrm>
        </p:spPr>
        <p:txBody>
          <a:bodyPr>
            <a:normAutofit/>
          </a:bodyPr>
          <a:lstStyle/>
          <a:p>
            <a:r>
              <a:rPr lang="tr-TR" dirty="0"/>
              <a:t>İlk </a:t>
            </a:r>
            <a:r>
              <a:rPr lang="tr-TR" dirty="0" smtClean="0"/>
              <a:t>kez FATİH devrinde </a:t>
            </a:r>
            <a:r>
              <a:rPr lang="tr-TR" dirty="0"/>
              <a:t>uygulanmıştır.</a:t>
            </a:r>
          </a:p>
          <a:p>
            <a:r>
              <a:rPr lang="tr-TR" dirty="0"/>
              <a:t>Yasak edilen bir şeyin kanun gereği elden alınması veya suçlu görülen bir kimsenin malının devlet tarafından zapt edilmesi anlamına gelmektedir. Osmanlı Devleti, adaleti tesis etme sırasında suç işleyenlere karşı caydırıcı bir unsur olması düşüncesiyle müsadereyi uygulamıştır. Müsadere daha çok ceza, emniyet tedbiri ve yapılan zararı ödetmede kullanılmıştır</a:t>
            </a:r>
            <a:r>
              <a:rPr lang="tr-TR" dirty="0" smtClean="0"/>
              <a:t>.</a:t>
            </a:r>
            <a:endParaRPr lang="tr-TR" dirty="0"/>
          </a:p>
        </p:txBody>
      </p:sp>
    </p:spTree>
    <p:extLst>
      <p:ext uri="{BB962C8B-B14F-4D97-AF65-F5344CB8AC3E}">
        <p14:creationId xmlns:p14="http://schemas.microsoft.com/office/powerpoint/2010/main" xmlns="" val="2964743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EĞİTİM ALANINDA ISLAHATLAR</a:t>
            </a:r>
            <a:endParaRPr lang="tr-TR" dirty="0"/>
          </a:p>
        </p:txBody>
      </p:sp>
      <p:sp>
        <p:nvSpPr>
          <p:cNvPr id="3" name="İçerik Yer Tutucusu 2"/>
          <p:cNvSpPr>
            <a:spLocks noGrp="1"/>
          </p:cNvSpPr>
          <p:nvPr>
            <p:ph idx="1"/>
          </p:nvPr>
        </p:nvSpPr>
        <p:spPr>
          <a:xfrm>
            <a:off x="0" y="1600200"/>
            <a:ext cx="9144000" cy="5257800"/>
          </a:xfrm>
        </p:spPr>
        <p:txBody>
          <a:bodyPr>
            <a:normAutofit fontScale="85000" lnSpcReduction="10000"/>
          </a:bodyPr>
          <a:lstStyle/>
          <a:p>
            <a:r>
              <a:rPr lang="tr-TR" dirty="0"/>
              <a:t>Medreselerin yanında Avrupa tarzında yeni okullar açıldı.</a:t>
            </a:r>
          </a:p>
          <a:p>
            <a:r>
              <a:rPr lang="tr-TR" dirty="0"/>
              <a:t>İlköğretim, kız ve erkek öğrenciler için İstanbul’da zorunlu oldu.</a:t>
            </a:r>
          </a:p>
          <a:p>
            <a:r>
              <a:rPr lang="tr-TR" dirty="0"/>
              <a:t>Yüksek öğretime geçmek için </a:t>
            </a:r>
            <a:r>
              <a:rPr lang="tr-TR" b="1" dirty="0"/>
              <a:t>Rüştiye</a:t>
            </a:r>
            <a:r>
              <a:rPr lang="tr-TR" dirty="0"/>
              <a:t> ve</a:t>
            </a:r>
            <a:r>
              <a:rPr lang="tr-TR" b="1" dirty="0"/>
              <a:t> </a:t>
            </a:r>
            <a:r>
              <a:rPr lang="tr-TR" b="1" dirty="0" err="1"/>
              <a:t>Mektebiulumuedebiye</a:t>
            </a:r>
            <a:r>
              <a:rPr lang="tr-TR" b="1" dirty="0"/>
              <a:t> </a:t>
            </a:r>
            <a:r>
              <a:rPr lang="tr-TR" dirty="0"/>
              <a:t>gibi orta dereceli okullar açıldı.</a:t>
            </a:r>
          </a:p>
          <a:p>
            <a:r>
              <a:rPr lang="tr-TR" dirty="0"/>
              <a:t>Enderun’un yerine devlet adamı yetiştirmek için </a:t>
            </a:r>
            <a:r>
              <a:rPr lang="tr-TR" b="1" dirty="0" err="1"/>
              <a:t>Mekteb</a:t>
            </a:r>
            <a:r>
              <a:rPr lang="tr-TR" b="1" dirty="0"/>
              <a:t>-i Maarifi Adliye</a:t>
            </a:r>
            <a:r>
              <a:rPr lang="tr-TR" dirty="0"/>
              <a:t> açılmıştır.</a:t>
            </a:r>
          </a:p>
          <a:p>
            <a:r>
              <a:rPr lang="tr-TR" b="1" dirty="0" err="1"/>
              <a:t>Mızıkay</a:t>
            </a:r>
            <a:r>
              <a:rPr lang="tr-TR" b="1" dirty="0"/>
              <a:t>-ı Hümayun</a:t>
            </a:r>
            <a:r>
              <a:rPr lang="tr-TR" dirty="0"/>
              <a:t> açıldı. (Bando Okulu)</a:t>
            </a:r>
          </a:p>
          <a:p>
            <a:r>
              <a:rPr lang="tr-TR" dirty="0"/>
              <a:t>Takvim-i </a:t>
            </a:r>
            <a:r>
              <a:rPr lang="tr-TR" dirty="0" err="1"/>
              <a:t>Vekayi</a:t>
            </a:r>
            <a:r>
              <a:rPr lang="tr-TR" dirty="0"/>
              <a:t> adlı </a:t>
            </a:r>
            <a:r>
              <a:rPr lang="tr-TR" b="1" dirty="0"/>
              <a:t>ilk </a:t>
            </a:r>
            <a:r>
              <a:rPr lang="tr-TR" dirty="0"/>
              <a:t>resmi gazete çıkarıldı. (1831)</a:t>
            </a:r>
          </a:p>
          <a:p>
            <a:r>
              <a:rPr lang="tr-TR" b="1" dirty="0"/>
              <a:t>Rüştiye</a:t>
            </a:r>
            <a:r>
              <a:rPr lang="tr-TR" dirty="0"/>
              <a:t> ve </a:t>
            </a:r>
            <a:r>
              <a:rPr lang="tr-TR" b="1" dirty="0" err="1"/>
              <a:t>Mekteb</a:t>
            </a:r>
            <a:r>
              <a:rPr lang="tr-TR" b="1" dirty="0"/>
              <a:t>-i Ulumu Edebiye</a:t>
            </a:r>
            <a:r>
              <a:rPr lang="tr-TR" dirty="0"/>
              <a:t> adlı orta dereceli okullar açıldı</a:t>
            </a:r>
            <a:r>
              <a:rPr lang="tr-TR" dirty="0" smtClean="0"/>
              <a:t>.</a:t>
            </a:r>
            <a:endParaRPr lang="tr-TR" dirty="0"/>
          </a:p>
        </p:txBody>
      </p:sp>
    </p:spTree>
    <p:extLst>
      <p:ext uri="{BB962C8B-B14F-4D97-AF65-F5344CB8AC3E}">
        <p14:creationId xmlns:p14="http://schemas.microsoft.com/office/powerpoint/2010/main" xmlns="" val="4217462400"/>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TOPLUMSAL ALANDA ISLAHATLAR</a:t>
            </a:r>
            <a:endParaRPr lang="tr-TR" dirty="0"/>
          </a:p>
        </p:txBody>
      </p:sp>
      <p:sp>
        <p:nvSpPr>
          <p:cNvPr id="3" name="İçerik Yer Tutucusu 2"/>
          <p:cNvSpPr>
            <a:spLocks noGrp="1"/>
          </p:cNvSpPr>
          <p:nvPr>
            <p:ph idx="1"/>
          </p:nvPr>
        </p:nvSpPr>
        <p:spPr>
          <a:xfrm>
            <a:off x="13854" y="1600200"/>
            <a:ext cx="9130145" cy="5257800"/>
          </a:xfrm>
        </p:spPr>
        <p:txBody>
          <a:bodyPr>
            <a:normAutofit/>
          </a:bodyPr>
          <a:lstStyle/>
          <a:p>
            <a:r>
              <a:rPr lang="tr-TR" dirty="0"/>
              <a:t>Devlet dairelerine II. Mahmut’un resmi asıldı.</a:t>
            </a:r>
          </a:p>
          <a:p>
            <a:r>
              <a:rPr lang="tr-TR" dirty="0"/>
              <a:t>Memura Fes, Ceket ve Pantolon giyme zorunluluğu getirildi.</a:t>
            </a:r>
          </a:p>
          <a:p>
            <a:r>
              <a:rPr lang="tr-TR" dirty="0"/>
              <a:t>Devlet memurları maaşa bağlandı.</a:t>
            </a:r>
          </a:p>
          <a:p>
            <a:r>
              <a:rPr lang="tr-TR" dirty="0"/>
              <a:t>Polis, Posta ve Karantina örgütleri kuruldu.</a:t>
            </a:r>
          </a:p>
          <a:p>
            <a:r>
              <a:rPr lang="tr-TR" dirty="0"/>
              <a:t>Avrupa’yı tarzda müzik serbest bırakıldı.</a:t>
            </a:r>
          </a:p>
          <a:p>
            <a:r>
              <a:rPr lang="tr-TR" b="1" dirty="0"/>
              <a:t>İlk</a:t>
            </a:r>
            <a:r>
              <a:rPr lang="tr-TR" dirty="0"/>
              <a:t> kez Pasaport uygulaması başlatıldı. (İstanbul’a giriş çıkışların kontrol altına alınması için Mürur Tezkeresi adı altında</a:t>
            </a:r>
            <a:r>
              <a:rPr lang="tr-TR" dirty="0" smtClean="0"/>
              <a:t>)</a:t>
            </a:r>
            <a:endParaRPr lang="tr-TR" dirty="0"/>
          </a:p>
        </p:txBody>
      </p:sp>
    </p:spTree>
    <p:extLst>
      <p:ext uri="{BB962C8B-B14F-4D97-AF65-F5344CB8AC3E}">
        <p14:creationId xmlns:p14="http://schemas.microsoft.com/office/powerpoint/2010/main" xmlns="" val="2240100049"/>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ASKERİ ALANDA ISLAHATLAR</a:t>
            </a:r>
            <a:endParaRPr lang="tr-TR" dirty="0"/>
          </a:p>
        </p:txBody>
      </p:sp>
      <p:sp>
        <p:nvSpPr>
          <p:cNvPr id="3" name="İçerik Yer Tutucusu 2"/>
          <p:cNvSpPr>
            <a:spLocks noGrp="1"/>
          </p:cNvSpPr>
          <p:nvPr>
            <p:ph idx="1"/>
          </p:nvPr>
        </p:nvSpPr>
        <p:spPr>
          <a:xfrm>
            <a:off x="0" y="1600200"/>
            <a:ext cx="9144000" cy="5257800"/>
          </a:xfrm>
        </p:spPr>
        <p:txBody>
          <a:bodyPr/>
          <a:lstStyle/>
          <a:p>
            <a:r>
              <a:rPr lang="tr-TR" dirty="0"/>
              <a:t>Alemdar Mustafa Paşa tarafından </a:t>
            </a:r>
            <a:r>
              <a:rPr lang="tr-TR" b="1" dirty="0"/>
              <a:t>Sekban-ı </a:t>
            </a:r>
            <a:r>
              <a:rPr lang="tr-TR" b="1" dirty="0" err="1"/>
              <a:t>Cedid</a:t>
            </a:r>
            <a:r>
              <a:rPr lang="tr-TR" dirty="0"/>
              <a:t> adlı Avrupa’yı tarzda bir ordu kuruldu. Yeniçeri isyanıyla kapatıldı.</a:t>
            </a:r>
          </a:p>
          <a:p>
            <a:r>
              <a:rPr lang="tr-TR" b="1" dirty="0"/>
              <a:t>Eşkinci ocağı</a:t>
            </a:r>
            <a:r>
              <a:rPr lang="tr-TR" dirty="0"/>
              <a:t> adıyla Avrupa’yı tarzda bir ordu kuruldu fakat Yeniçeri baskısıyla kapatıldı.</a:t>
            </a:r>
          </a:p>
          <a:p>
            <a:r>
              <a:rPr lang="tr-TR" dirty="0"/>
              <a:t> </a:t>
            </a:r>
            <a:r>
              <a:rPr lang="tr-TR" dirty="0" err="1"/>
              <a:t>Mekteb</a:t>
            </a:r>
            <a:r>
              <a:rPr lang="tr-TR" dirty="0"/>
              <a:t>-i Harbiye ve </a:t>
            </a:r>
            <a:r>
              <a:rPr lang="tr-TR" dirty="0" err="1"/>
              <a:t>Mekteb</a:t>
            </a:r>
            <a:r>
              <a:rPr lang="tr-TR" dirty="0"/>
              <a:t>-i Tıbbiye açıldı</a:t>
            </a:r>
          </a:p>
          <a:p>
            <a:r>
              <a:rPr lang="tr-TR" b="1" dirty="0"/>
              <a:t>Vakayı Hayriye</a:t>
            </a:r>
            <a:r>
              <a:rPr lang="tr-TR" dirty="0"/>
              <a:t> denilen olay ile Yeniçeri Ocağı kaldırıldı. (1826</a:t>
            </a:r>
            <a:r>
              <a:rPr lang="tr-TR" dirty="0" smtClean="0"/>
              <a:t>)</a:t>
            </a:r>
            <a:endParaRPr lang="tr-TR" dirty="0"/>
          </a:p>
        </p:txBody>
      </p:sp>
    </p:spTree>
    <p:extLst>
      <p:ext uri="{BB962C8B-B14F-4D97-AF65-F5344CB8AC3E}">
        <p14:creationId xmlns:p14="http://schemas.microsoft.com/office/powerpoint/2010/main" xmlns="" val="354270607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EKONOMİ ALANINDA ISLAHATLAR</a:t>
            </a:r>
            <a:endParaRPr lang="tr-TR" dirty="0"/>
          </a:p>
        </p:txBody>
      </p:sp>
      <p:sp>
        <p:nvSpPr>
          <p:cNvPr id="3" name="İçerik Yer Tutucusu 2"/>
          <p:cNvSpPr>
            <a:spLocks noGrp="1"/>
          </p:cNvSpPr>
          <p:nvPr>
            <p:ph idx="1"/>
          </p:nvPr>
        </p:nvSpPr>
        <p:spPr>
          <a:xfrm>
            <a:off x="0" y="1600200"/>
            <a:ext cx="9144000" cy="5257800"/>
          </a:xfrm>
        </p:spPr>
        <p:txBody>
          <a:bodyPr/>
          <a:lstStyle/>
          <a:p>
            <a:r>
              <a:rPr lang="tr-TR" dirty="0" smtClean="0"/>
              <a:t>Ticaret </a:t>
            </a:r>
            <a:r>
              <a:rPr lang="tr-TR" dirty="0"/>
              <a:t>Nezareti kurularak tarım ve ticaret işlerinin düzenli işlemesi amaçlanmıştır.</a:t>
            </a:r>
          </a:p>
          <a:p>
            <a:r>
              <a:rPr lang="tr-TR" dirty="0"/>
              <a:t>Ekonomik ilişkileri geliştirmek amacıyla Rumi Takvim yapıldı.</a:t>
            </a:r>
          </a:p>
          <a:p>
            <a:r>
              <a:rPr lang="tr-TR" dirty="0"/>
              <a:t>Fes ve Çuha (Kumaş) fabrikası kuruldu.</a:t>
            </a:r>
          </a:p>
          <a:p>
            <a:r>
              <a:rPr lang="tr-TR" dirty="0"/>
              <a:t>Yerli tüccarın, yabancı tüccarla rekabet edebilmesi  için gümrükte indirime gidildi.</a:t>
            </a:r>
          </a:p>
          <a:p>
            <a:r>
              <a:rPr lang="tr-TR" dirty="0"/>
              <a:t>Yerli malı kullanımı özendirildi.</a:t>
            </a:r>
          </a:p>
          <a:p>
            <a:endParaRPr lang="tr-TR" dirty="0"/>
          </a:p>
        </p:txBody>
      </p:sp>
    </p:spTree>
    <p:extLst>
      <p:ext uri="{BB962C8B-B14F-4D97-AF65-F5344CB8AC3E}">
        <p14:creationId xmlns:p14="http://schemas.microsoft.com/office/powerpoint/2010/main" xmlns="" val="2647952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1062</Words>
  <PresentationFormat>Ekran Gösterisi (4:3)</PresentationFormat>
  <Paragraphs>156</Paragraphs>
  <Slides>24</Slides>
  <Notes>9</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Ofis Teması</vt:lpstr>
      <vt:lpstr>II.MAHMUD(1808-1839)</vt:lpstr>
      <vt:lpstr>II.MAHMUD KİMDİR ?</vt:lpstr>
      <vt:lpstr>II.MAHMUD ISLAHATLARI</vt:lpstr>
      <vt:lpstr>YÖNETİM ALANINDA ISLAHATLAR</vt:lpstr>
      <vt:lpstr>MÜSADERE</vt:lpstr>
      <vt:lpstr>EĞİTİM ALANINDA ISLAHATLAR</vt:lpstr>
      <vt:lpstr>TOPLUMSAL ALANDA ISLAHATLAR</vt:lpstr>
      <vt:lpstr>ASKERİ ALANDA ISLAHATLAR</vt:lpstr>
      <vt:lpstr>EKONOMİ ALANINDA ISLAHATLAR</vt:lpstr>
      <vt:lpstr>SENEDİ İTTİFAK </vt:lpstr>
      <vt:lpstr>SENEDİ İTTİFAK İLE</vt:lpstr>
      <vt:lpstr>DÖNEMİN SİYASİ OLAYLARI</vt:lpstr>
      <vt:lpstr>SIRP İSYANI</vt:lpstr>
      <vt:lpstr>YUNAN İSYANI</vt:lpstr>
      <vt:lpstr>Slayt 15</vt:lpstr>
      <vt:lpstr>1829 EDİRNE ANTLAŞMASI</vt:lpstr>
      <vt:lpstr>1815 VİYANA KONGRESİ</vt:lpstr>
      <vt:lpstr>Slayt 18</vt:lpstr>
      <vt:lpstr>ŞARK MESELESİ</vt:lpstr>
      <vt:lpstr>Slayt 20</vt:lpstr>
      <vt:lpstr>MISIR SORUNU</vt:lpstr>
      <vt:lpstr>Slayt 22</vt:lpstr>
      <vt:lpstr>Slayt 23</vt:lpstr>
      <vt:lpstr>KÜTAHYA ANTLAŞMASI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2018-12-25T14:56:59Z</dcterms:created>
  <dcterms:modified xsi:type="dcterms:W3CDTF">2019-04-24T10:31:39Z</dcterms:modified>
  <cp:category>https://www.sorubak.com</cp:category>
</cp:coreProperties>
</file>