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AE6170-062E-41D0-A32A-C12DFB1CC320}" type="datetimeFigureOut">
              <a:rPr lang="tr-TR" smtClean="0"/>
              <a:pPr/>
              <a:t>15/04/2019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2CCB64-07EA-42A6-913E-D6CC23A01B38}" type="slidenum">
              <a:rPr lang="tr-TR" smtClean="0"/>
              <a:pPr/>
              <a:t>‹#›</a:t>
            </a:fld>
            <a:endParaRPr lang="tr-TR"/>
          </a:p>
        </p:txBody>
      </p:sp>
    </p:spTree>
    <p:extLst>
      <p:ext uri="{BB962C8B-B14F-4D97-AF65-F5344CB8AC3E}">
        <p14:creationId xmlns:p14="http://schemas.microsoft.com/office/powerpoint/2010/main" xmlns="" val="2607550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52CCB64-07EA-42A6-913E-D6CC23A01B38}" type="slidenum">
              <a:rPr lang="tr-TR" smtClean="0"/>
              <a:pPr/>
              <a:t>2</a:t>
            </a:fld>
            <a:endParaRPr lang="tr-TR"/>
          </a:p>
        </p:txBody>
      </p:sp>
    </p:spTree>
    <p:extLst>
      <p:ext uri="{BB962C8B-B14F-4D97-AF65-F5344CB8AC3E}">
        <p14:creationId xmlns:p14="http://schemas.microsoft.com/office/powerpoint/2010/main" xmlns="" val="234671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52CCB64-07EA-42A6-913E-D6CC23A01B38}" type="slidenum">
              <a:rPr lang="tr-TR" smtClean="0"/>
              <a:pPr/>
              <a:t>4</a:t>
            </a:fld>
            <a:endParaRPr lang="tr-TR"/>
          </a:p>
        </p:txBody>
      </p:sp>
    </p:spTree>
    <p:extLst>
      <p:ext uri="{BB962C8B-B14F-4D97-AF65-F5344CB8AC3E}">
        <p14:creationId xmlns:p14="http://schemas.microsoft.com/office/powerpoint/2010/main" xmlns="" val="1104286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52CCB64-07EA-42A6-913E-D6CC23A01B38}" type="slidenum">
              <a:rPr lang="tr-TR" smtClean="0"/>
              <a:pPr/>
              <a:t>6</a:t>
            </a:fld>
            <a:endParaRPr lang="tr-TR"/>
          </a:p>
        </p:txBody>
      </p:sp>
    </p:spTree>
    <p:extLst>
      <p:ext uri="{BB962C8B-B14F-4D97-AF65-F5344CB8AC3E}">
        <p14:creationId xmlns:p14="http://schemas.microsoft.com/office/powerpoint/2010/main" xmlns="" val="23232304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EA077A8-5583-4609-B1B8-E3D5DA26D0DC}" type="datetimeFigureOut">
              <a:rPr lang="tr-TR" smtClean="0"/>
              <a:pPr/>
              <a:t>15/04/2019</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81CF2E6C-904F-481F-BFB2-43CF6B466AF8}"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p>
            <a:fld id="{CEA077A8-5583-4609-B1B8-E3D5DA26D0DC}" type="datetimeFigureOut">
              <a:rPr lang="tr-TR" smtClean="0"/>
              <a:pPr/>
              <a:t>15/04/2019</a:t>
            </a:fld>
            <a:endParaRPr lang="tr-TR"/>
          </a:p>
        </p:txBody>
      </p:sp>
      <p:sp>
        <p:nvSpPr>
          <p:cNvPr id="5" name="4 Altbilgi Yer Tutucusu"/>
          <p:cNvSpPr>
            <a:spLocks noGrp="1"/>
          </p:cNvSpPr>
          <p:nvPr>
            <p:ph type="ftr" sz="quarter" idx="11"/>
          </p:nvPr>
        </p:nvSpPr>
        <p:spPr>
          <a:xfrm>
            <a:off x="457200" y="6556248"/>
            <a:ext cx="3657600" cy="228600"/>
          </a:xfrm>
        </p:spPr>
        <p:txBody>
          <a:bodyPr/>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81CF2E6C-904F-481F-BFB2-43CF6B466AF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EA077A8-5583-4609-B1B8-E3D5DA26D0DC}" type="datetimeFigureOut">
              <a:rPr lang="tr-TR" smtClean="0"/>
              <a:pPr/>
              <a:t>15/04/2019</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p>
            <a:fld id="{81CF2E6C-904F-481F-BFB2-43CF6B466AF8}"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CEA077A8-5583-4609-B1B8-E3D5DA26D0DC}" type="datetimeFigureOut">
              <a:rPr lang="tr-TR" smtClean="0"/>
              <a:pPr/>
              <a:t>15/04/2019</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p>
            <a:fld id="{CEA077A8-5583-4609-B1B8-E3D5DA26D0DC}" type="datetimeFigureOut">
              <a:rPr lang="tr-TR" smtClean="0"/>
              <a:pPr/>
              <a:t>15/04/2019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1CF2E6C-904F-481F-BFB2-43CF6B466AF8}"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EA077A8-5583-4609-B1B8-E3D5DA26D0DC}" type="datetimeFigureOut">
              <a:rPr lang="tr-TR" smtClean="0"/>
              <a:pPr/>
              <a:t>15/04/2019</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81CF2E6C-904F-481F-BFB2-43CF6B466AF8}"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dilbilgisi.net/wp-content/uploads/2014/02/Soz-Sanatlari-Kavram-Haritasi.jp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7.Sınıf </a:t>
            </a:r>
            <a:r>
              <a:rPr lang="tr-TR" dirty="0" err="1" smtClean="0"/>
              <a:t>türkçe</a:t>
            </a:r>
            <a:r>
              <a:rPr lang="tr-TR" dirty="0" smtClean="0"/>
              <a:t> söz sanatları</a:t>
            </a:r>
            <a:endParaRPr lang="tr-TR" dirty="0"/>
          </a:p>
        </p:txBody>
      </p:sp>
      <p:sp>
        <p:nvSpPr>
          <p:cNvPr id="3" name="2 Alt Başlık"/>
          <p:cNvSpPr>
            <a:spLocks noGrp="1"/>
          </p:cNvSpPr>
          <p:nvPr>
            <p:ph type="subTitle" idx="1"/>
          </p:nvPr>
        </p:nvSpPr>
        <p:spPr/>
        <p:txBody>
          <a:bodyPr/>
          <a:lstStyle/>
          <a:p>
            <a:r>
              <a:rPr lang="tr-TR" dirty="0" smtClean="0"/>
              <a:t>Hazırlayan :ZENİ</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sz="6000" dirty="0" smtClean="0"/>
              <a:t>söz </a:t>
            </a:r>
            <a:r>
              <a:rPr lang="tr-TR" sz="6000" dirty="0" err="1" smtClean="0"/>
              <a:t>sanatlarI</a:t>
            </a:r>
            <a:endParaRPr lang="tr-TR" dirty="0"/>
          </a:p>
        </p:txBody>
      </p:sp>
      <p:sp>
        <p:nvSpPr>
          <p:cNvPr id="3" name="2 İçerik Yer Tutucusu"/>
          <p:cNvSpPr>
            <a:spLocks noGrp="1"/>
          </p:cNvSpPr>
          <p:nvPr>
            <p:ph idx="1"/>
          </p:nvPr>
        </p:nvSpPr>
        <p:spPr/>
        <p:txBody>
          <a:bodyPr/>
          <a:lstStyle/>
          <a:p>
            <a:r>
              <a:rPr lang="tr-TR" b="1" dirty="0" smtClean="0"/>
              <a:t>Söz sanatları</a:t>
            </a:r>
            <a:r>
              <a:rPr lang="tr-TR" dirty="0" smtClean="0"/>
              <a:t> (edebî sanatlar), ifadeye zenginlik katmak, ifadenin etkisini artırmak ya da az sözle çok şey ifade etmek için kullanılır. Söz sanatları </a:t>
            </a:r>
            <a:r>
              <a:rPr lang="tr-TR" b="1" dirty="0" smtClean="0"/>
              <a:t>abartma, benzetme, kişileştirme ve konuşturma</a:t>
            </a:r>
            <a:r>
              <a:rPr lang="tr-TR" dirty="0" smtClean="0"/>
              <a:t> olmak üzere dörde ayrılır:</a:t>
            </a:r>
            <a:br>
              <a:rPr lang="tr-TR" dirty="0" smtClean="0"/>
            </a:br>
            <a:r>
              <a:rPr lang="tr-TR" dirty="0" smtClean="0">
                <a:hlinkClick r:id="rId3"/>
              </a:rPr>
              <a:t/>
            </a:r>
            <a:br>
              <a:rPr lang="tr-TR" dirty="0" smtClean="0">
                <a:hlinkClick r:id="rId3"/>
              </a:rPr>
            </a:b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dirty="0" smtClean="0"/>
              <a:t>1.</a:t>
            </a:r>
            <a:r>
              <a:rPr lang="tr-TR" sz="4800" dirty="0" smtClean="0"/>
              <a:t>ABARTMA (MÜBALAĞ)</a:t>
            </a:r>
            <a:endParaRPr lang="tr-TR" sz="6600" dirty="0"/>
          </a:p>
        </p:txBody>
      </p:sp>
      <p:sp>
        <p:nvSpPr>
          <p:cNvPr id="3" name="2 İçerik Yer Tutucusu"/>
          <p:cNvSpPr>
            <a:spLocks noGrp="1"/>
          </p:cNvSpPr>
          <p:nvPr>
            <p:ph idx="1"/>
          </p:nvPr>
        </p:nvSpPr>
        <p:spPr/>
        <p:txBody>
          <a:bodyPr>
            <a:normAutofit fontScale="85000" lnSpcReduction="10000"/>
          </a:bodyPr>
          <a:lstStyle/>
          <a:p>
            <a:pPr fontAlgn="t"/>
            <a:r>
              <a:rPr lang="tr-TR" dirty="0" smtClean="0"/>
              <a:t>  </a:t>
            </a:r>
            <a:r>
              <a:rPr lang="tr-TR" dirty="0" smtClean="0">
                <a:solidFill>
                  <a:schemeClr val="bg2">
                    <a:lumMod val="50000"/>
                  </a:schemeClr>
                </a:solidFill>
              </a:rPr>
              <a:t>Bir şeyin niteliklerini veya bir olayı olduğundan fazla büyüterek veya küçülterek anlatmaya </a:t>
            </a:r>
            <a:r>
              <a:rPr lang="tr-TR" b="1" dirty="0" smtClean="0">
                <a:solidFill>
                  <a:schemeClr val="bg2">
                    <a:lumMod val="50000"/>
                  </a:schemeClr>
                </a:solidFill>
              </a:rPr>
              <a:t>abartma</a:t>
            </a:r>
            <a:r>
              <a:rPr lang="tr-TR" dirty="0" smtClean="0">
                <a:solidFill>
                  <a:schemeClr val="bg2">
                    <a:lumMod val="50000"/>
                  </a:schemeClr>
                </a:solidFill>
              </a:rPr>
              <a:t> denir</a:t>
            </a:r>
            <a:r>
              <a:rPr lang="tr-TR" dirty="0" smtClean="0"/>
              <a:t>.                                                         ÖRNEKLER:</a:t>
            </a:r>
          </a:p>
          <a:p>
            <a:pPr fontAlgn="t"/>
            <a:r>
              <a:rPr lang="tr-TR" dirty="0" smtClean="0"/>
              <a:t> Çantayı taşımaktan kolum koptu.</a:t>
            </a:r>
            <a:br>
              <a:rPr lang="tr-TR" dirty="0" smtClean="0"/>
            </a:br>
            <a:r>
              <a:rPr lang="tr-TR" dirty="0" smtClean="0"/>
              <a:t>Bu cümlede kişi, kolunun fiziksel olarak koptuğunu değil, “çok yorulduğunu” abartma yaparak anlatmaktadır.</a:t>
            </a:r>
            <a:r>
              <a:rPr lang="tr-TR" b="1" dirty="0" smtClean="0"/>
              <a:t>»</a:t>
            </a:r>
            <a:r>
              <a:rPr lang="tr-TR" dirty="0" smtClean="0"/>
              <a:t> Bir ah çeksem dağı taşı eritir</a:t>
            </a:r>
            <a:br>
              <a:rPr lang="tr-TR" dirty="0" smtClean="0"/>
            </a:br>
            <a:r>
              <a:rPr lang="tr-TR" dirty="0" smtClean="0"/>
              <a:t>Gözüm yaşı değirmeni yürütür</a:t>
            </a:r>
            <a:br>
              <a:rPr lang="tr-TR" dirty="0" smtClean="0"/>
            </a:br>
            <a:r>
              <a:rPr lang="tr-TR" dirty="0" smtClean="0"/>
              <a:t>Bu hasretlik beni dahi çürütür</a:t>
            </a:r>
            <a:br>
              <a:rPr lang="tr-TR" dirty="0" smtClean="0"/>
            </a:br>
            <a:r>
              <a:rPr lang="tr-TR" dirty="0" smtClean="0"/>
              <a:t>Bana sıla da bir, gurbet il de bir</a:t>
            </a:r>
            <a:br>
              <a:rPr lang="tr-TR" dirty="0" smtClean="0"/>
            </a:br>
            <a:r>
              <a:rPr lang="tr-TR" dirty="0" smtClean="0"/>
              <a:t>Karacaoğlan bu dörtlükte memleketinden ayrı olmanın verdiği acıyı abartarak anlatmıştır. Çünkü gerçekte gözyaşı dağları eritmez, değirmeni yürütmez.</a:t>
            </a:r>
          </a:p>
          <a:p>
            <a:pPr fontAlgn="t"/>
            <a:endParaRPr lang="tr-TR" dirty="0"/>
          </a:p>
        </p:txBody>
      </p:sp>
      <p:cxnSp>
        <p:nvCxnSpPr>
          <p:cNvPr id="6" name="5 Düz Bağlayıcı"/>
          <p:cNvCxnSpPr/>
          <p:nvPr/>
        </p:nvCxnSpPr>
        <p:spPr>
          <a:xfrm>
            <a:off x="3203848" y="1844824"/>
            <a:ext cx="288032" cy="14401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6600" dirty="0" smtClean="0"/>
              <a:t>2</a:t>
            </a:r>
            <a:r>
              <a:rPr lang="tr-TR" dirty="0" smtClean="0"/>
              <a:t>.BENZETME (TEŞBİH)</a:t>
            </a:r>
            <a:endParaRPr lang="tr-TR" dirty="0"/>
          </a:p>
        </p:txBody>
      </p:sp>
      <p:sp>
        <p:nvSpPr>
          <p:cNvPr id="3" name="2 İçerik Yer Tutucusu"/>
          <p:cNvSpPr>
            <a:spLocks noGrp="1"/>
          </p:cNvSpPr>
          <p:nvPr>
            <p:ph idx="1"/>
          </p:nvPr>
        </p:nvSpPr>
        <p:spPr/>
        <p:txBody>
          <a:bodyPr/>
          <a:lstStyle/>
          <a:p>
            <a:r>
              <a:rPr lang="tr-TR" dirty="0" smtClean="0">
                <a:solidFill>
                  <a:schemeClr val="bg2">
                    <a:lumMod val="50000"/>
                  </a:schemeClr>
                </a:solidFill>
              </a:rPr>
              <a:t>Anlatımı kuvvetlendirmek, sözün etkisini artırmak için aralarında değişik yönlerden ilgi bulunan iki şeyden zayıf olanın kuvvetli olana benzetilmesine benzetme denir. Çoğunlukla benzetme yapılırken birbirleri ile ilgi kurulan varlıklar arasındaki ilişki bilinmektedir.</a:t>
            </a:r>
          </a:p>
          <a:p>
            <a:r>
              <a:rPr lang="tr-TR" dirty="0" smtClean="0"/>
              <a:t>ÖRNEKLER:</a:t>
            </a:r>
          </a:p>
          <a:p>
            <a:r>
              <a:rPr lang="tr-TR" dirty="0" smtClean="0"/>
              <a:t>Serkan keçi </a:t>
            </a:r>
            <a:r>
              <a:rPr lang="tr-TR" u="sng" dirty="0" smtClean="0"/>
              <a:t>gibi inatçı </a:t>
            </a:r>
            <a:r>
              <a:rPr lang="tr-TR" dirty="0" smtClean="0"/>
              <a:t>bir çocuktur.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6000" dirty="0" smtClean="0"/>
              <a:t>3</a:t>
            </a:r>
            <a:r>
              <a:rPr lang="tr-TR" dirty="0" smtClean="0"/>
              <a:t>.Kişileştirme (teşhis)</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solidFill>
                  <a:schemeClr val="bg2">
                    <a:lumMod val="50000"/>
                  </a:schemeClr>
                </a:solidFill>
              </a:rPr>
              <a:t>İnsan dışındaki varlıklara insana özgü özelliklerin verilmesine kişileştirme denir. Bu sanatta hayvanlara, bitkilere ve diğer varlıklara insana özgü özellikler verilerek ifade daha çekici hâle getirilir, duygular daha güzel anlatılır.</a:t>
            </a:r>
          </a:p>
          <a:p>
            <a:r>
              <a:rPr lang="tr-TR" dirty="0" smtClean="0"/>
              <a:t>ÖRNEKLER:</a:t>
            </a:r>
          </a:p>
          <a:p>
            <a:r>
              <a:rPr lang="tr-TR" dirty="0" smtClean="0"/>
              <a:t> Köyün çayı boş yere akmaktan sıkılıyor, bir bostanı sulayacağı günlerin gelmesini iple çekiyordu.</a:t>
            </a:r>
            <a:br>
              <a:rPr lang="tr-TR" dirty="0" smtClean="0"/>
            </a:br>
            <a:r>
              <a:rPr lang="tr-TR" dirty="0" smtClean="0"/>
              <a:t>Bu cümlede “köyün çayı” kişileştirilmiştir. “Sıkılmak”, “iple çekmek (sabırsızlıkla beklemek)” insana özgü niteliklerdir. İnsana özgü nitelikler “köyün </a:t>
            </a:r>
            <a:r>
              <a:rPr lang="tr-TR" dirty="0" err="1" smtClean="0"/>
              <a:t>çayı”na</a:t>
            </a:r>
            <a:r>
              <a:rPr lang="tr-TR" dirty="0" smtClean="0"/>
              <a:t> verilerek çay kişileştirilmiştir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5400" dirty="0" smtClean="0">
                <a:latin typeface="Baskerville Old Face" pitchFamily="18" charset="0"/>
              </a:rPr>
              <a:t> </a:t>
            </a:r>
            <a:r>
              <a:rPr lang="tr-TR" sz="6600" dirty="0" smtClean="0"/>
              <a:t>4</a:t>
            </a:r>
            <a:r>
              <a:rPr lang="tr-TR" sz="4000" dirty="0" smtClean="0"/>
              <a:t>.KONUŞTURMA (İNTAK)</a:t>
            </a:r>
            <a:endParaRPr lang="tr-TR" sz="4000" dirty="0">
              <a:latin typeface="Baskerville Old Face" pitchFamily="18" charset="0"/>
            </a:endParaRPr>
          </a:p>
        </p:txBody>
      </p:sp>
      <p:sp>
        <p:nvSpPr>
          <p:cNvPr id="3" name="2 İçerik Yer Tutucusu"/>
          <p:cNvSpPr>
            <a:spLocks noGrp="1"/>
          </p:cNvSpPr>
          <p:nvPr>
            <p:ph idx="1"/>
          </p:nvPr>
        </p:nvSpPr>
        <p:spPr/>
        <p:txBody>
          <a:bodyPr>
            <a:normAutofit fontScale="85000" lnSpcReduction="20000"/>
          </a:bodyPr>
          <a:lstStyle/>
          <a:p>
            <a:r>
              <a:rPr lang="tr-TR" dirty="0" smtClean="0"/>
              <a:t>İnsan dışındaki varlıkları konuşturma, onların ağzın¬dan söz söyleme sanatına intak(konuşturma) denir.</a:t>
            </a:r>
          </a:p>
          <a:p>
            <a:r>
              <a:rPr lang="tr-TR" dirty="0" smtClean="0"/>
              <a:t>İntak (konuşturma), genellikle teşhis (kişileştirme) sanatı ile birlikte kullanılır. Teşhis sanatı ile insan özelliği içinde gösterilen varlıklar konuşturulduğu zaman intak sanatı yapılmış olur.</a:t>
            </a:r>
          </a:p>
          <a:p>
            <a:r>
              <a:rPr lang="tr-TR" dirty="0" smtClean="0"/>
              <a:t>ÖRNEKLER:</a:t>
            </a:r>
          </a:p>
          <a:p>
            <a:r>
              <a:rPr lang="tr-TR" dirty="0" smtClean="0"/>
              <a:t> </a:t>
            </a:r>
            <a:r>
              <a:rPr lang="tr-TR" dirty="0" err="1" smtClean="0"/>
              <a:t>Google</a:t>
            </a:r>
            <a:r>
              <a:rPr lang="tr-TR" dirty="0" smtClean="0"/>
              <a:t>: Ben her şeyi bilirim.</a:t>
            </a:r>
          </a:p>
          <a:p>
            <a:r>
              <a:rPr lang="tr-TR" dirty="0" smtClean="0"/>
              <a:t/>
            </a:r>
            <a:br>
              <a:rPr lang="tr-TR" dirty="0" smtClean="0"/>
            </a:br>
            <a:r>
              <a:rPr lang="tr-TR" dirty="0" err="1" smtClean="0"/>
              <a:t>Facebook</a:t>
            </a:r>
            <a:r>
              <a:rPr lang="tr-TR" dirty="0" smtClean="0"/>
              <a:t>: Ben herkesi tanırım.</a:t>
            </a:r>
          </a:p>
          <a:p>
            <a:r>
              <a:rPr lang="tr-TR" dirty="0" smtClean="0"/>
              <a:t/>
            </a:r>
            <a:br>
              <a:rPr lang="tr-TR" dirty="0" smtClean="0"/>
            </a:br>
            <a:r>
              <a:rPr lang="tr-TR" dirty="0" smtClean="0"/>
              <a:t>İnternet: Ben olmasam ikiniz de işe yaramazsınız!</a:t>
            </a:r>
          </a:p>
          <a:p>
            <a:r>
              <a:rPr lang="tr-TR" dirty="0" smtClean="0"/>
              <a:t/>
            </a:r>
            <a:br>
              <a:rPr lang="tr-TR" dirty="0" smtClean="0"/>
            </a:br>
            <a:r>
              <a:rPr lang="tr-TR" dirty="0" smtClean="0"/>
              <a:t>Elektrik: Tartışmayı fazla uzatmayın yoksa hepinizin işini bitiririm!</a:t>
            </a:r>
            <a:endParaRPr lang="tr-TR"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2">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Opulent</Template>
  <TotalTime>78</TotalTime>
  <Words>158</Words>
  <PresentationFormat>Ekran Gösterisi (4:3)</PresentationFormat>
  <Paragraphs>29</Paragraphs>
  <Slides>6</Slides>
  <Notes>3</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Zengin</vt:lpstr>
      <vt:lpstr>7.Sınıf türkçe söz sanatları</vt:lpstr>
      <vt:lpstr>   söz sanatlarI</vt:lpstr>
      <vt:lpstr>1.ABARTMA (MÜBALAĞ)</vt:lpstr>
      <vt:lpstr>2.BENZETME (TEŞBİH)</vt:lpstr>
      <vt:lpstr>3.Kişileştirme (teşhis)</vt:lpstr>
      <vt:lpstr> 4.KONUŞTURMA (İNTAK)</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2019-04-02T13:02:50Z</dcterms:created>
  <dcterms:modified xsi:type="dcterms:W3CDTF">2019-04-15T15:08:26Z</dcterms:modified>
  <cp:category>https://www.sorubak.com</cp:category>
</cp:coreProperties>
</file>