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737" autoAdjust="0"/>
  </p:normalViewPr>
  <p:slideViewPr>
    <p:cSldViewPr>
      <p:cViewPr varScale="1">
        <p:scale>
          <a:sx n="110" d="100"/>
          <a:sy n="110" d="100"/>
        </p:scale>
        <p:origin x="-164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25987-D85E-4F57-AA0D-215C9A503CBE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805E04-7BEF-4712-87FB-81FE41D61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1573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E04-7BEF-4712-87FB-81FE41D6156C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647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1224136"/>
          </a:xfrm>
        </p:spPr>
        <p:txBody>
          <a:bodyPr>
            <a:normAutofit/>
          </a:bodyPr>
          <a:lstStyle/>
          <a:p>
            <a:r>
              <a:rPr lang="tr-TR" sz="6600" b="1" i="1" dirty="0" smtClean="0">
                <a:solidFill>
                  <a:schemeClr val="tx1"/>
                </a:solidFill>
              </a:rPr>
              <a:t>SOSYAL BİLGİLER . BİZ</a:t>
            </a:r>
            <a:endParaRPr lang="tr-TR" sz="6600" b="1" i="1" dirty="0">
              <a:solidFill>
                <a:schemeClr val="tx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86" y="0"/>
            <a:ext cx="3461594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56969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2780928"/>
            <a:ext cx="9144000" cy="4102866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chemeClr val="tx1"/>
                </a:solidFill>
              </a:rPr>
              <a:t>Mustafa Kemal Atatürk : </a:t>
            </a:r>
            <a:r>
              <a:rPr lang="tr-TR" dirty="0" smtClean="0">
                <a:solidFill>
                  <a:schemeClr val="tx1"/>
                </a:solidFill>
              </a:rPr>
              <a:t>Türk milletinin dili Türkçedir . Türk dili dünyada en güzel , en zengin ve en kolay olabilecek bir dildir. Onun için her Türk dilini çok sever ve onu yükseltmek için çalışır .</a:t>
            </a:r>
            <a:r>
              <a:rPr lang="tr-TR" b="1" i="1" dirty="0" smtClean="0">
                <a:solidFill>
                  <a:schemeClr val="tx1"/>
                </a:solidFill>
              </a:rPr>
              <a:t> </a:t>
            </a:r>
            <a:endParaRPr lang="tr-TR" b="1" i="1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27784" cy="328498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104996"/>
            <a:ext cx="39052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979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5301208"/>
            <a:ext cx="9144000" cy="1568519"/>
          </a:xfrm>
        </p:spPr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Mustafa Kemal Atatürk : </a:t>
            </a:r>
            <a:r>
              <a:rPr lang="tr-TR" dirty="0" smtClean="0">
                <a:solidFill>
                  <a:schemeClr val="tx1"/>
                </a:solidFill>
              </a:rPr>
              <a:t>Türk dili Türk milletinin </a:t>
            </a:r>
            <a:r>
              <a:rPr lang="tr-TR" b="1" i="1" u="sng" dirty="0" smtClean="0">
                <a:solidFill>
                  <a:srgbClr val="FF0000"/>
                </a:solidFill>
              </a:rPr>
              <a:t>Kalbidir ve Zihnidir 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endParaRPr lang="tr-TR" b="1" i="1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72000" cy="537321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8712" y="692696"/>
            <a:ext cx="4545287" cy="129614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7221" y="1988840"/>
            <a:ext cx="458677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6767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4293096"/>
            <a:ext cx="9144000" cy="2576631"/>
          </a:xfrm>
        </p:spPr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Mustafa Kemal Atatürk : </a:t>
            </a:r>
            <a:r>
              <a:rPr lang="tr-TR" dirty="0" smtClean="0">
                <a:solidFill>
                  <a:schemeClr val="tx1"/>
                </a:solidFill>
              </a:rPr>
              <a:t>Ülkesini yüksek bağımsızlığını korumasını bilen Türk milleti dilini de yabancı diller buyruğundan korumalı .</a:t>
            </a:r>
            <a:r>
              <a:rPr lang="tr-TR" b="1" i="1" dirty="0" smtClean="0">
                <a:solidFill>
                  <a:schemeClr val="tx1"/>
                </a:solidFill>
              </a:rPr>
              <a:t> </a:t>
            </a:r>
            <a:endParaRPr lang="tr-TR" b="1" i="1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085" y="-34991"/>
            <a:ext cx="4596085" cy="4328087"/>
          </a:xfrm>
          <a:prstGeom prst="rect">
            <a:avLst/>
          </a:prstGeom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657705"/>
            <a:ext cx="4596796" cy="205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253315"/>
              </p:ext>
            </p:extLst>
          </p:nvPr>
        </p:nvGraphicFramePr>
        <p:xfrm>
          <a:off x="4572000" y="2708920"/>
          <a:ext cx="4571999" cy="158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1999"/>
              </a:tblGrid>
              <a:tr h="792088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Fransa </a:t>
                      </a:r>
                      <a:endParaRPr lang="tr-TR" sz="40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tr-TR" sz="4000" b="1" i="1" dirty="0" smtClean="0"/>
                        <a:t>Fransızca</a:t>
                      </a:r>
                      <a:endParaRPr lang="tr-TR" sz="4000" b="1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Çarpma 4"/>
          <p:cNvSpPr/>
          <p:nvPr/>
        </p:nvSpPr>
        <p:spPr>
          <a:xfrm>
            <a:off x="4026083" y="326409"/>
            <a:ext cx="5688632" cy="43924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359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5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871" y="4221087"/>
            <a:ext cx="9126129" cy="2650547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Türkülerimiz , şiirlerimiz , atasözleri ve deyimlerimiz , ninnilerimiz ve daha birçoğu </a:t>
            </a:r>
            <a:r>
              <a:rPr lang="tr-TR" b="1" i="1" u="sng" dirty="0" smtClean="0">
                <a:solidFill>
                  <a:srgbClr val="FF0000"/>
                </a:solidFill>
              </a:rPr>
              <a:t>Dilimizin en önemli eserleridir 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chemeClr val="tx1"/>
              </a:solidFill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1272677"/>
              </p:ext>
            </p:extLst>
          </p:nvPr>
        </p:nvGraphicFramePr>
        <p:xfrm>
          <a:off x="0" y="692696"/>
          <a:ext cx="9144000" cy="352839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779912"/>
                <a:gridCol w="5364088"/>
              </a:tblGrid>
              <a:tr h="705678">
                <a:tc>
                  <a:txBody>
                    <a:bodyPr/>
                    <a:lstStyle/>
                    <a:p>
                      <a:r>
                        <a:rPr lang="tr-TR" dirty="0" smtClean="0"/>
                        <a:t>Türkü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smtClean="0"/>
                        <a:t>Malatya</a:t>
                      </a:r>
                      <a:r>
                        <a:rPr lang="tr-TR" b="0" baseline="0" dirty="0" smtClean="0"/>
                        <a:t> , Malatya bulunmaz eşin</a:t>
                      </a:r>
                      <a:endParaRPr lang="tr-TR" b="0" dirty="0"/>
                    </a:p>
                  </a:txBody>
                  <a:tcPr/>
                </a:tc>
              </a:tr>
              <a:tr h="70567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Şiir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smtClean="0"/>
                        <a:t>Bu Vatan</a:t>
                      </a:r>
                      <a:r>
                        <a:rPr lang="tr-TR" b="0" baseline="0" dirty="0" smtClean="0"/>
                        <a:t> kimin ?</a:t>
                      </a:r>
                      <a:endParaRPr lang="tr-TR" b="0" dirty="0"/>
                    </a:p>
                  </a:txBody>
                  <a:tcPr/>
                </a:tc>
              </a:tr>
              <a:tr h="70567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Atasözü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smtClean="0"/>
                        <a:t>Açık yaraya</a:t>
                      </a:r>
                      <a:r>
                        <a:rPr lang="tr-TR" b="0" baseline="0" dirty="0" smtClean="0"/>
                        <a:t> tuz ekilmez</a:t>
                      </a:r>
                      <a:endParaRPr lang="tr-TR" b="0" dirty="0"/>
                    </a:p>
                  </a:txBody>
                  <a:tcPr/>
                </a:tc>
              </a:tr>
              <a:tr h="70567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Deyim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smtClean="0"/>
                        <a:t>Damlaya</a:t>
                      </a:r>
                      <a:r>
                        <a:rPr lang="tr-TR" b="0" baseline="0" dirty="0" smtClean="0"/>
                        <a:t> damlaya göl olur</a:t>
                      </a:r>
                      <a:endParaRPr lang="tr-TR" b="0" dirty="0"/>
                    </a:p>
                  </a:txBody>
                  <a:tcPr/>
                </a:tc>
              </a:tr>
              <a:tr h="70567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Ninni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smtClean="0"/>
                        <a:t>Uyusun da</a:t>
                      </a:r>
                      <a:r>
                        <a:rPr lang="tr-TR" b="0" baseline="0" dirty="0" smtClean="0"/>
                        <a:t> büyüsün neni</a:t>
                      </a:r>
                      <a:endParaRPr lang="tr-TR" b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7810407"/>
              </p:ext>
            </p:extLst>
          </p:nvPr>
        </p:nvGraphicFramePr>
        <p:xfrm>
          <a:off x="0" y="321856"/>
          <a:ext cx="30243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ÖRNEK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Düz Bağlayıcı 8"/>
          <p:cNvCxnSpPr/>
          <p:nvPr/>
        </p:nvCxnSpPr>
        <p:spPr>
          <a:xfrm>
            <a:off x="3779912" y="692696"/>
            <a:ext cx="0" cy="352839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779912" y="69269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31276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1143000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chemeClr val="bg1">
                    <a:lumMod val="50000"/>
                  </a:schemeClr>
                </a:solidFill>
              </a:rPr>
              <a:t>DİNİ KÜLTÜRLER</a:t>
            </a:r>
            <a:endParaRPr lang="tr-TR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72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4121696"/>
            <a:ext cx="9144000" cy="2736304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Kız isteme törenlerinde erkeğin babası istemeye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i="1" u="sng" dirty="0" smtClean="0">
                <a:solidFill>
                  <a:srgbClr val="FF0000"/>
                </a:solidFill>
              </a:rPr>
              <a:t>Allah‘ın emri Peygamberin kavliyle </a:t>
            </a:r>
            <a:r>
              <a:rPr lang="tr-TR" dirty="0" smtClean="0">
                <a:solidFill>
                  <a:schemeClr val="tx1"/>
                </a:solidFill>
              </a:rPr>
              <a:t>.... Kızımızı oğlumuza istiyoruz der.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25" y="692696"/>
            <a:ext cx="9120475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5027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" y="4221088"/>
            <a:ext cx="9144001" cy="2636912"/>
          </a:xfrm>
        </p:spPr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Mustafa Kemal Atatürk :</a:t>
            </a:r>
            <a:r>
              <a:rPr lang="tr-TR" dirty="0" smtClean="0">
                <a:solidFill>
                  <a:schemeClr val="tx1"/>
                </a:solidFill>
              </a:rPr>
              <a:t> Türk çocuğu ecdadını tanıdıkça daha büyük işler yapmak için kendine kuvvet bulacaktır .</a:t>
            </a:r>
            <a:endParaRPr lang="tr-TR" b="1" i="1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16345"/>
            <a:ext cx="4572000" cy="438144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2154" y="689999"/>
            <a:ext cx="454184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1786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ülen Yüz 2"/>
          <p:cNvSpPr/>
          <p:nvPr/>
        </p:nvSpPr>
        <p:spPr>
          <a:xfrm>
            <a:off x="2051720" y="1196752"/>
            <a:ext cx="4536504" cy="4680520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İzlediğiniz için !!TEŞEKKÜR!!</a:t>
            </a:r>
            <a:endParaRPr lang="tr-TR" sz="40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6249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79712" y="4077072"/>
            <a:ext cx="5040560" cy="1143000"/>
          </a:xfrm>
        </p:spPr>
        <p:txBody>
          <a:bodyPr/>
          <a:lstStyle/>
          <a:p>
            <a:r>
              <a:rPr lang="tr-TR" b="1" i="1" dirty="0" smtClean="0">
                <a:solidFill>
                  <a:schemeClr val="tx1"/>
                </a:solidFill>
              </a:rPr>
              <a:t>Ahmet Buğra BİLİCİ</a:t>
            </a:r>
            <a:endParaRPr lang="tr-TR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011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772816"/>
            <a:ext cx="9144000" cy="1143000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chemeClr val="bg1">
                    <a:lumMod val="50000"/>
                  </a:schemeClr>
                </a:solidFill>
              </a:rPr>
              <a:t>KÜLTÜREL BİRLİĞİMİZ</a:t>
            </a:r>
            <a:endParaRPr lang="tr-TR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75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5404" y="4725144"/>
            <a:ext cx="9159404" cy="213285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Kültür : </a:t>
            </a:r>
            <a:r>
              <a:rPr lang="tr-TR" dirty="0" smtClean="0">
                <a:solidFill>
                  <a:schemeClr val="tx1"/>
                </a:solidFill>
              </a:rPr>
              <a:t>Toplumların sahip olduğu maddi ve manevi değerlerin bütünüdür 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411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5445224"/>
            <a:ext cx="9144000" cy="144014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Milli Kültür ; birlik ve dayanışmayı sağlamaktadır .</a:t>
            </a:r>
            <a:endParaRPr lang="tr-TR" dirty="0">
              <a:solidFill>
                <a:schemeClr val="tx1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3741877"/>
              </p:ext>
            </p:extLst>
          </p:nvPr>
        </p:nvGraphicFramePr>
        <p:xfrm>
          <a:off x="0" y="0"/>
          <a:ext cx="154766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664"/>
              </a:tblGrid>
              <a:tr h="692696">
                <a:tc>
                  <a:txBody>
                    <a:bodyPr/>
                    <a:lstStyle/>
                    <a:p>
                      <a:r>
                        <a:rPr lang="tr-TR" sz="4000" dirty="0" smtClean="0">
                          <a:latin typeface="+mj-lt"/>
                        </a:rPr>
                        <a:t>BİLGİ</a:t>
                      </a:r>
                      <a:endParaRPr lang="tr-TR" sz="40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886" y="1268760"/>
            <a:ext cx="9170886" cy="4152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72767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258" y="3645024"/>
            <a:ext cx="9146257" cy="3212976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Kültür toplumun temel taşıdır 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>
                <a:solidFill>
                  <a:schemeClr val="tx1"/>
                </a:solidFill>
              </a:rPr>
              <a:t/>
            </a:r>
            <a:br>
              <a:rPr lang="tr-TR" dirty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Hiçbir Kültürü olmayan grup olamayacağı için  her toplumun bir Kültürü vardır .</a:t>
            </a:r>
            <a:endParaRPr lang="tr-TR" dirty="0">
              <a:solidFill>
                <a:schemeClr val="tx1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8509731"/>
              </p:ext>
            </p:extLst>
          </p:nvPr>
        </p:nvGraphicFramePr>
        <p:xfrm>
          <a:off x="26888" y="0"/>
          <a:ext cx="1520776" cy="721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776"/>
              </a:tblGrid>
              <a:tr h="721804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BİLGİ</a:t>
                      </a:r>
                      <a:endParaRPr lang="tr-TR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9205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5445224"/>
            <a:ext cx="9144000" cy="1412776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Kültürümüzün en önemli unsuru </a:t>
            </a:r>
            <a:r>
              <a:rPr lang="tr-TR" b="1" i="1" u="sng" dirty="0" smtClean="0">
                <a:solidFill>
                  <a:srgbClr val="FF0000"/>
                </a:solidFill>
              </a:rPr>
              <a:t>Dilimizdir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556192"/>
              </p:ext>
            </p:extLst>
          </p:nvPr>
        </p:nvGraphicFramePr>
        <p:xfrm>
          <a:off x="-8558" y="0"/>
          <a:ext cx="1772246" cy="764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246"/>
              </a:tblGrid>
              <a:tr h="764704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BİLGİ</a:t>
                      </a:r>
                      <a:endParaRPr lang="tr-TR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4854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2846" y="4870326"/>
            <a:ext cx="9166845" cy="198767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Dil: </a:t>
            </a:r>
            <a:r>
              <a:rPr lang="tr-TR" dirty="0" smtClean="0">
                <a:solidFill>
                  <a:schemeClr val="tx1"/>
                </a:solidFill>
              </a:rPr>
              <a:t>Bir milletin ses dünyasıdır 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Her millet kendine bir dil oluşturmaya çalışmıştır 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2008" y="692696"/>
            <a:ext cx="921600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033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6846" y="4437112"/>
            <a:ext cx="9150846" cy="2430066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Dil ,kültüre ait bütün değerleri bünyesine barındıran bir </a:t>
            </a:r>
            <a:r>
              <a:rPr lang="tr-TR" b="1" i="1" u="sng" dirty="0" smtClean="0">
                <a:solidFill>
                  <a:srgbClr val="FF0000"/>
                </a:solidFill>
              </a:rPr>
              <a:t>Kültür hazinesidir 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chemeClr val="tx1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376038"/>
              </p:ext>
            </p:extLst>
          </p:nvPr>
        </p:nvGraphicFramePr>
        <p:xfrm>
          <a:off x="-1116" y="0"/>
          <a:ext cx="1476772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772"/>
              </a:tblGrid>
              <a:tr h="692696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BİLGİ</a:t>
                      </a:r>
                      <a:endParaRPr lang="tr-TR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17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560</TotalTime>
  <Words>216</Words>
  <PresentationFormat>Ekran Gösterisi (4:3)</PresentationFormat>
  <Paragraphs>35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Austin</vt:lpstr>
      <vt:lpstr>SOSYAL BİLGİLER . BİZ</vt:lpstr>
      <vt:lpstr>Ahmet Buğra BİLİCİ</vt:lpstr>
      <vt:lpstr>KÜLTÜREL BİRLİĞİMİZ</vt:lpstr>
      <vt:lpstr>Kültür : Toplumların sahip olduğu maddi ve manevi değerlerin bütünüdür .</vt:lpstr>
      <vt:lpstr>Milli Kültür ; birlik ve dayanışmayı sağlamaktadır .</vt:lpstr>
      <vt:lpstr>Kültür toplumun temel taşıdır .  Hiçbir Kültürü olmayan grup olamayacağı için  her toplumun bir Kültürü vardır .</vt:lpstr>
      <vt:lpstr>Kültürümüzün en önemli unsuru Dilimizdir .</vt:lpstr>
      <vt:lpstr>Dil: Bir milletin ses dünyasıdır . Her millet kendine bir dil oluşturmaya çalışmıştır .</vt:lpstr>
      <vt:lpstr>Dil ,kültüre ait bütün değerleri bünyesine barındıran bir Kültür hazinesidir .</vt:lpstr>
      <vt:lpstr>Mustafa Kemal Atatürk : Türk milletinin dili Türkçedir . Türk dili dünyada en güzel , en zengin ve en kolay olabilecek bir dildir. Onun için her Türk dilini çok sever ve onu yükseltmek için çalışır . </vt:lpstr>
      <vt:lpstr>Mustafa Kemal Atatürk : Türk dili Türk milletinin Kalbidir ve Zihnidir . </vt:lpstr>
      <vt:lpstr>Mustafa Kemal Atatürk : Ülkesini yüksek bağımsızlığını korumasını bilen Türk milleti dilini de yabancı diller buyruğundan korumalı . </vt:lpstr>
      <vt:lpstr>Türkülerimiz , şiirlerimiz , atasözleri ve deyimlerimiz , ninnilerimiz ve daha birçoğu Dilimizin en önemli eserleridir .</vt:lpstr>
      <vt:lpstr>DİNİ KÜLTÜRLER</vt:lpstr>
      <vt:lpstr>Kız isteme törenlerinde erkeğin babası istemeye Allah‘ın emri Peygamberin kavliyle .... Kızımızı oğlumuza istiyoruz der.</vt:lpstr>
      <vt:lpstr>Mustafa Kemal Atatürk : Türk çocuğu ecdadını tanıdıkça daha büyük işler yapmak için kendine kuvvet bulacaktır .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2019-04-27T09:00:41Z</dcterms:created>
  <dcterms:modified xsi:type="dcterms:W3CDTF">2019-04-28T09:15:13Z</dcterms:modified>
  <cp:category>https://www.sorubak.com</cp:category>
</cp:coreProperties>
</file>