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7" r:id="rId2"/>
    <p:sldId id="268" r:id="rId3"/>
    <p:sldId id="258" r:id="rId4"/>
    <p:sldId id="274" r:id="rId5"/>
    <p:sldId id="269" r:id="rId6"/>
    <p:sldId id="273" r:id="rId7"/>
    <p:sldId id="276" r:id="rId8"/>
    <p:sldId id="259" r:id="rId9"/>
    <p:sldId id="286" r:id="rId10"/>
    <p:sldId id="270" r:id="rId11"/>
    <p:sldId id="272" r:id="rId12"/>
    <p:sldId id="260" r:id="rId13"/>
    <p:sldId id="277" r:id="rId14"/>
    <p:sldId id="261" r:id="rId15"/>
    <p:sldId id="278" r:id="rId16"/>
    <p:sldId id="262" r:id="rId17"/>
    <p:sldId id="271" r:id="rId18"/>
    <p:sldId id="288" r:id="rId19"/>
    <p:sldId id="280" r:id="rId20"/>
    <p:sldId id="281" r:id="rId21"/>
    <p:sldId id="282" r:id="rId22"/>
    <p:sldId id="283" r:id="rId23"/>
    <p:sldId id="263" r:id="rId24"/>
    <p:sldId id="285" r:id="rId25"/>
    <p:sldId id="264" r:id="rId26"/>
    <p:sldId id="279" r:id="rId27"/>
    <p:sldId id="287" r:id="rId28"/>
    <p:sldId id="265" r:id="rId29"/>
    <p:sldId id="284" r:id="rId30"/>
    <p:sldId id="266" r:id="rId31"/>
    <p:sldId id="291" r:id="rId32"/>
    <p:sldId id="290" r:id="rId33"/>
    <p:sldId id="289" r:id="rId34"/>
    <p:sldId id="292" r:id="rId35"/>
    <p:sldId id="293"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3148A52-2EB5-4161-8F57-84631D9344E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2B4FBBD2-4BD6-4903-991B-393052F21A40}" type="datetimeFigureOut">
              <a:rPr lang="tr-TR" smtClean="0"/>
              <a:pPr/>
              <a:t>24/02/2019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53148A52-2EB5-4161-8F57-84631D9344EA}"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B4FBBD2-4BD6-4903-991B-393052F21A40}" type="datetimeFigureOut">
              <a:rPr lang="tr-TR" smtClean="0"/>
              <a:pPr/>
              <a:t>24/02/2019</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3148A52-2EB5-4161-8F57-84631D9344EA}"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539552" y="620688"/>
            <a:ext cx="7992888" cy="830997"/>
          </a:xfrm>
          <a:prstGeom prst="rect">
            <a:avLst/>
          </a:prstGeom>
          <a:noFill/>
        </p:spPr>
        <p:txBody>
          <a:bodyPr wrap="square" rtlCol="0">
            <a:spAutoFit/>
          </a:bodyPr>
          <a:lstStyle/>
          <a:p>
            <a:r>
              <a:rPr lang="tr-TR" sz="4800" dirty="0" smtClean="0">
                <a:latin typeface="Algerian" pitchFamily="82" charset="0"/>
              </a:rPr>
              <a:t>ZARARLI ALIŞKANLIKLAR</a:t>
            </a:r>
            <a:endParaRPr lang="tr-TR" sz="4800" dirty="0">
              <a:latin typeface="Algerian" pitchFamily="82" charset="0"/>
            </a:endParaRPr>
          </a:p>
        </p:txBody>
      </p:sp>
      <p:pic>
        <p:nvPicPr>
          <p:cNvPr id="4" name="3 Resim" descr="kisspng-cartoon-smoking-ban-no-smoking-5ab6696b61c984.3389097915219039794006.jpg"/>
          <p:cNvPicPr>
            <a:picLocks noChangeAspect="1"/>
          </p:cNvPicPr>
          <p:nvPr/>
        </p:nvPicPr>
        <p:blipFill>
          <a:blip r:embed="rId2" cstate="print"/>
          <a:stretch>
            <a:fillRect/>
          </a:stretch>
        </p:blipFill>
        <p:spPr>
          <a:xfrm>
            <a:off x="4139952" y="1628800"/>
            <a:ext cx="4797152" cy="4797152"/>
          </a:xfrm>
          <a:prstGeom prst="rect">
            <a:avLst/>
          </a:prstGeom>
        </p:spPr>
      </p:pic>
      <p:sp>
        <p:nvSpPr>
          <p:cNvPr id="8" name="7 Dikdörtgen"/>
          <p:cNvSpPr/>
          <p:nvPr/>
        </p:nvSpPr>
        <p:spPr>
          <a:xfrm>
            <a:off x="179512" y="1556792"/>
            <a:ext cx="3888432" cy="4708981"/>
          </a:xfrm>
          <a:prstGeom prst="rect">
            <a:avLst/>
          </a:prstGeom>
        </p:spPr>
        <p:txBody>
          <a:bodyPr wrap="square">
            <a:spAutoFit/>
          </a:bodyPr>
          <a:lstStyle/>
          <a:p>
            <a:r>
              <a:rPr lang="tr-TR" sz="2500" b="1" i="1" dirty="0">
                <a:solidFill>
                  <a:schemeClr val="tx2">
                    <a:lumMod val="10000"/>
                  </a:schemeClr>
                </a:solidFill>
              </a:rPr>
              <a:t>Alışkanlık Nedir? </a:t>
            </a:r>
            <a:r>
              <a:rPr lang="tr-TR" sz="2500" dirty="0">
                <a:solidFill>
                  <a:schemeClr val="tx2">
                    <a:lumMod val="10000"/>
                  </a:schemeClr>
                </a:solidFill>
              </a:rPr>
              <a:t>Alışkanlık, farklı kaynaklarda farklı tanımlansa da psikolojik olarak bir iş, durum veya olgunun birey tarafından sürekli devam ettirilmesi, düzenli aralıklarla gerçekleştirilen bir davranış olarak tanımlanabilir</a:t>
            </a:r>
            <a:r>
              <a:rPr lang="tr-TR" sz="2500" dirty="0" smtClean="0">
                <a:solidFill>
                  <a:schemeClr val="tx2">
                    <a:lumMod val="10000"/>
                  </a:schemeClr>
                </a:solidFill>
              </a:rPr>
              <a:t/>
            </a:r>
            <a:br>
              <a:rPr lang="tr-TR" sz="2500" dirty="0" smtClean="0">
                <a:solidFill>
                  <a:schemeClr val="tx2">
                    <a:lumMod val="10000"/>
                  </a:schemeClr>
                </a:solidFill>
              </a:rPr>
            </a:br>
            <a:endParaRPr lang="tr-TR" sz="2500" dirty="0">
              <a:solidFill>
                <a:schemeClr val="tx2">
                  <a:lumMod val="10000"/>
                </a:schemeClr>
              </a:solidFill>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179512" y="260649"/>
            <a:ext cx="8640960" cy="1323439"/>
          </a:xfrm>
          <a:prstGeom prst="rect">
            <a:avLst/>
          </a:prstGeom>
          <a:noFill/>
        </p:spPr>
        <p:txBody>
          <a:bodyPr wrap="square" rtlCol="0">
            <a:spAutoFit/>
          </a:bodyPr>
          <a:lstStyle/>
          <a:p>
            <a:r>
              <a:rPr lang="tr-TR" sz="4000" b="1" dirty="0" smtClean="0">
                <a:solidFill>
                  <a:schemeClr val="tx2">
                    <a:lumMod val="10000"/>
                  </a:schemeClr>
                </a:solidFill>
              </a:rPr>
              <a:t>        Sigara ve Tütün Bağımlılığı             			  Sebepleri</a:t>
            </a:r>
            <a:endParaRPr lang="tr-TR" sz="4000" b="1" dirty="0">
              <a:solidFill>
                <a:schemeClr val="tx2">
                  <a:lumMod val="10000"/>
                </a:schemeClr>
              </a:solidFill>
            </a:endParaRPr>
          </a:p>
        </p:txBody>
      </p:sp>
      <p:sp>
        <p:nvSpPr>
          <p:cNvPr id="4" name="3 Dikdörtgen"/>
          <p:cNvSpPr/>
          <p:nvPr/>
        </p:nvSpPr>
        <p:spPr>
          <a:xfrm>
            <a:off x="251520" y="2132856"/>
            <a:ext cx="8640960" cy="3785652"/>
          </a:xfrm>
          <a:prstGeom prst="rect">
            <a:avLst/>
          </a:prstGeom>
        </p:spPr>
        <p:txBody>
          <a:bodyPr wrap="square">
            <a:spAutoFit/>
          </a:bodyPr>
          <a:lstStyle/>
          <a:p>
            <a:r>
              <a:rPr lang="tr-TR" sz="3000" dirty="0" smtClean="0">
                <a:solidFill>
                  <a:schemeClr val="tx2">
                    <a:lumMod val="10000"/>
                  </a:schemeClr>
                </a:solidFill>
              </a:rPr>
              <a:t>         Özellikle </a:t>
            </a:r>
            <a:r>
              <a:rPr lang="tr-TR" sz="3000" dirty="0">
                <a:solidFill>
                  <a:schemeClr val="tx2">
                    <a:lumMod val="10000"/>
                  </a:schemeClr>
                </a:solidFill>
              </a:rPr>
              <a:t>ergenler arasında görülen bu bağımlılık türünde ergenlerin içinde bulunduğu gelişim dönemi itibariyle bir gruba ait olma ihtiyacı öne çıktığından ötürü, gruptan dışlanmamak, grup tarafından kabul görmek ve kendini "kanıtlamak" adına sigara içmeye başladıkları bilinen sebepler arasındadır.</a:t>
            </a:r>
            <a:r>
              <a:rPr lang="tr-TR" sz="3000" dirty="0" smtClean="0">
                <a:solidFill>
                  <a:schemeClr val="tx2">
                    <a:lumMod val="10000"/>
                  </a:schemeClr>
                </a:solidFill>
              </a:rPr>
              <a:t/>
            </a:r>
            <a:br>
              <a:rPr lang="tr-TR" sz="3000" dirty="0" smtClean="0">
                <a:solidFill>
                  <a:schemeClr val="tx2">
                    <a:lumMod val="10000"/>
                  </a:schemeClr>
                </a:solidFill>
              </a:rPr>
            </a:br>
            <a:endParaRPr lang="tr-TR" sz="3000" dirty="0">
              <a:solidFill>
                <a:schemeClr val="tx2">
                  <a:lumMod val="10000"/>
                </a:schemeClr>
              </a:solidFill>
            </a:endParaRPr>
          </a:p>
        </p:txBody>
      </p:sp>
    </p:spTree>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igaranin-akcigerlere-zararlari-3504.jpg"/>
          <p:cNvPicPr>
            <a:picLocks noGrp="1" noChangeAspect="1"/>
          </p:cNvPicPr>
          <p:nvPr>
            <p:ph idx="1"/>
          </p:nvPr>
        </p:nvPicPr>
        <p:blipFill>
          <a:blip r:embed="rId2" cstate="print"/>
          <a:stretch>
            <a:fillRect/>
          </a:stretch>
        </p:blipFill>
        <p:spPr>
          <a:xfrm>
            <a:off x="-108520" y="0"/>
            <a:ext cx="9258300" cy="6858000"/>
          </a:xfrm>
        </p:spPr>
      </p:pic>
    </p:spTree>
  </p:cSld>
  <p:clrMapOvr>
    <a:masterClrMapping/>
  </p:clrMapOvr>
  <p:transition>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4 Dikdörtgen"/>
          <p:cNvSpPr>
            <a:spLocks noChangeArrowheads="1"/>
          </p:cNvSpPr>
          <p:nvPr/>
        </p:nvSpPr>
        <p:spPr bwMode="auto">
          <a:xfrm>
            <a:off x="251520" y="620688"/>
            <a:ext cx="316835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54013" indent="-3540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sz="2800" b="1" dirty="0">
                <a:solidFill>
                  <a:schemeClr val="bg1"/>
                </a:solidFill>
                <a:latin typeface="Calibri" panose="020F0502020204030204" pitchFamily="34" charset="0"/>
              </a:rPr>
              <a:t>Ya Pasif İçiciler?</a:t>
            </a:r>
          </a:p>
        </p:txBody>
      </p:sp>
      <p:sp>
        <p:nvSpPr>
          <p:cNvPr id="7" name="TextBox 1"/>
          <p:cNvSpPr txBox="1"/>
          <p:nvPr/>
        </p:nvSpPr>
        <p:spPr>
          <a:xfrm>
            <a:off x="179512" y="1988840"/>
            <a:ext cx="8787593" cy="2072362"/>
          </a:xfrm>
          <a:prstGeom prst="rect">
            <a:avLst/>
          </a:prstGeom>
          <a:noFill/>
        </p:spPr>
        <p:txBody>
          <a:bodyPr wrap="square" rtlCol="0">
            <a:spAutoFit/>
          </a:bodyPr>
          <a:lstStyle/>
          <a:p>
            <a:pPr>
              <a:spcBef>
                <a:spcPts val="500"/>
              </a:spcBef>
              <a:spcAft>
                <a:spcPts val="500"/>
              </a:spcAft>
            </a:pPr>
            <a:r>
              <a:rPr lang="tr-TR" sz="2700" b="1" dirty="0">
                <a:solidFill>
                  <a:schemeClr val="bg1"/>
                </a:solidFill>
                <a:latin typeface="+mn-lt"/>
              </a:rPr>
              <a:t>Pasif içici sigara içen birinin sigara dumanını soluyandır.</a:t>
            </a:r>
          </a:p>
          <a:p>
            <a:pPr marL="280988" indent="-280988">
              <a:spcBef>
                <a:spcPts val="500"/>
              </a:spcBef>
              <a:spcAft>
                <a:spcPts val="500"/>
              </a:spcAft>
              <a:buFont typeface="Wingdings" panose="05000000000000000000" pitchFamily="2" charset="2"/>
              <a:buChar char="§"/>
            </a:pPr>
            <a:endParaRPr lang="tr-TR" sz="2700" b="1" dirty="0">
              <a:solidFill>
                <a:schemeClr val="bg1"/>
              </a:solidFill>
              <a:latin typeface="+mn-lt"/>
            </a:endParaRPr>
          </a:p>
          <a:p>
            <a:pPr>
              <a:spcBef>
                <a:spcPts val="500"/>
              </a:spcBef>
              <a:spcAft>
                <a:spcPts val="500"/>
              </a:spcAft>
            </a:pPr>
            <a:r>
              <a:rPr lang="tr-TR" sz="2700" b="1" dirty="0">
                <a:solidFill>
                  <a:schemeClr val="bg1"/>
                </a:solidFill>
                <a:latin typeface="+mn-lt"/>
              </a:rPr>
              <a:t>Sigara dumanındaki kimyasal maddeler kanser, amfizem, kalp hastalıkları ve KOAH gibi birçok hastalığa </a:t>
            </a:r>
            <a:r>
              <a:rPr lang="tr-TR" sz="2700" b="1" dirty="0" smtClean="0">
                <a:solidFill>
                  <a:schemeClr val="bg1"/>
                </a:solidFill>
                <a:latin typeface="+mn-lt"/>
              </a:rPr>
              <a:t>sebep olur</a:t>
            </a:r>
            <a:r>
              <a:rPr lang="tr-TR" sz="2700" b="1" dirty="0">
                <a:solidFill>
                  <a:schemeClr val="bg1"/>
                </a:solidFill>
                <a:latin typeface="+mn-lt"/>
              </a:rPr>
              <a:t>.</a:t>
            </a:r>
          </a:p>
        </p:txBody>
      </p:sp>
    </p:spTree>
  </p:cSld>
  <p:clrMapOvr>
    <a:masterClrMapping/>
  </p:clrMapOvr>
  <p:transition>
    <p:checke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images.jpg"/>
          <p:cNvPicPr>
            <a:picLocks noGrp="1" noChangeAspect="1"/>
          </p:cNvPicPr>
          <p:nvPr>
            <p:ph idx="1"/>
          </p:nvPr>
        </p:nvPicPr>
        <p:blipFill>
          <a:blip r:embed="rId2" cstate="print"/>
          <a:stretch>
            <a:fillRect/>
          </a:stretch>
        </p:blipFill>
        <p:spPr>
          <a:xfrm>
            <a:off x="0" y="-1"/>
            <a:ext cx="9144000" cy="6858001"/>
          </a:xfrm>
        </p:spPr>
      </p:pic>
    </p:spTree>
  </p:cSld>
  <p:clrMapOvr>
    <a:masterClrMapping/>
  </p:clrMapOvr>
  <p:transition>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51520" y="260648"/>
            <a:ext cx="8424936" cy="830997"/>
          </a:xfrm>
          <a:prstGeom prst="rect">
            <a:avLst/>
          </a:prstGeom>
          <a:noFill/>
        </p:spPr>
        <p:txBody>
          <a:bodyPr wrap="square" rtlCol="0">
            <a:spAutoFit/>
          </a:bodyPr>
          <a:lstStyle/>
          <a:p>
            <a:r>
              <a:rPr lang="tr-TR" sz="4800" b="1" dirty="0" smtClean="0">
                <a:solidFill>
                  <a:schemeClr val="bg1"/>
                </a:solidFill>
                <a:latin typeface="Calibri" panose="020F0502020204030204" pitchFamily="34" charset="0"/>
              </a:rPr>
              <a:t>Sigara Başlama Nedenleri</a:t>
            </a:r>
            <a:endParaRPr lang="tr-TR" sz="4800" b="1" dirty="0">
              <a:solidFill>
                <a:schemeClr val="bg1"/>
              </a:solidFill>
              <a:latin typeface="Calibri" panose="020F0502020204030204" pitchFamily="34" charset="0"/>
            </a:endParaRPr>
          </a:p>
        </p:txBody>
      </p:sp>
      <p:sp>
        <p:nvSpPr>
          <p:cNvPr id="4" name="TextBox 1"/>
          <p:cNvSpPr txBox="1"/>
          <p:nvPr/>
        </p:nvSpPr>
        <p:spPr>
          <a:xfrm>
            <a:off x="177021" y="1340768"/>
            <a:ext cx="8787467" cy="3226524"/>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Akran etkisi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Büyüdüğünü ispatlama isteği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Sigaranın kolay ulaşılabilirliği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Rol modellerin sigara içici oluşu</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Medya</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Gizli reklâm ve promosyonlar</a:t>
            </a:r>
          </a:p>
        </p:txBody>
      </p:sp>
    </p:spTree>
  </p:cSld>
  <p:clrMapOvr>
    <a:masterClrMapping/>
  </p:clrMapOvr>
  <p:transition>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105103_635311614737595000-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4 Dikdörtgen"/>
          <p:cNvSpPr>
            <a:spLocks noChangeArrowheads="1"/>
          </p:cNvSpPr>
          <p:nvPr/>
        </p:nvSpPr>
        <p:spPr bwMode="auto">
          <a:xfrm>
            <a:off x="251520" y="476672"/>
            <a:ext cx="777686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54013" indent="-3540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sz="3000" b="1" dirty="0">
                <a:solidFill>
                  <a:schemeClr val="bg1"/>
                </a:solidFill>
                <a:latin typeface="Calibri" panose="020F0502020204030204" pitchFamily="34" charset="0"/>
              </a:rPr>
              <a:t>Sigarayı Bırakmayı Zora Koşanlar…</a:t>
            </a:r>
          </a:p>
        </p:txBody>
      </p:sp>
      <p:sp>
        <p:nvSpPr>
          <p:cNvPr id="7" name="TextBox 1"/>
          <p:cNvSpPr txBox="1"/>
          <p:nvPr/>
        </p:nvSpPr>
        <p:spPr>
          <a:xfrm>
            <a:off x="177021" y="1340768"/>
            <a:ext cx="8787593" cy="4344779"/>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Nikotinin yüksek oranda bağımlılık yapıcılığı</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Bırakmaya çalışanların en az yarısında çekilme semptomları ortaya çıkması</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İçicilerin sigarasız bir hayatı hayal etmekte zorlanmaları</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Uzun süreli başarılı bir bırakma için çok sayıda bırakma girişimlerinde bulunma gerekliliği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Bırakma çabalarının başarısızlıkla sonuçlanması sonucunda oluşan özgüven kayıpları</a:t>
            </a:r>
          </a:p>
        </p:txBody>
      </p:sp>
    </p:spTree>
  </p:cSld>
  <p:clrMapOvr>
    <a:masterClrMapping/>
  </p:clrMapOvr>
  <p:transition>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0" y="0"/>
            <a:ext cx="8964488" cy="7114768"/>
          </a:xfrm>
          <a:prstGeom prst="rect">
            <a:avLst/>
          </a:prstGeom>
          <a:noFill/>
        </p:spPr>
        <p:txBody>
          <a:bodyPr wrap="square" rtlCol="0">
            <a:spAutoFit/>
          </a:bodyPr>
          <a:lstStyle/>
          <a:p>
            <a:pPr marL="280988" indent="-280988">
              <a:spcBef>
                <a:spcPts val="500"/>
              </a:spcBef>
              <a:spcAft>
                <a:spcPts val="500"/>
              </a:spcAft>
            </a:pPr>
            <a:endParaRPr lang="tr-TR" sz="3000" b="1" dirty="0" smtClean="0">
              <a:solidFill>
                <a:schemeClr val="tx2">
                  <a:lumMod val="10000"/>
                </a:schemeClr>
              </a:solidFill>
            </a:endParaRPr>
          </a:p>
          <a:p>
            <a:pPr marL="280988" indent="-280988">
              <a:spcBef>
                <a:spcPts val="500"/>
              </a:spcBef>
              <a:spcAft>
                <a:spcPts val="500"/>
              </a:spcAft>
            </a:pPr>
            <a:r>
              <a:rPr lang="tr-TR" sz="3000" b="1" dirty="0" smtClean="0">
                <a:solidFill>
                  <a:schemeClr val="tx2">
                    <a:lumMod val="10000"/>
                  </a:schemeClr>
                </a:solidFill>
              </a:rPr>
              <a:t>Sigara </a:t>
            </a:r>
            <a:r>
              <a:rPr lang="tr-TR" sz="3000" b="1" dirty="0">
                <a:solidFill>
                  <a:schemeClr val="tx2">
                    <a:lumMod val="10000"/>
                  </a:schemeClr>
                </a:solidFill>
              </a:rPr>
              <a:t>ve Tütün Nasıl Bırakılır</a:t>
            </a:r>
            <a:r>
              <a:rPr lang="tr-TR" sz="3000" b="1" dirty="0" smtClean="0">
                <a:solidFill>
                  <a:schemeClr val="tx2">
                    <a:lumMod val="10000"/>
                  </a:schemeClr>
                </a:solidFill>
              </a:rPr>
              <a:t>?</a:t>
            </a:r>
          </a:p>
          <a:p>
            <a:pPr marL="280988" indent="-280988">
              <a:spcBef>
                <a:spcPts val="500"/>
              </a:spcBef>
              <a:spcAft>
                <a:spcPts val="500"/>
              </a:spcAft>
              <a:buFont typeface="Wingdings" panose="05000000000000000000" pitchFamily="2" charset="2"/>
              <a:buChar char="§"/>
            </a:pPr>
            <a:r>
              <a:rPr lang="tr-TR" sz="2800" dirty="0" smtClean="0"/>
              <a:t> </a:t>
            </a:r>
            <a:r>
              <a:rPr lang="tr-TR" sz="2800" dirty="0"/>
              <a:t>Bu tip durumlarda kişilere çözüm odaklı terapi gibi yaratıcı terapiler ve tekniklerle yardımcı </a:t>
            </a:r>
            <a:r>
              <a:rPr lang="tr-TR" sz="2800" dirty="0" smtClean="0"/>
              <a:t>olunabilir.</a:t>
            </a:r>
          </a:p>
          <a:p>
            <a:pPr marL="280988" indent="-280988">
              <a:spcBef>
                <a:spcPts val="500"/>
              </a:spcBef>
              <a:spcAft>
                <a:spcPts val="500"/>
              </a:spcAft>
              <a:buFont typeface="Wingdings" panose="05000000000000000000" pitchFamily="2" charset="2"/>
              <a:buChar char="§"/>
            </a:pPr>
            <a:r>
              <a:rPr lang="tr-TR" sz="2800" dirty="0" smtClean="0"/>
              <a:t>Kişi </a:t>
            </a:r>
            <a:r>
              <a:rPr lang="tr-TR" sz="2800" dirty="0"/>
              <a:t>sigarayı daha önce bıraktıysa ancak tekrar başladıysa, o zaman ona bir terapist olarak daha önce bunu başardığını ve onu "şimdi ve burada" tekrar başarabileceği mesajı verilmelidir</a:t>
            </a:r>
            <a:r>
              <a:rPr lang="tr-TR" sz="2800" dirty="0" smtClean="0"/>
              <a:t>.</a:t>
            </a:r>
          </a:p>
          <a:p>
            <a:pPr marL="280988" indent="-280988">
              <a:spcBef>
                <a:spcPts val="500"/>
              </a:spcBef>
              <a:spcAft>
                <a:spcPts val="500"/>
              </a:spcAft>
              <a:buFont typeface="Wingdings" panose="05000000000000000000" pitchFamily="2" charset="2"/>
              <a:buChar char="§"/>
            </a:pPr>
            <a:r>
              <a:rPr lang="tr-TR" sz="2800" dirty="0"/>
              <a:t>Sigara ve tütünü bırakmanın yollarından biri de Yeşilay'ın bu anlamda yaptığı kampanyaları, etkinlikleri takip etmek olabilir. Aynı zamanda bırakabilirsin.org adlı internet sitesinden de gerekli başvuru işlemlerini gerçekleştirmeniz mümkündür </a:t>
            </a:r>
            <a:r>
              <a:rPr lang="tr-TR" sz="2800" dirty="0" smtClean="0"/>
              <a:t/>
            </a:r>
            <a:br>
              <a:rPr lang="tr-TR" sz="2800" dirty="0" smtClean="0"/>
            </a:br>
            <a:r>
              <a:rPr lang="tr-TR" sz="2800" dirty="0" smtClean="0"/>
              <a:t/>
            </a:r>
            <a:br>
              <a:rPr lang="tr-TR" sz="2800" dirty="0" smtClean="0"/>
            </a:br>
            <a:endParaRPr lang="tr-TR" sz="2700" b="1" dirty="0">
              <a:solidFill>
                <a:schemeClr val="bg1"/>
              </a:solidFill>
              <a:latin typeface="+mn-lt"/>
            </a:endParaRPr>
          </a:p>
        </p:txBody>
      </p:sp>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page_1-715x400.jpg"/>
          <p:cNvPicPr>
            <a:picLocks noGrp="1" noChangeAspect="1"/>
          </p:cNvPicPr>
          <p:nvPr>
            <p:ph idx="1"/>
          </p:nvPr>
        </p:nvPicPr>
        <p:blipFill>
          <a:blip r:embed="rId2" cstate="print"/>
          <a:stretch>
            <a:fillRect/>
          </a:stretch>
        </p:blipFill>
        <p:spPr>
          <a:xfrm>
            <a:off x="26495" y="1196752"/>
            <a:ext cx="9010001" cy="5328592"/>
          </a:xfrm>
        </p:spPr>
      </p:pic>
    </p:spTree>
  </p:cSld>
  <p:clrMapOvr>
    <a:masterClrMapping/>
  </p:clrMapOvr>
  <p:transition>
    <p:cover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BİREYE+DÜŞEN+GÖREVLER+Anne+ve+babamızın+öğüt+ve+uyarılarını+dikkate+almalı+ve+bunlara+uymalıyız..jpg"/>
          <p:cNvPicPr>
            <a:picLocks noGrp="1" noChangeAspect="1"/>
          </p:cNvPicPr>
          <p:nvPr>
            <p:ph idx="1"/>
          </p:nvPr>
        </p:nvPicPr>
        <p:blipFill>
          <a:blip r:embed="rId2" cstate="print"/>
          <a:stretch>
            <a:fillRect/>
          </a:stretch>
        </p:blipFill>
        <p:spPr>
          <a:xfrm>
            <a:off x="731574" y="836712"/>
            <a:ext cx="7584842" cy="5688632"/>
          </a:xfrm>
        </p:spPr>
      </p:pic>
    </p:spTree>
  </p:cSld>
  <p:clrMapOvr>
    <a:masterClrMapping/>
  </p:clrMapOvr>
  <p:transition>
    <p:cover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0" y="476672"/>
            <a:ext cx="4067944" cy="4708981"/>
          </a:xfrm>
          <a:prstGeom prst="rect">
            <a:avLst/>
          </a:prstGeom>
        </p:spPr>
        <p:txBody>
          <a:bodyPr wrap="square">
            <a:spAutoFit/>
          </a:bodyPr>
          <a:lstStyle/>
          <a:p>
            <a:r>
              <a:rPr lang="tr-TR" sz="3000" b="1" dirty="0">
                <a:solidFill>
                  <a:schemeClr val="tx2">
                    <a:lumMod val="10000"/>
                  </a:schemeClr>
                </a:solidFill>
              </a:rPr>
              <a:t>Zararlı Alışkanlık Nedir? </a:t>
            </a:r>
            <a:endParaRPr lang="tr-TR" sz="3000" b="1" dirty="0" smtClean="0">
              <a:solidFill>
                <a:schemeClr val="tx2">
                  <a:lumMod val="10000"/>
                </a:schemeClr>
              </a:solidFill>
            </a:endParaRPr>
          </a:p>
          <a:p>
            <a:endParaRPr lang="tr-TR" sz="3000" dirty="0" smtClean="0">
              <a:solidFill>
                <a:schemeClr val="tx2">
                  <a:lumMod val="10000"/>
                </a:schemeClr>
              </a:solidFill>
            </a:endParaRPr>
          </a:p>
          <a:p>
            <a:r>
              <a:rPr lang="tr-TR" sz="3000" dirty="0" smtClean="0">
                <a:solidFill>
                  <a:schemeClr val="tx2">
                    <a:lumMod val="10000"/>
                  </a:schemeClr>
                </a:solidFill>
              </a:rPr>
              <a:t>Zararlı </a:t>
            </a:r>
            <a:r>
              <a:rPr lang="tr-TR" sz="3000" dirty="0">
                <a:solidFill>
                  <a:schemeClr val="tx2">
                    <a:lumMod val="10000"/>
                  </a:schemeClr>
                </a:solidFill>
              </a:rPr>
              <a:t>alışkanlıklar </a:t>
            </a:r>
            <a:r>
              <a:rPr lang="tr-TR" sz="3000" dirty="0" smtClean="0">
                <a:solidFill>
                  <a:schemeClr val="tx2">
                    <a:lumMod val="10000"/>
                  </a:schemeClr>
                </a:solidFill>
              </a:rPr>
              <a:t> </a:t>
            </a:r>
            <a:r>
              <a:rPr lang="tr-TR" sz="3000" dirty="0">
                <a:solidFill>
                  <a:schemeClr val="tx2">
                    <a:lumMod val="10000"/>
                  </a:schemeClr>
                </a:solidFill>
              </a:rPr>
              <a:t>bireyi o davranışı bağımlı olacak derecede sürdürmeye iten davranışlar olarak tanımlanabilir. </a:t>
            </a:r>
            <a:r>
              <a:rPr lang="tr-TR" sz="3000" dirty="0" smtClean="0">
                <a:solidFill>
                  <a:schemeClr val="tx2">
                    <a:lumMod val="10000"/>
                  </a:schemeClr>
                </a:solidFill>
              </a:rPr>
              <a:t/>
            </a:r>
            <a:br>
              <a:rPr lang="tr-TR" sz="3000" dirty="0" smtClean="0">
                <a:solidFill>
                  <a:schemeClr val="tx2">
                    <a:lumMod val="10000"/>
                  </a:schemeClr>
                </a:solidFill>
              </a:rPr>
            </a:br>
            <a:endParaRPr lang="tr-TR" sz="3000" dirty="0">
              <a:solidFill>
                <a:schemeClr val="tx2">
                  <a:lumMod val="10000"/>
                </a:schemeClr>
              </a:solidFill>
            </a:endParaRPr>
          </a:p>
        </p:txBody>
      </p:sp>
      <p:pic>
        <p:nvPicPr>
          <p:cNvPr id="7" name="6 Resim" descr="sigara5_76r7hzc3.JPG"/>
          <p:cNvPicPr>
            <a:picLocks noChangeAspect="1"/>
          </p:cNvPicPr>
          <p:nvPr/>
        </p:nvPicPr>
        <p:blipFill>
          <a:blip r:embed="rId2" cstate="print"/>
          <a:stretch>
            <a:fillRect/>
          </a:stretch>
        </p:blipFill>
        <p:spPr>
          <a:xfrm>
            <a:off x="4067944" y="31532"/>
            <a:ext cx="5040560" cy="6781844"/>
          </a:xfrm>
          <a:prstGeom prst="rect">
            <a:avLst/>
          </a:prstGeom>
        </p:spPr>
      </p:pic>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Kendimize+güzel+ahlaklı,iyi+insanlardan+arkadaş+seçmeli,+kötü+alışkanlığı+olan+kötü+ahlaklı+insanlardan.jpg"/>
          <p:cNvPicPr>
            <a:picLocks noGrp="1" noChangeAspect="1"/>
          </p:cNvPicPr>
          <p:nvPr>
            <p:ph idx="1"/>
          </p:nvPr>
        </p:nvPicPr>
        <p:blipFill>
          <a:blip r:embed="rId2" cstate="print"/>
          <a:stretch>
            <a:fillRect/>
          </a:stretch>
        </p:blipFill>
        <p:spPr>
          <a:xfrm>
            <a:off x="277118" y="764704"/>
            <a:ext cx="8183314" cy="6065479"/>
          </a:xfrm>
        </p:spPr>
      </p:pic>
    </p:spTree>
  </p:cSld>
  <p:clrMapOvr>
    <a:masterClrMapping/>
  </p:clrMapOvr>
  <p:transition>
    <p:check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bağlı+olmalıyız+ve+büyüklerin+deneyimlerinden+yararlanmalıyız..jpg"/>
          <p:cNvPicPr>
            <a:picLocks noGrp="1" noChangeAspect="1"/>
          </p:cNvPicPr>
          <p:nvPr>
            <p:ph idx="1"/>
          </p:nvPr>
        </p:nvPicPr>
        <p:blipFill>
          <a:blip r:embed="rId2" cstate="print"/>
          <a:stretch>
            <a:fillRect/>
          </a:stretch>
        </p:blipFill>
        <p:spPr>
          <a:xfrm>
            <a:off x="0" y="562527"/>
            <a:ext cx="9073008" cy="6295473"/>
          </a:xfrm>
        </p:spPr>
      </p:pic>
    </p:spTree>
  </p:cSld>
  <p:clrMapOvr>
    <a:masterClrMapping/>
  </p:clrMapOvr>
  <p:transition>
    <p:cover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4.+Kötü+alışkanlıkların+zararını+iyi+bilmeli+ve+irademize+hakim+olmalıyız..jpg"/>
          <p:cNvPicPr>
            <a:picLocks noGrp="1" noChangeAspect="1"/>
          </p:cNvPicPr>
          <p:nvPr>
            <p:ph idx="1"/>
          </p:nvPr>
        </p:nvPicPr>
        <p:blipFill>
          <a:blip r:embed="rId2" cstate="print"/>
          <a:stretch>
            <a:fillRect/>
          </a:stretch>
        </p:blipFill>
        <p:spPr>
          <a:xfrm>
            <a:off x="-36512" y="-1"/>
            <a:ext cx="9180512" cy="6885385"/>
          </a:xfrm>
        </p:spPr>
      </p:pic>
    </p:spTree>
  </p:cSld>
  <p:clrMapOvr>
    <a:masterClrMapping/>
  </p:clrMapOvr>
  <p:transition>
    <p:push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4 Dikdörtgen"/>
          <p:cNvSpPr>
            <a:spLocks noChangeArrowheads="1"/>
          </p:cNvSpPr>
          <p:nvPr/>
        </p:nvSpPr>
        <p:spPr bwMode="auto">
          <a:xfrm>
            <a:off x="467544" y="476672"/>
            <a:ext cx="692228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54013" indent="-3540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sz="2800" b="1" dirty="0">
                <a:solidFill>
                  <a:schemeClr val="bg1"/>
                </a:solidFill>
                <a:latin typeface="Calibri" panose="020F0502020204030204" pitchFamily="34" charset="0"/>
              </a:rPr>
              <a:t>Yetişkinlerin İyi Birer Rol Modeli Olması İçin…</a:t>
            </a:r>
          </a:p>
        </p:txBody>
      </p:sp>
      <p:sp>
        <p:nvSpPr>
          <p:cNvPr id="5" name="TextBox 1"/>
          <p:cNvSpPr txBox="1"/>
          <p:nvPr/>
        </p:nvSpPr>
        <p:spPr>
          <a:xfrm>
            <a:off x="177021" y="1340768"/>
            <a:ext cx="8787593" cy="4611519"/>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Örnek Olun, Ama Böyle Değil!</a:t>
            </a:r>
            <a:br>
              <a:rPr lang="tr-TR" sz="2700" b="1" dirty="0">
                <a:solidFill>
                  <a:schemeClr val="bg1"/>
                </a:solidFill>
                <a:latin typeface="+mn-lt"/>
              </a:rPr>
            </a:br>
            <a:r>
              <a:rPr lang="tr-TR" sz="2700" b="1" i="1" dirty="0">
                <a:solidFill>
                  <a:schemeClr val="bg1"/>
                </a:solidFill>
                <a:latin typeface="+mn-lt"/>
              </a:rPr>
              <a:t>Sigara sağlığa zararlıdır çocuklar, aman içmeyin.</a:t>
            </a:r>
          </a:p>
          <a:p>
            <a:pPr marL="280988" indent="-280988">
              <a:spcBef>
                <a:spcPts val="500"/>
              </a:spcBef>
              <a:spcAft>
                <a:spcPts val="500"/>
              </a:spcAft>
              <a:buFont typeface="Wingdings" panose="05000000000000000000" pitchFamily="2" charset="2"/>
              <a:buChar char="§"/>
            </a:pPr>
            <a:endParaRPr lang="tr-TR" sz="2700" b="1" dirty="0">
              <a:solidFill>
                <a:schemeClr val="bg1"/>
              </a:solidFill>
              <a:latin typeface="+mn-lt"/>
            </a:endParaRP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Dinleyin, Ama Böyle Değil!</a:t>
            </a:r>
            <a:br>
              <a:rPr lang="tr-TR" sz="2700" b="1" dirty="0">
                <a:solidFill>
                  <a:schemeClr val="bg1"/>
                </a:solidFill>
                <a:latin typeface="+mn-lt"/>
              </a:rPr>
            </a:br>
            <a:r>
              <a:rPr lang="tr-TR" sz="2700" b="1" i="1" dirty="0">
                <a:solidFill>
                  <a:schemeClr val="bg1"/>
                </a:solidFill>
                <a:latin typeface="+mn-lt"/>
              </a:rPr>
              <a:t>E, anlat bakalım.</a:t>
            </a:r>
          </a:p>
          <a:p>
            <a:pPr marL="280988" indent="-280988">
              <a:spcBef>
                <a:spcPts val="500"/>
              </a:spcBef>
              <a:spcAft>
                <a:spcPts val="500"/>
              </a:spcAft>
              <a:buFont typeface="Wingdings" panose="05000000000000000000" pitchFamily="2" charset="2"/>
              <a:buChar char="§"/>
            </a:pPr>
            <a:endParaRPr lang="tr-TR" sz="2700" b="1" dirty="0">
              <a:solidFill>
                <a:schemeClr val="bg1"/>
              </a:solidFill>
              <a:latin typeface="+mn-lt"/>
            </a:endParaRP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Öğrenmesine Yardım Edin, Ama Böyle Değil!</a:t>
            </a:r>
            <a:br>
              <a:rPr lang="tr-TR" sz="2700" b="1" dirty="0">
                <a:solidFill>
                  <a:schemeClr val="bg1"/>
                </a:solidFill>
                <a:latin typeface="+mn-lt"/>
              </a:rPr>
            </a:br>
            <a:r>
              <a:rPr lang="tr-TR" sz="2700" b="1" i="1" dirty="0">
                <a:solidFill>
                  <a:schemeClr val="bg1"/>
                </a:solidFill>
                <a:latin typeface="+mn-lt"/>
              </a:rPr>
              <a:t>Bunları oku da öyle gel.</a:t>
            </a:r>
          </a:p>
          <a:p>
            <a:pPr marL="280988" indent="-280988">
              <a:spcBef>
                <a:spcPts val="500"/>
              </a:spcBef>
              <a:spcAft>
                <a:spcPts val="500"/>
              </a:spcAft>
              <a:buFont typeface="Wingdings" panose="05000000000000000000" pitchFamily="2" charset="2"/>
              <a:buChar char="§"/>
            </a:pPr>
            <a:endParaRPr lang="tr-TR" sz="2700" b="1" dirty="0">
              <a:solidFill>
                <a:schemeClr val="bg1"/>
              </a:solidFill>
              <a:latin typeface="+mn-lt"/>
            </a:endParaRPr>
          </a:p>
        </p:txBody>
      </p:sp>
    </p:spTree>
  </p:cSld>
  <p:clrMapOvr>
    <a:masterClrMapping/>
  </p:clrMapOvr>
  <p:transition>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330964550560157_b.jpg"/>
          <p:cNvPicPr>
            <a:picLocks noGrp="1" noChangeAspect="1"/>
          </p:cNvPicPr>
          <p:nvPr>
            <p:ph idx="1"/>
          </p:nvPr>
        </p:nvPicPr>
        <p:blipFill>
          <a:blip r:embed="rId2" cstate="print"/>
          <a:stretch>
            <a:fillRect/>
          </a:stretch>
        </p:blipFill>
        <p:spPr>
          <a:xfrm>
            <a:off x="1370856" y="943752"/>
            <a:ext cx="5865440" cy="5293560"/>
          </a:xfrm>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4 Dikdörtgen"/>
          <p:cNvSpPr>
            <a:spLocks noChangeArrowheads="1"/>
          </p:cNvSpPr>
          <p:nvPr/>
        </p:nvSpPr>
        <p:spPr bwMode="auto">
          <a:xfrm>
            <a:off x="179388" y="395288"/>
            <a:ext cx="871309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54013" indent="-3540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sz="2600" b="1" dirty="0">
                <a:solidFill>
                  <a:schemeClr val="bg1"/>
                </a:solidFill>
                <a:latin typeface="Calibri" panose="020F0502020204030204" pitchFamily="34" charset="0"/>
              </a:rPr>
              <a:t>İyi Bir Anne, Baba ya da Öğretmen Olarak Yapabilecekleriniz…</a:t>
            </a:r>
          </a:p>
        </p:txBody>
      </p:sp>
      <p:sp>
        <p:nvSpPr>
          <p:cNvPr id="7" name="TextBox 1"/>
          <p:cNvSpPr txBox="1"/>
          <p:nvPr/>
        </p:nvSpPr>
        <p:spPr>
          <a:xfrm>
            <a:off x="177021" y="1340768"/>
            <a:ext cx="8787593" cy="5016758"/>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Sorunu küçümsemeyin</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Sigara ve çocuk hakkında önyargılarınızın farkına varın.</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Onu etiketlemekten kaçının.</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Bağımlılık yapıcı maddeler hakkında bilgi sahibi olun.</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Çocukla konuşurken açık, samimi ve inandırıcı olun.</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Çocuğa konuşması için bir fırsat verin.</a:t>
            </a:r>
          </a:p>
          <a:p>
            <a:pPr marL="280988" indent="-280988">
              <a:spcBef>
                <a:spcPts val="500"/>
              </a:spcBef>
              <a:spcAft>
                <a:spcPts val="500"/>
              </a:spcAft>
              <a:buFont typeface="Wingdings" panose="05000000000000000000" pitchFamily="2" charset="2"/>
              <a:buChar char="§"/>
            </a:pPr>
            <a:endParaRPr lang="tr-TR" sz="2700" b="1" dirty="0">
              <a:solidFill>
                <a:schemeClr val="bg1"/>
              </a:solidFill>
              <a:latin typeface="+mn-lt"/>
            </a:endParaRPr>
          </a:p>
        </p:txBody>
      </p:sp>
    </p:spTree>
  </p:cSld>
  <p:clrMapOvr>
    <a:masterClrMapping/>
  </p:clrMapOvr>
  <p:transition>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1.png"/>
          <p:cNvPicPr>
            <a:picLocks noGrp="1" noChangeAspect="1"/>
          </p:cNvPicPr>
          <p:nvPr>
            <p:ph idx="1"/>
          </p:nvPr>
        </p:nvPicPr>
        <p:blipFill>
          <a:blip r:embed="rId2" cstate="print"/>
          <a:stretch>
            <a:fillRect/>
          </a:stretch>
        </p:blipFill>
        <p:spPr>
          <a:xfrm>
            <a:off x="-36512" y="1052736"/>
            <a:ext cx="9180512" cy="5760640"/>
          </a:xfrm>
        </p:spPr>
      </p:pic>
    </p:spTree>
  </p:cSld>
  <p:clrMapOvr>
    <a:masterClrMapping/>
  </p:clrMapOvr>
  <p:transition>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234957.jpg"/>
          <p:cNvPicPr>
            <a:picLocks noGrp="1" noChangeAspect="1"/>
          </p:cNvPicPr>
          <p:nvPr>
            <p:ph idx="1"/>
          </p:nvPr>
        </p:nvPicPr>
        <p:blipFill>
          <a:blip r:embed="rId2" cstate="print"/>
          <a:stretch>
            <a:fillRect/>
          </a:stretch>
        </p:blipFill>
        <p:spPr>
          <a:xfrm>
            <a:off x="0" y="764704"/>
            <a:ext cx="9073008" cy="6093295"/>
          </a:xfrm>
        </p:spPr>
      </p:pic>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7021" y="1340768"/>
            <a:ext cx="8787593" cy="3877985"/>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“Hayır</a:t>
            </a:r>
            <a:r>
              <a:rPr lang="tr-TR" sz="2700" b="1" dirty="0" smtClean="0">
                <a:solidFill>
                  <a:schemeClr val="bg1"/>
                </a:solidFill>
                <a:latin typeface="+mn-lt"/>
              </a:rPr>
              <a:t>”; “</a:t>
            </a:r>
            <a:r>
              <a:rPr lang="tr-TR" sz="2700" b="1" dirty="0">
                <a:solidFill>
                  <a:schemeClr val="bg1"/>
                </a:solidFill>
                <a:latin typeface="+mn-lt"/>
              </a:rPr>
              <a:t>Hayır, </a:t>
            </a:r>
            <a:r>
              <a:rPr lang="tr-TR" sz="2700" b="1" dirty="0" smtClean="0">
                <a:solidFill>
                  <a:schemeClr val="bg1"/>
                </a:solidFill>
                <a:latin typeface="+mn-lt"/>
              </a:rPr>
              <a:t>teşekkürler.”</a:t>
            </a:r>
            <a:endParaRPr lang="tr-TR" sz="2700" b="1" dirty="0">
              <a:solidFill>
                <a:schemeClr val="bg1"/>
              </a:solidFill>
              <a:latin typeface="+mn-lt"/>
            </a:endParaRP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“Hayır, teşekkürler. Ben …. kullanmıyorum.”</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“Hayır, teşekkürler. Dünkü maçı izledin mi?”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a:t>
            </a:r>
            <a:r>
              <a:rPr lang="tr-TR" sz="2700" b="1" dirty="0" smtClean="0">
                <a:solidFill>
                  <a:schemeClr val="bg1"/>
                </a:solidFill>
                <a:latin typeface="+mn-lt"/>
              </a:rPr>
              <a:t>Hayır!” </a:t>
            </a:r>
            <a:r>
              <a:rPr lang="tr-TR" sz="2700" b="1" dirty="0">
                <a:solidFill>
                  <a:schemeClr val="bg1"/>
                </a:solidFill>
                <a:latin typeface="+mn-lt"/>
              </a:rPr>
              <a:t>deyip ortamdan uzaklaşmak.</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“Hayır, acelem var, gitmek zorundayım.”</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“Hayır, belki daha sonra.”</a:t>
            </a:r>
          </a:p>
          <a:p>
            <a:pPr marL="280988" indent="-280988">
              <a:spcBef>
                <a:spcPts val="500"/>
              </a:spcBef>
              <a:spcAft>
                <a:spcPts val="500"/>
              </a:spcAft>
              <a:buFont typeface="Wingdings" panose="05000000000000000000" pitchFamily="2" charset="2"/>
              <a:buChar char="§"/>
            </a:pPr>
            <a:r>
              <a:rPr lang="tr-TR" sz="2700" b="1" dirty="0" smtClean="0">
                <a:solidFill>
                  <a:schemeClr val="bg1"/>
                </a:solidFill>
                <a:latin typeface="+mn-lt"/>
              </a:rPr>
              <a:t>Duymuyor</a:t>
            </a:r>
            <a:r>
              <a:rPr lang="tr-TR" sz="2700" b="1" dirty="0">
                <a:solidFill>
                  <a:schemeClr val="bg1"/>
                </a:solidFill>
                <a:latin typeface="+mn-lt"/>
              </a:rPr>
              <a:t>, </a:t>
            </a:r>
            <a:r>
              <a:rPr lang="tr-TR" sz="2700" b="1" dirty="0" smtClean="0">
                <a:solidFill>
                  <a:schemeClr val="bg1"/>
                </a:solidFill>
                <a:latin typeface="+mn-lt"/>
              </a:rPr>
              <a:t>görmüyor, anlamıyor </a:t>
            </a:r>
            <a:r>
              <a:rPr lang="tr-TR" sz="2700" b="1" dirty="0">
                <a:solidFill>
                  <a:schemeClr val="bg1"/>
                </a:solidFill>
                <a:latin typeface="+mn-lt"/>
              </a:rPr>
              <a:t>gibi yapmak</a:t>
            </a:r>
          </a:p>
        </p:txBody>
      </p:sp>
      <p:sp>
        <p:nvSpPr>
          <p:cNvPr id="5" name="14 Dikdörtgen"/>
          <p:cNvSpPr>
            <a:spLocks noChangeArrowheads="1"/>
          </p:cNvSpPr>
          <p:nvPr/>
        </p:nvSpPr>
        <p:spPr bwMode="auto">
          <a:xfrm>
            <a:off x="395536" y="548680"/>
            <a:ext cx="434760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54013" indent="-354013"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sz="2800" b="1" dirty="0">
                <a:solidFill>
                  <a:schemeClr val="bg1"/>
                </a:solidFill>
                <a:latin typeface="Calibri" panose="020F0502020204030204" pitchFamily="34" charset="0"/>
              </a:rPr>
              <a:t>Hangisi doğru bir </a:t>
            </a:r>
            <a:r>
              <a:rPr lang="tr-TR" sz="2800" b="1" dirty="0" smtClean="0">
                <a:solidFill>
                  <a:schemeClr val="bg1"/>
                </a:solidFill>
                <a:latin typeface="Calibri" panose="020F0502020204030204" pitchFamily="34" charset="0"/>
              </a:rPr>
              <a:t>“Hayır!” </a:t>
            </a:r>
            <a:r>
              <a:rPr lang="tr-TR" sz="2800" b="1" dirty="0">
                <a:solidFill>
                  <a:schemeClr val="bg1"/>
                </a:solidFill>
                <a:latin typeface="Calibri" panose="020F0502020204030204" pitchFamily="34" charset="0"/>
              </a:rPr>
              <a:t>…</a:t>
            </a:r>
          </a:p>
        </p:txBody>
      </p:sp>
    </p:spTree>
  </p:cSld>
  <p:clrMapOvr>
    <a:masterClrMapping/>
  </p:clrMapOvr>
  <p:transition>
    <p:zoom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0x0-1.jpg"/>
          <p:cNvPicPr>
            <a:picLocks noGrp="1" noChangeAspect="1"/>
          </p:cNvPicPr>
          <p:nvPr>
            <p:ph idx="1"/>
          </p:nvPr>
        </p:nvPicPr>
        <p:blipFill>
          <a:blip r:embed="rId2" cstate="print"/>
          <a:stretch>
            <a:fillRect/>
          </a:stretch>
        </p:blipFill>
        <p:spPr>
          <a:xfrm>
            <a:off x="0" y="836712"/>
            <a:ext cx="9144000" cy="6048672"/>
          </a:xfrm>
        </p:spPr>
      </p:pic>
    </p:spTree>
  </p:cSld>
  <p:clrMapOvr>
    <a:masterClrMapping/>
  </p:clrMapOvr>
  <p:transition>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395536" y="725795"/>
            <a:ext cx="8640960" cy="830997"/>
          </a:xfrm>
          <a:prstGeom prst="rect">
            <a:avLst/>
          </a:prstGeom>
          <a:noFill/>
        </p:spPr>
        <p:txBody>
          <a:bodyPr wrap="square" rtlCol="0">
            <a:spAutoFit/>
          </a:bodyPr>
          <a:lstStyle/>
          <a:p>
            <a:r>
              <a:rPr lang="tr-TR" sz="4800" dirty="0" smtClean="0"/>
              <a:t>Sigara ve Tütün Bağımlılığı</a:t>
            </a:r>
            <a:endParaRPr lang="tr-TR" sz="4800" dirty="0"/>
          </a:p>
        </p:txBody>
      </p:sp>
      <p:sp>
        <p:nvSpPr>
          <p:cNvPr id="10" name="TextBox 1"/>
          <p:cNvSpPr txBox="1"/>
          <p:nvPr/>
        </p:nvSpPr>
        <p:spPr>
          <a:xfrm>
            <a:off x="179512" y="1772817"/>
            <a:ext cx="4392488" cy="5016758"/>
          </a:xfrm>
          <a:prstGeom prst="rect">
            <a:avLst/>
          </a:prstGeom>
          <a:noFill/>
        </p:spPr>
        <p:txBody>
          <a:bodyPr wrap="square" rtlCol="0">
            <a:spAutoFit/>
          </a:bodyPr>
          <a:lstStyle/>
          <a:p>
            <a:pPr marL="280988" indent="-280988">
              <a:spcBef>
                <a:spcPts val="500"/>
              </a:spcBef>
              <a:spcAft>
                <a:spcPts val="500"/>
              </a:spcAft>
            </a:pPr>
            <a:r>
              <a:rPr lang="tr-TR" sz="2500" dirty="0" smtClean="0"/>
              <a:t>	</a:t>
            </a:r>
            <a:r>
              <a:rPr lang="tr-TR" sz="3000" dirty="0" smtClean="0"/>
              <a:t>Sigara </a:t>
            </a:r>
            <a:r>
              <a:rPr lang="tr-TR" sz="3000" dirty="0"/>
              <a:t>ve tütün bağımlılığı, kişinin aşırı derecede, miktarda ve sıklıkta sigara ve tütün kullanması sonucunda ortaya çıkan bir bağımlılık türüdür. Özellikle ergenler arasında çok yaygındır </a:t>
            </a:r>
            <a:r>
              <a:rPr lang="tr-TR" sz="3000" dirty="0" smtClean="0"/>
              <a:t/>
            </a:r>
            <a:br>
              <a:rPr lang="tr-TR" sz="3000" dirty="0" smtClean="0"/>
            </a:br>
            <a:r>
              <a:rPr lang="tr-TR" sz="2500" dirty="0" smtClean="0"/>
              <a:t/>
            </a:r>
            <a:br>
              <a:rPr lang="tr-TR" sz="2500" dirty="0" smtClean="0"/>
            </a:br>
            <a:endParaRPr lang="tr-TR" sz="2500" b="1" dirty="0">
              <a:solidFill>
                <a:schemeClr val="bg1"/>
              </a:solidFill>
              <a:latin typeface="+mn-lt"/>
            </a:endParaRPr>
          </a:p>
        </p:txBody>
      </p:sp>
      <p:pic>
        <p:nvPicPr>
          <p:cNvPr id="12" name="11 Resim" descr="Y2iXpNqZ2GJKoN5ZUUPHfAD15q2YGmsMTwCqwyHwrf5ci.jpg"/>
          <p:cNvPicPr>
            <a:picLocks noChangeAspect="1"/>
          </p:cNvPicPr>
          <p:nvPr/>
        </p:nvPicPr>
        <p:blipFill>
          <a:blip r:embed="rId2" cstate="print"/>
          <a:stretch>
            <a:fillRect/>
          </a:stretch>
        </p:blipFill>
        <p:spPr>
          <a:xfrm>
            <a:off x="4644008" y="2420888"/>
            <a:ext cx="4337126" cy="3456384"/>
          </a:xfrm>
          <a:prstGeom prst="rect">
            <a:avLst/>
          </a:prstGeom>
        </p:spPr>
      </p:pic>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0"/>
            <a:ext cx="9351733" cy="6858000"/>
          </a:xfrm>
          <a:prstGeom prst="rect">
            <a:avLst/>
          </a:prstGeom>
        </p:spPr>
      </p:pic>
      <p:sp>
        <p:nvSpPr>
          <p:cNvPr id="7" name="6 Metin kutusu"/>
          <p:cNvSpPr txBox="1"/>
          <p:nvPr/>
        </p:nvSpPr>
        <p:spPr>
          <a:xfrm>
            <a:off x="5148064" y="548680"/>
            <a:ext cx="2952328" cy="369332"/>
          </a:xfrm>
          <a:prstGeom prst="rect">
            <a:avLst/>
          </a:prstGeom>
          <a:noFill/>
        </p:spPr>
        <p:txBody>
          <a:bodyPr wrap="square" rtlCol="0">
            <a:spAutoFit/>
          </a:bodyPr>
          <a:lstStyle/>
          <a:p>
            <a:endParaRPr lang="tr-TR" dirty="0"/>
          </a:p>
        </p:txBody>
      </p:sp>
      <p:sp>
        <p:nvSpPr>
          <p:cNvPr id="8" name="TextBox 1"/>
          <p:cNvSpPr txBox="1"/>
          <p:nvPr/>
        </p:nvSpPr>
        <p:spPr>
          <a:xfrm>
            <a:off x="4499992" y="404664"/>
            <a:ext cx="3960440" cy="1815882"/>
          </a:xfrm>
          <a:prstGeom prst="rect">
            <a:avLst/>
          </a:prstGeom>
          <a:noFill/>
        </p:spPr>
        <p:txBody>
          <a:bodyPr wrap="square" rtlCol="0">
            <a:spAutoFit/>
          </a:bodyPr>
          <a:lstStyle/>
          <a:p>
            <a:r>
              <a:rPr lang="tr-TR" sz="2800" dirty="0">
                <a:solidFill>
                  <a:schemeClr val="bg1"/>
                </a:solidFill>
                <a:latin typeface="+mn-lt"/>
              </a:rPr>
              <a:t>Sigara, </a:t>
            </a:r>
            <a:r>
              <a:rPr lang="tr-TR" sz="2800" dirty="0" smtClean="0">
                <a:solidFill>
                  <a:schemeClr val="bg1"/>
                </a:solidFill>
                <a:latin typeface="+mn-lt"/>
              </a:rPr>
              <a:t>diğer </a:t>
            </a:r>
            <a:r>
              <a:rPr lang="tr-TR" sz="2800" dirty="0">
                <a:solidFill>
                  <a:schemeClr val="bg1"/>
                </a:solidFill>
                <a:latin typeface="+mn-lt"/>
              </a:rPr>
              <a:t>maddeler ilaç </a:t>
            </a:r>
            <a:r>
              <a:rPr lang="tr-TR" sz="2800" dirty="0" smtClean="0">
                <a:solidFill>
                  <a:schemeClr val="bg1"/>
                </a:solidFill>
                <a:latin typeface="+mn-lt"/>
              </a:rPr>
              <a:t>değildir sorunlarla </a:t>
            </a:r>
            <a:r>
              <a:rPr lang="tr-TR" sz="2800" dirty="0">
                <a:solidFill>
                  <a:schemeClr val="bg1"/>
                </a:solidFill>
                <a:latin typeface="+mn-lt"/>
              </a:rPr>
              <a:t>başa çıkmak için kullanılmaz!</a:t>
            </a:r>
          </a:p>
        </p:txBody>
      </p:sp>
    </p:spTree>
  </p:cSld>
  <p:clrMapOvr>
    <a:masterClrMapping/>
  </p:clrMapOvr>
  <p:transition>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Başkalarına+Zarar+Vermek-+Kul+Hakkı.jpg"/>
          <p:cNvPicPr>
            <a:picLocks noGrp="1" noChangeAspect="1"/>
          </p:cNvPicPr>
          <p:nvPr>
            <p:ph idx="1"/>
          </p:nvPr>
        </p:nvPicPr>
        <p:blipFill>
          <a:blip r:embed="rId2" cstate="print"/>
          <a:stretch>
            <a:fillRect/>
          </a:stretch>
        </p:blipFill>
        <p:spPr>
          <a:xfrm>
            <a:off x="0" y="-1"/>
            <a:ext cx="9144000" cy="6858001"/>
          </a:xfrm>
        </p:spPr>
      </p:pic>
      <p:pic>
        <p:nvPicPr>
          <p:cNvPr id="2050" name="Picture 2" descr="C:\Program Files\Microsoft Office\MEDIA\CAGCAT10\j0281904.wmf"/>
          <p:cNvPicPr>
            <a:picLocks noChangeAspect="1" noChangeArrowheads="1"/>
          </p:cNvPicPr>
          <p:nvPr/>
        </p:nvPicPr>
        <p:blipFill>
          <a:blip r:embed="rId3" cstate="print"/>
          <a:srcRect/>
          <a:stretch>
            <a:fillRect/>
          </a:stretch>
        </p:blipFill>
        <p:spPr bwMode="auto">
          <a:xfrm>
            <a:off x="0" y="-27384"/>
            <a:ext cx="1547665" cy="1800200"/>
          </a:xfrm>
          <a:prstGeom prst="rect">
            <a:avLst/>
          </a:prstGeom>
          <a:noFill/>
        </p:spPr>
      </p:pic>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a3e38e559b6m.jpg"/>
          <p:cNvPicPr>
            <a:picLocks noGrp="1" noChangeAspect="1"/>
          </p:cNvPicPr>
          <p:nvPr>
            <p:ph idx="1"/>
          </p:nvPr>
        </p:nvPicPr>
        <p:blipFill>
          <a:blip r:embed="rId2" cstate="print"/>
          <a:stretch>
            <a:fillRect/>
          </a:stretch>
        </p:blipFill>
        <p:spPr>
          <a:xfrm>
            <a:off x="35496" y="2060848"/>
            <a:ext cx="9017162" cy="3960439"/>
          </a:xfrm>
        </p:spPr>
      </p:pic>
    </p:spTree>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_+İslam,+canı+malı+ve+namusu+kutsal+saymış,+bu+değerlere+karşı+yapılan+haksızlıklar+kul+hakkına+girme+olarak+kabul+etmiştir..jpg"/>
          <p:cNvPicPr>
            <a:picLocks noGrp="1" noChangeAspect="1"/>
          </p:cNvPicPr>
          <p:nvPr>
            <p:ph idx="1"/>
          </p:nvPr>
        </p:nvPicPr>
        <p:blipFill>
          <a:blip r:embed="rId2" cstate="print"/>
          <a:stretch>
            <a:fillRect/>
          </a:stretch>
        </p:blipFill>
        <p:spPr>
          <a:xfrm>
            <a:off x="-10914" y="0"/>
            <a:ext cx="9154914" cy="6884189"/>
          </a:xfrm>
        </p:spPr>
      </p:pic>
      <p:pic>
        <p:nvPicPr>
          <p:cNvPr id="1027" name="Picture 3" descr="C:\Program Files\Microsoft Office\MEDIA\CAGCAT10\j0281904.wmf"/>
          <p:cNvPicPr>
            <a:picLocks noChangeAspect="1" noChangeArrowheads="1"/>
          </p:cNvPicPr>
          <p:nvPr/>
        </p:nvPicPr>
        <p:blipFill>
          <a:blip r:embed="rId3" cstate="print"/>
          <a:srcRect/>
          <a:stretch>
            <a:fillRect/>
          </a:stretch>
        </p:blipFill>
        <p:spPr bwMode="auto">
          <a:xfrm>
            <a:off x="0" y="0"/>
            <a:ext cx="1475656" cy="1772816"/>
          </a:xfrm>
          <a:prstGeom prst="rect">
            <a:avLst/>
          </a:prstGeom>
          <a:noFill/>
        </p:spPr>
      </p:pic>
    </p:spTree>
  </p:cSld>
  <p:clrMapOvr>
    <a:masterClrMapping/>
  </p:clrMapOvr>
  <p:transition>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lide_7.jpg"/>
          <p:cNvPicPr>
            <a:picLocks noGrp="1" noChangeAspect="1"/>
          </p:cNvPicPr>
          <p:nvPr>
            <p:ph idx="1"/>
          </p:nvPr>
        </p:nvPicPr>
        <p:blipFill>
          <a:blip r:embed="rId2" cstate="print"/>
          <a:stretch>
            <a:fillRect/>
          </a:stretch>
        </p:blipFill>
        <p:spPr>
          <a:xfrm>
            <a:off x="-10914" y="0"/>
            <a:ext cx="9154914" cy="6884189"/>
          </a:xfrm>
        </p:spPr>
      </p:pic>
      <p:pic>
        <p:nvPicPr>
          <p:cNvPr id="3074" name="Picture 2" descr="C:\Program Files\Microsoft Office\MEDIA\CAGCAT10\j0281904.wmf"/>
          <p:cNvPicPr>
            <a:picLocks noChangeAspect="1" noChangeArrowheads="1"/>
          </p:cNvPicPr>
          <p:nvPr/>
        </p:nvPicPr>
        <p:blipFill>
          <a:blip r:embed="rId3" cstate="print"/>
          <a:srcRect/>
          <a:stretch>
            <a:fillRect/>
          </a:stretch>
        </p:blipFill>
        <p:spPr bwMode="auto">
          <a:xfrm>
            <a:off x="0" y="0"/>
            <a:ext cx="1691680" cy="1772816"/>
          </a:xfrm>
          <a:prstGeom prst="rect">
            <a:avLst/>
          </a:prstGeom>
          <a:noFill/>
        </p:spPr>
      </p:pic>
    </p:spTree>
  </p:cSld>
  <p:clrMapOvr>
    <a:masterClrMapping/>
  </p:clrMapOvr>
  <p:transition>
    <p:comb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DownRibbonSharp"/>
          <p:cNvSpPr>
            <a:spLocks noGrp="1" noEditPoints="1" noChangeArrowheads="1"/>
          </p:cNvSpPr>
          <p:nvPr>
            <p:ph idx="1"/>
          </p:nvPr>
        </p:nvSpPr>
        <p:spPr bwMode="auto">
          <a:xfrm>
            <a:off x="179512" y="1268760"/>
            <a:ext cx="8712968" cy="5055840"/>
          </a:xfrm>
          <a:custGeom>
            <a:avLst/>
            <a:gdLst>
              <a:gd name="G0" fmla="+- 0 0 0"/>
              <a:gd name="G1" fmla="+- 5400 0 0"/>
              <a:gd name="G2" fmla="+- 5400 2700 0"/>
              <a:gd name="G3" fmla="+- 21600 0 G2"/>
              <a:gd name="G4" fmla="+- 21600 0 G1"/>
              <a:gd name="G5" fmla="+- 21600 0 2700"/>
              <a:gd name="G6" fmla="*/ G5 1 2"/>
              <a:gd name="G7" fmla="+- 2700 0 0"/>
              <a:gd name="T0" fmla="*/ 10800 w 21600"/>
              <a:gd name="T1" fmla="*/ 2700 h 21600"/>
              <a:gd name="T2" fmla="*/ 2700 w 21600"/>
              <a:gd name="T3" fmla="*/ 9450 h 21600"/>
              <a:gd name="T4" fmla="*/ 10800 w 21600"/>
              <a:gd name="T5" fmla="*/ 21600 h 21600"/>
              <a:gd name="T6" fmla="*/ 18900 w 21600"/>
              <a:gd name="T7" fmla="*/ 9450 h 21600"/>
              <a:gd name="T8" fmla="*/ 17694720 60000 65536"/>
              <a:gd name="T9" fmla="*/ 11796480 60000 65536"/>
              <a:gd name="T10" fmla="*/ 5898240 60000 65536"/>
              <a:gd name="T11" fmla="*/ 0 60000 65536"/>
              <a:gd name="T12" fmla="*/ G1 w 21600"/>
              <a:gd name="T13" fmla="*/ G7 h 21600"/>
              <a:gd name="T14" fmla="*/ G4 w 21600"/>
              <a:gd name="T15" fmla="*/ 21600 h 21600"/>
            </a:gdLst>
            <a:ahLst/>
            <a:cxnLst>
              <a:cxn ang="T8">
                <a:pos x="T0" y="T1"/>
              </a:cxn>
              <a:cxn ang="T9">
                <a:pos x="T2" y="T3"/>
              </a:cxn>
              <a:cxn ang="T10">
                <a:pos x="T4" y="T5"/>
              </a:cxn>
              <a:cxn ang="T11">
                <a:pos x="T6" y="T7"/>
              </a:cxn>
            </a:cxnLst>
            <a:rect l="T12" t="T13" r="T14" b="T15"/>
            <a:pathLst>
              <a:path w="21600" h="21600" extrusionOk="0">
                <a:moveTo>
                  <a:pt x="0" y="0"/>
                </a:moveTo>
                <a:lnTo>
                  <a:pt x="8100" y="0"/>
                </a:lnTo>
                <a:lnTo>
                  <a:pt x="8100" y="2700"/>
                </a:lnTo>
                <a:lnTo>
                  <a:pt x="13500" y="2700"/>
                </a:lnTo>
                <a:lnTo>
                  <a:pt x="13500" y="0"/>
                </a:lnTo>
                <a:lnTo>
                  <a:pt x="21600" y="0"/>
                </a:lnTo>
                <a:lnTo>
                  <a:pt x="18900" y="9450"/>
                </a:lnTo>
                <a:lnTo>
                  <a:pt x="21600" y="18900"/>
                </a:lnTo>
                <a:lnTo>
                  <a:pt x="16200" y="18900"/>
                </a:lnTo>
                <a:lnTo>
                  <a:pt x="16200" y="21600"/>
                </a:lnTo>
                <a:lnTo>
                  <a:pt x="5400" y="21600"/>
                </a:lnTo>
                <a:lnTo>
                  <a:pt x="5400" y="18900"/>
                </a:lnTo>
                <a:lnTo>
                  <a:pt x="0" y="18900"/>
                </a:lnTo>
                <a:lnTo>
                  <a:pt x="2700" y="9450"/>
                </a:lnTo>
                <a:close/>
              </a:path>
              <a:path w="21600" h="21600" fill="none" extrusionOk="0">
                <a:moveTo>
                  <a:pt x="8100" y="2700"/>
                </a:moveTo>
                <a:lnTo>
                  <a:pt x="5400" y="2700"/>
                </a:lnTo>
                <a:lnTo>
                  <a:pt x="5400" y="18900"/>
                </a:lnTo>
              </a:path>
              <a:path w="21600" h="21600" fill="none" extrusionOk="0">
                <a:moveTo>
                  <a:pt x="5400" y="2700"/>
                </a:moveTo>
                <a:lnTo>
                  <a:pt x="8100" y="0"/>
                </a:lnTo>
              </a:path>
              <a:path w="21600" h="21600" fill="none" extrusionOk="0">
                <a:moveTo>
                  <a:pt x="13500" y="2700"/>
                </a:moveTo>
                <a:lnTo>
                  <a:pt x="16200" y="2700"/>
                </a:lnTo>
                <a:lnTo>
                  <a:pt x="16200" y="18900"/>
                </a:lnTo>
              </a:path>
              <a:path w="21600" h="21600" fill="none" extrusionOk="0">
                <a:moveTo>
                  <a:pt x="16200" y="2700"/>
                </a:moveTo>
                <a:lnTo>
                  <a:pt x="13500" y="0"/>
                </a:lnTo>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normAutofit/>
          </a:bodyPr>
          <a:lstStyle/>
          <a:p>
            <a:endParaRPr lang="tr-TR" sz="4000" dirty="0" smtClean="0">
              <a:latin typeface="Gigi" pitchFamily="82" charset="0"/>
            </a:endParaRPr>
          </a:p>
          <a:p>
            <a:endParaRPr lang="tr-TR" sz="4000" dirty="0" smtClean="0">
              <a:latin typeface="Gigi" pitchFamily="82" charset="0"/>
            </a:endParaRPr>
          </a:p>
          <a:p>
            <a:r>
              <a:rPr lang="tr-TR" sz="4000" dirty="0" smtClean="0">
                <a:latin typeface="Gigi" pitchFamily="82" charset="0"/>
              </a:rPr>
              <a:t>TEŞEKKÜRLER</a:t>
            </a:r>
            <a:endParaRPr lang="tr-TR" sz="4000" dirty="0">
              <a:latin typeface="Gigi" pitchFamily="82" charset="0"/>
            </a:endParaRPr>
          </a:p>
        </p:txBody>
      </p:sp>
      <p:sp>
        <p:nvSpPr>
          <p:cNvPr id="3" name="2 Metin kutusu"/>
          <p:cNvSpPr txBox="1"/>
          <p:nvPr/>
        </p:nvSpPr>
        <p:spPr>
          <a:xfrm>
            <a:off x="2483768" y="4941168"/>
            <a:ext cx="4032448" cy="707886"/>
          </a:xfrm>
          <a:prstGeom prst="rect">
            <a:avLst/>
          </a:prstGeom>
          <a:noFill/>
        </p:spPr>
        <p:txBody>
          <a:bodyPr wrap="square" rtlCol="0">
            <a:spAutoFit/>
          </a:bodyPr>
          <a:lstStyle/>
          <a:p>
            <a:pPr marL="274320" indent="-274320">
              <a:spcBef>
                <a:spcPct val="20000"/>
              </a:spcBef>
              <a:buClr>
                <a:schemeClr val="accent3"/>
              </a:buClr>
              <a:buSzPct val="95000"/>
            </a:pPr>
            <a:r>
              <a:rPr lang="tr-TR" sz="4000" dirty="0" smtClean="0">
                <a:latin typeface="Gigi" pitchFamily="82" charset="0"/>
              </a:rPr>
              <a:t> </a:t>
            </a:r>
            <a:r>
              <a:rPr lang="tr-TR" sz="3000" dirty="0" smtClean="0">
                <a:latin typeface="Gigi" pitchFamily="82" charset="0"/>
              </a:rPr>
              <a:t>Rabia Ceren YILMAZ</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igaranin-zararlari-icinde-bulunan-zehirli-maddeler.jpg"/>
          <p:cNvPicPr>
            <a:picLocks noGrp="1" noChangeAspect="1"/>
          </p:cNvPicPr>
          <p:nvPr>
            <p:ph idx="1"/>
          </p:nvPr>
        </p:nvPicPr>
        <p:blipFill>
          <a:blip r:embed="rId2" cstate="print"/>
          <a:stretch>
            <a:fillRect/>
          </a:stretch>
        </p:blipFill>
        <p:spPr>
          <a:xfrm>
            <a:off x="0" y="1124744"/>
            <a:ext cx="9144000" cy="4968552"/>
          </a:xfrm>
        </p:spPr>
      </p:pic>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
          <p:cNvSpPr txBox="1"/>
          <p:nvPr/>
        </p:nvSpPr>
        <p:spPr>
          <a:xfrm>
            <a:off x="251520" y="1412776"/>
            <a:ext cx="8712968" cy="4760278"/>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Dünyada en yaygın kullanılan bağımlılık yapıcı maddedir.</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Dünyada 1,1 milyar sigara tiryakisi var; yetişkin nüfusun 3’te 1’i…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Sigaradan her yıl 4,9 milyon kişi ölüyor; günde 13.000 kişi…</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Türkiye’de 17 milyon sigara tiryakisi var; yetişkin nüfusun %44’ü…</a:t>
            </a:r>
          </a:p>
          <a:p>
            <a:pPr marL="280988" indent="-280988">
              <a:spcBef>
                <a:spcPts val="500"/>
              </a:spcBef>
              <a:spcAft>
                <a:spcPts val="500"/>
              </a:spcAft>
              <a:buFont typeface="Wingdings" panose="05000000000000000000" pitchFamily="2" charset="2"/>
              <a:buChar char="§"/>
            </a:pPr>
            <a:r>
              <a:rPr lang="tr-TR" sz="2700" b="1" dirty="0">
                <a:solidFill>
                  <a:schemeClr val="bg1"/>
                </a:solidFill>
                <a:latin typeface="+mn-lt"/>
              </a:rPr>
              <a:t>Türkiye’de sigaradan her yıl 70-100 bin kişi ölüyor; yani günde 250 kişi…</a:t>
            </a:r>
          </a:p>
        </p:txBody>
      </p:sp>
      <p:sp>
        <p:nvSpPr>
          <p:cNvPr id="6" name="5 Dikdörtgen"/>
          <p:cNvSpPr/>
          <p:nvPr/>
        </p:nvSpPr>
        <p:spPr>
          <a:xfrm>
            <a:off x="827584" y="260648"/>
            <a:ext cx="5688632" cy="1015663"/>
          </a:xfrm>
          <a:prstGeom prst="rect">
            <a:avLst/>
          </a:prstGeom>
        </p:spPr>
        <p:txBody>
          <a:bodyPr wrap="square">
            <a:spAutoFit/>
          </a:bodyPr>
          <a:lstStyle/>
          <a:p>
            <a:endParaRPr lang="tr-TR" sz="3000" b="1" dirty="0" smtClean="0"/>
          </a:p>
          <a:p>
            <a:r>
              <a:rPr lang="tr-TR" sz="3000" b="1" dirty="0" smtClean="0">
                <a:solidFill>
                  <a:srgbClr val="FF0000"/>
                </a:solidFill>
                <a:latin typeface="Algerian" pitchFamily="82" charset="0"/>
              </a:rPr>
              <a:t>Korkunç Bir Durum!</a:t>
            </a:r>
          </a:p>
        </p:txBody>
      </p:sp>
    </p:spTree>
  </p:cSld>
  <p:clrMapOvr>
    <a:masterClrMapping/>
  </p:clrMapOvr>
  <p:transition>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İGARA ZIMBIRTISI.jpg"/>
          <p:cNvPicPr>
            <a:picLocks noGrp="1" noChangeAspect="1"/>
          </p:cNvPicPr>
          <p:nvPr>
            <p:ph idx="1"/>
          </p:nvPr>
        </p:nvPicPr>
        <p:blipFill>
          <a:blip r:embed="rId2" cstate="print"/>
          <a:stretch>
            <a:fillRect/>
          </a:stretch>
        </p:blipFill>
        <p:spPr>
          <a:xfrm>
            <a:off x="306586" y="999631"/>
            <a:ext cx="8441878" cy="5381697"/>
          </a:xfrm>
        </p:spPr>
      </p:pic>
    </p:spTree>
  </p:cSld>
  <p:clrMapOvr>
    <a:masterClrMapping/>
  </p:clrMapOvr>
  <p:transition>
    <p:comb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igara-ve-kisirlik.jpg"/>
          <p:cNvPicPr>
            <a:picLocks noGrp="1" noChangeAspect="1"/>
          </p:cNvPicPr>
          <p:nvPr>
            <p:ph idx="1"/>
          </p:nvPr>
        </p:nvPicPr>
        <p:blipFill>
          <a:blip r:embed="rId2" cstate="print"/>
          <a:stretch>
            <a:fillRect/>
          </a:stretch>
        </p:blipFill>
        <p:spPr>
          <a:xfrm>
            <a:off x="107504" y="1124744"/>
            <a:ext cx="8960995" cy="5544616"/>
          </a:xfrm>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251520" y="260648"/>
            <a:ext cx="5112568" cy="830997"/>
          </a:xfrm>
          <a:prstGeom prst="rect">
            <a:avLst/>
          </a:prstGeom>
          <a:noFill/>
        </p:spPr>
        <p:txBody>
          <a:bodyPr wrap="square" rtlCol="0">
            <a:spAutoFit/>
          </a:bodyPr>
          <a:lstStyle/>
          <a:p>
            <a:r>
              <a:rPr lang="tr-TR" sz="4800" dirty="0" smtClean="0"/>
              <a:t>Sigara bağımlılığı</a:t>
            </a:r>
            <a:endParaRPr lang="tr-TR" sz="4800" dirty="0"/>
          </a:p>
        </p:txBody>
      </p:sp>
      <p:sp>
        <p:nvSpPr>
          <p:cNvPr id="10" name="TextBox 1"/>
          <p:cNvSpPr txBox="1"/>
          <p:nvPr/>
        </p:nvSpPr>
        <p:spPr>
          <a:xfrm>
            <a:off x="179512" y="1052736"/>
            <a:ext cx="8784976" cy="6406882"/>
          </a:xfrm>
          <a:prstGeom prst="rect">
            <a:avLst/>
          </a:prstGeom>
          <a:noFill/>
        </p:spPr>
        <p:txBody>
          <a:bodyPr wrap="square" rtlCol="0">
            <a:spAutoFit/>
          </a:bodyPr>
          <a:lstStyle/>
          <a:p>
            <a:pPr marL="280988" indent="-280988">
              <a:spcBef>
                <a:spcPts val="500"/>
              </a:spcBef>
              <a:spcAft>
                <a:spcPts val="500"/>
              </a:spcAft>
              <a:buFont typeface="Wingdings" panose="05000000000000000000" pitchFamily="2" charset="2"/>
              <a:buChar char="§"/>
            </a:pPr>
            <a:r>
              <a:rPr lang="tr-TR" sz="2900" b="1" dirty="0" smtClean="0">
                <a:solidFill>
                  <a:schemeClr val="bg1"/>
                </a:solidFill>
                <a:latin typeface="+mn-lt"/>
              </a:rPr>
              <a:t>İnsanlar sigaraya genç yaşlarda başlar ancak yaşlandıkça onu bırakmak zorlaşır. Ergenlik döneminde sigaraya başlayan çocuklarda, hayatları boyunca sigara bağımlısı olma olasılığı sigara içmeyen ergenlere göre daha fazladır.</a:t>
            </a:r>
          </a:p>
          <a:p>
            <a:pPr marL="280988" indent="-280988">
              <a:spcBef>
                <a:spcPts val="500"/>
              </a:spcBef>
              <a:spcAft>
                <a:spcPts val="500"/>
              </a:spcAft>
              <a:buFont typeface="Wingdings" panose="05000000000000000000" pitchFamily="2" charset="2"/>
              <a:buChar char="§"/>
            </a:pPr>
            <a:r>
              <a:rPr lang="tr-TR" sz="2900" b="1" dirty="0" smtClean="0">
                <a:solidFill>
                  <a:schemeClr val="bg1"/>
                </a:solidFill>
                <a:latin typeface="+mn-lt"/>
              </a:rPr>
              <a:t>Gençlerin 1/3’ü sigarayı denemektir ve bunların yarısı sigara bağımlısı olma riski taşımaktadırlar.</a:t>
            </a:r>
          </a:p>
          <a:p>
            <a:pPr marL="280988" indent="-280988">
              <a:spcBef>
                <a:spcPts val="500"/>
              </a:spcBef>
              <a:spcAft>
                <a:spcPts val="500"/>
              </a:spcAft>
              <a:buFont typeface="Wingdings" panose="05000000000000000000" pitchFamily="2" charset="2"/>
              <a:buChar char="§"/>
            </a:pPr>
            <a:r>
              <a:rPr lang="tr-TR" sz="2900" b="1" dirty="0" smtClean="0">
                <a:solidFill>
                  <a:schemeClr val="bg1"/>
                </a:solidFill>
                <a:latin typeface="+mn-lt"/>
              </a:rPr>
              <a:t>Hayatındaki ilk iki sigarasını tamamen bitiren gençlerin %85’i sigara bağımlısı olmaktadır.</a:t>
            </a:r>
          </a:p>
          <a:p>
            <a:pPr marL="280988" indent="-280988">
              <a:spcBef>
                <a:spcPts val="500"/>
              </a:spcBef>
              <a:spcAft>
                <a:spcPts val="500"/>
              </a:spcAft>
              <a:buFont typeface="Wingdings" panose="05000000000000000000" pitchFamily="2" charset="2"/>
              <a:buChar char="§"/>
            </a:pPr>
            <a:r>
              <a:rPr lang="tr-TR" sz="2900" b="1" dirty="0" smtClean="0">
                <a:solidFill>
                  <a:schemeClr val="bg1"/>
                </a:solidFill>
                <a:latin typeface="+mn-lt"/>
              </a:rPr>
              <a:t>Sigara başlama yaşı 12’ye düşmüştür.</a:t>
            </a:r>
          </a:p>
          <a:p>
            <a:pPr marL="280988" indent="-280988">
              <a:spcBef>
                <a:spcPts val="500"/>
              </a:spcBef>
              <a:spcAft>
                <a:spcPts val="500"/>
              </a:spcAft>
            </a:pPr>
            <a:endParaRPr lang="tr-TR" sz="2900" b="1" dirty="0">
              <a:solidFill>
                <a:schemeClr val="bg1"/>
              </a:solidFill>
              <a:latin typeface="+mn-lt"/>
            </a:endParaRPr>
          </a:p>
        </p:txBody>
      </p:sp>
    </p:spTree>
  </p:cSld>
  <p:clrMapOvr>
    <a:masterClrMapping/>
  </p:clrMapOvr>
  <p:transition>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igaranin-zararlari.jpg"/>
          <p:cNvPicPr>
            <a:picLocks noGrp="1" noChangeAspect="1"/>
          </p:cNvPicPr>
          <p:nvPr>
            <p:ph idx="1"/>
          </p:nvPr>
        </p:nvPicPr>
        <p:blipFill>
          <a:blip r:embed="rId2" cstate="print"/>
          <a:stretch>
            <a:fillRect/>
          </a:stretch>
        </p:blipFill>
        <p:spPr>
          <a:xfrm>
            <a:off x="-90568" y="0"/>
            <a:ext cx="9234568" cy="6858000"/>
          </a:xfrm>
          <a:prstGeom prst="rect">
            <a:avLst/>
          </a:prstGeom>
        </p:spPr>
      </p:pic>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223</TotalTime>
  <Words>555</Words>
  <PresentationFormat>Ekran Gösterisi (4:3)</PresentationFormat>
  <Paragraphs>69</Paragraphs>
  <Slides>35</Slides>
  <Notes>0</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Akış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2019-02-17T15:58:51Z</dcterms:created>
  <dcterms:modified xsi:type="dcterms:W3CDTF">2019-02-24T12:48:59Z</dcterms:modified>
  <cp:category>https://www.sorubak.com</cp:category>
</cp:coreProperties>
</file>