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3" r:id="rId1"/>
  </p:sldMasterIdLst>
  <p:notesMasterIdLst>
    <p:notesMasterId r:id="rId36"/>
  </p:notesMasterIdLst>
  <p:sldIdLst>
    <p:sldId id="256" r:id="rId2"/>
    <p:sldId id="300" r:id="rId3"/>
    <p:sldId id="333" r:id="rId4"/>
    <p:sldId id="335" r:id="rId5"/>
    <p:sldId id="334" r:id="rId6"/>
    <p:sldId id="336" r:id="rId7"/>
    <p:sldId id="257" r:id="rId8"/>
    <p:sldId id="328" r:id="rId9"/>
    <p:sldId id="329" r:id="rId10"/>
    <p:sldId id="305" r:id="rId11"/>
    <p:sldId id="330" r:id="rId12"/>
    <p:sldId id="331" r:id="rId13"/>
    <p:sldId id="332" r:id="rId14"/>
    <p:sldId id="303" r:id="rId15"/>
    <p:sldId id="340" r:id="rId16"/>
    <p:sldId id="341" r:id="rId17"/>
    <p:sldId id="342" r:id="rId18"/>
    <p:sldId id="343" r:id="rId19"/>
    <p:sldId id="344" r:id="rId20"/>
    <p:sldId id="318" r:id="rId21"/>
    <p:sldId id="301" r:id="rId22"/>
    <p:sldId id="339" r:id="rId23"/>
    <p:sldId id="299" r:id="rId24"/>
    <p:sldId id="298" r:id="rId25"/>
    <p:sldId id="297" r:id="rId26"/>
    <p:sldId id="317" r:id="rId27"/>
    <p:sldId id="316" r:id="rId28"/>
    <p:sldId id="314" r:id="rId29"/>
    <p:sldId id="315" r:id="rId30"/>
    <p:sldId id="313" r:id="rId31"/>
    <p:sldId id="312" r:id="rId32"/>
    <p:sldId id="311" r:id="rId33"/>
    <p:sldId id="337" r:id="rId34"/>
    <p:sldId id="294" r:id="rId35"/>
  </p:sldIdLst>
  <p:sldSz cx="12241213" cy="6858000"/>
  <p:notesSz cx="6850063" cy="9982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FFFF"/>
    <a:srgbClr val="6666FF"/>
    <a:srgbClr val="33CCCC"/>
    <a:srgbClr val="FFFF00"/>
    <a:srgbClr val="00FF00"/>
    <a:srgbClr val="F5FC64"/>
    <a:srgbClr val="EFFA12"/>
    <a:srgbClr val="00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23" autoAdjust="0"/>
    <p:restoredTop sz="94660"/>
  </p:normalViewPr>
  <p:slideViewPr>
    <p:cSldViewPr snapToGrid="0">
      <p:cViewPr>
        <p:scale>
          <a:sx n="60" d="100"/>
          <a:sy n="60" d="100"/>
        </p:scale>
        <p:origin x="-2280" y="-1308"/>
      </p:cViewPr>
      <p:guideLst>
        <p:guide orient="horz" pos="2153"/>
        <p:guide pos="3856"/>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68361" cy="49911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0117" y="0"/>
            <a:ext cx="2968361" cy="499110"/>
          </a:xfrm>
          <a:prstGeom prst="rect">
            <a:avLst/>
          </a:prstGeom>
        </p:spPr>
        <p:txBody>
          <a:bodyPr vert="horz" lIns="91440" tIns="45720" rIns="91440" bIns="45720" rtlCol="0"/>
          <a:lstStyle>
            <a:lvl1pPr algn="r">
              <a:defRPr sz="1200"/>
            </a:lvl1pPr>
          </a:lstStyle>
          <a:p>
            <a:fld id="{8C186C0C-76F0-4197-AB87-78A3D46FBA50}" type="datetimeFigureOut">
              <a:rPr lang="tr-TR" smtClean="0"/>
              <a:pPr/>
              <a:t>23/05/2019</a:t>
            </a:fld>
            <a:endParaRPr lang="tr-TR" dirty="0"/>
          </a:p>
        </p:txBody>
      </p:sp>
      <p:sp>
        <p:nvSpPr>
          <p:cNvPr id="4" name="3 Slayt Görüntüsü Yer Tutucusu"/>
          <p:cNvSpPr>
            <a:spLocks noGrp="1" noRot="1" noChangeAspect="1"/>
          </p:cNvSpPr>
          <p:nvPr>
            <p:ph type="sldImg" idx="2"/>
          </p:nvPr>
        </p:nvSpPr>
        <p:spPr>
          <a:xfrm>
            <a:off x="85725" y="749300"/>
            <a:ext cx="6678613" cy="3743325"/>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007" y="4741545"/>
            <a:ext cx="5480050" cy="449199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9481358"/>
            <a:ext cx="2968361" cy="49911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0117" y="9481358"/>
            <a:ext cx="2968361" cy="499110"/>
          </a:xfrm>
          <a:prstGeom prst="rect">
            <a:avLst/>
          </a:prstGeom>
        </p:spPr>
        <p:txBody>
          <a:bodyPr vert="horz" lIns="91440" tIns="45720" rIns="91440" bIns="45720" rtlCol="0" anchor="b"/>
          <a:lstStyle>
            <a:lvl1pPr algn="r">
              <a:defRPr sz="1200"/>
            </a:lvl1pPr>
          </a:lstStyle>
          <a:p>
            <a:fld id="{1B59B76A-E385-4A3F-828C-AA374B843304}" type="slidenum">
              <a:rPr lang="tr-TR" smtClean="0"/>
              <a:pPr/>
              <a:t>‹#›</a:t>
            </a:fld>
            <a:endParaRPr lang="tr-TR" dirty="0"/>
          </a:p>
        </p:txBody>
      </p:sp>
    </p:spTree>
    <p:extLst>
      <p:ext uri="{BB962C8B-B14F-4D97-AF65-F5344CB8AC3E}">
        <p14:creationId xmlns:p14="http://schemas.microsoft.com/office/powerpoint/2010/main" xmlns="" val="3834288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a:spcBef>
                <a:spcPct val="0"/>
              </a:spcBef>
            </a:pPr>
            <a:fld id="{68B9133B-F153-4D36-86FF-DCCC594E1B82}" type="slidenum">
              <a:rPr lang="tr-TR" altLang="tr-TR" smtClean="0"/>
              <a:pPr>
                <a:spcBef>
                  <a:spcPct val="0"/>
                </a:spcBef>
              </a:pPr>
              <a:t>9</a:t>
            </a:fld>
            <a:endParaRPr lang="tr-TR" altLang="tr-TR"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13342" y="4741545"/>
            <a:ext cx="5023380" cy="449199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tr-TR" altLang="tr-TR"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730244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918091" y="2130429"/>
            <a:ext cx="10405031"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836182" y="3886200"/>
            <a:ext cx="856884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E28403ED-E94F-4E63-9085-F592FE99182A}" type="datetime1">
              <a:rPr lang="en-US" smtClean="0"/>
              <a:pPr/>
              <a:t>5/23/2019</a:t>
            </a:fld>
            <a:endParaRPr lang="en-US" dirty="0"/>
          </a:p>
        </p:txBody>
      </p:sp>
      <p:sp>
        <p:nvSpPr>
          <p:cNvPr id="5" name="4 Altbilgi Yer Tutucusu"/>
          <p:cNvSpPr>
            <a:spLocks noGrp="1"/>
          </p:cNvSpPr>
          <p:nvPr>
            <p:ph type="ftr" sz="quarter" idx="11"/>
          </p:nvPr>
        </p:nvSpPr>
        <p:spPr/>
        <p:txBody>
          <a:bodyPr/>
          <a:lstStyle/>
          <a:p>
            <a:endParaRPr lang="en-US"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1B8F13E-C4DD-4D49-BBFD-78FC8EA30270}" type="datetime1">
              <a:rPr lang="en-US" smtClean="0"/>
              <a:pPr/>
              <a:t>5/23/2019</a:t>
            </a:fld>
            <a:endParaRPr lang="en-US" dirty="0"/>
          </a:p>
        </p:txBody>
      </p:sp>
      <p:sp>
        <p:nvSpPr>
          <p:cNvPr id="5" name="4 Altbilgi Yer Tutucusu"/>
          <p:cNvSpPr>
            <a:spLocks noGrp="1"/>
          </p:cNvSpPr>
          <p:nvPr>
            <p:ph type="ftr" sz="quarter" idx="11"/>
          </p:nvPr>
        </p:nvSpPr>
        <p:spPr/>
        <p:txBody>
          <a:bodyPr/>
          <a:lstStyle/>
          <a:p>
            <a:endParaRPr lang="en-US"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74879" y="274642"/>
            <a:ext cx="2754273"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12060" y="274642"/>
            <a:ext cx="8058799"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ED0C448-B6D5-44A5-B070-56219E98E695}" type="datetime1">
              <a:rPr lang="en-US" smtClean="0"/>
              <a:pPr/>
              <a:t>5/23/2019</a:t>
            </a:fld>
            <a:endParaRPr lang="en-US" dirty="0"/>
          </a:p>
        </p:txBody>
      </p:sp>
      <p:sp>
        <p:nvSpPr>
          <p:cNvPr id="5" name="4 Altbilgi Yer Tutucusu"/>
          <p:cNvSpPr>
            <a:spLocks noGrp="1"/>
          </p:cNvSpPr>
          <p:nvPr>
            <p:ph type="ftr" sz="quarter" idx="11"/>
          </p:nvPr>
        </p:nvSpPr>
        <p:spPr/>
        <p:txBody>
          <a:bodyPr/>
          <a:lstStyle/>
          <a:p>
            <a:endParaRPr lang="en-US"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1FFC8E1C-FF1E-464F-A30B-2AA3B58EFE38}" type="datetime1">
              <a:rPr lang="en-US" smtClean="0"/>
              <a:pPr/>
              <a:t>5/23/2019</a:t>
            </a:fld>
            <a:endParaRPr lang="en-US" dirty="0"/>
          </a:p>
        </p:txBody>
      </p:sp>
      <p:sp>
        <p:nvSpPr>
          <p:cNvPr id="5" name="4 Altbilgi Yer Tutucusu"/>
          <p:cNvSpPr>
            <a:spLocks noGrp="1"/>
          </p:cNvSpPr>
          <p:nvPr>
            <p:ph type="ftr" sz="quarter" idx="11"/>
          </p:nvPr>
        </p:nvSpPr>
        <p:spPr/>
        <p:txBody>
          <a:bodyPr/>
          <a:lstStyle/>
          <a:p>
            <a:endParaRPr lang="en-US"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966972" y="4406904"/>
            <a:ext cx="10405031"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966972" y="2906713"/>
            <a:ext cx="1040503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3FBEB10-6842-4128-91AA-29D2BE67D39F}" type="datetime1">
              <a:rPr lang="en-US" smtClean="0"/>
              <a:pPr/>
              <a:t>5/23/2019</a:t>
            </a:fld>
            <a:endParaRPr lang="en-US" dirty="0"/>
          </a:p>
        </p:txBody>
      </p:sp>
      <p:sp>
        <p:nvSpPr>
          <p:cNvPr id="5" name="4 Altbilgi Yer Tutucusu"/>
          <p:cNvSpPr>
            <a:spLocks noGrp="1"/>
          </p:cNvSpPr>
          <p:nvPr>
            <p:ph type="ftr" sz="quarter" idx="11"/>
          </p:nvPr>
        </p:nvSpPr>
        <p:spPr/>
        <p:txBody>
          <a:bodyPr/>
          <a:lstStyle/>
          <a:p>
            <a:endParaRPr lang="en-US"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12061" y="1600204"/>
            <a:ext cx="540653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6222616" y="1600204"/>
            <a:ext cx="540653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19966923-607F-41DE-B7A7-AD11F4645121}" type="datetime1">
              <a:rPr lang="en-US" smtClean="0"/>
              <a:pPr/>
              <a:t>5/23/2019</a:t>
            </a:fld>
            <a:endParaRPr lang="en-US" dirty="0"/>
          </a:p>
        </p:txBody>
      </p:sp>
      <p:sp>
        <p:nvSpPr>
          <p:cNvPr id="6" name="5 Altbilgi Yer Tutucusu"/>
          <p:cNvSpPr>
            <a:spLocks noGrp="1"/>
          </p:cNvSpPr>
          <p:nvPr>
            <p:ph type="ftr" sz="quarter" idx="11"/>
          </p:nvPr>
        </p:nvSpPr>
        <p:spPr/>
        <p:txBody>
          <a:bodyPr/>
          <a:lstStyle/>
          <a:p>
            <a:endParaRPr lang="en-US" dirty="0"/>
          </a:p>
        </p:txBody>
      </p:sp>
      <p:sp>
        <p:nvSpPr>
          <p:cNvPr id="7" name="6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612061" y="1535113"/>
            <a:ext cx="540866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612061" y="2174875"/>
            <a:ext cx="540866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6218369" y="1535113"/>
            <a:ext cx="54107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6218369" y="2174875"/>
            <a:ext cx="54107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F750574-E133-4112-8951-F9213CAE4FBB}" type="datetime1">
              <a:rPr lang="en-US" smtClean="0"/>
              <a:pPr/>
              <a:t>5/23/2019</a:t>
            </a:fld>
            <a:endParaRPr lang="en-US" dirty="0"/>
          </a:p>
        </p:txBody>
      </p:sp>
      <p:sp>
        <p:nvSpPr>
          <p:cNvPr id="8" name="7 Altbilgi Yer Tutucusu"/>
          <p:cNvSpPr>
            <a:spLocks noGrp="1"/>
          </p:cNvSpPr>
          <p:nvPr>
            <p:ph type="ftr" sz="quarter" idx="11"/>
          </p:nvPr>
        </p:nvSpPr>
        <p:spPr/>
        <p:txBody>
          <a:bodyPr/>
          <a:lstStyle/>
          <a:p>
            <a:endParaRPr lang="en-US" dirty="0"/>
          </a:p>
        </p:txBody>
      </p:sp>
      <p:sp>
        <p:nvSpPr>
          <p:cNvPr id="9" name="8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CB580F1-1FB3-434C-8F9D-FBBF0DE8FAB4}" type="datetime1">
              <a:rPr lang="en-US" smtClean="0"/>
              <a:pPr/>
              <a:t>5/23/2019</a:t>
            </a:fld>
            <a:endParaRPr lang="en-US" dirty="0"/>
          </a:p>
        </p:txBody>
      </p:sp>
      <p:sp>
        <p:nvSpPr>
          <p:cNvPr id="4" name="3 Altbilgi Yer Tutucusu"/>
          <p:cNvSpPr>
            <a:spLocks noGrp="1"/>
          </p:cNvSpPr>
          <p:nvPr>
            <p:ph type="ftr" sz="quarter" idx="11"/>
          </p:nvPr>
        </p:nvSpPr>
        <p:spPr/>
        <p:txBody>
          <a:bodyPr/>
          <a:lstStyle/>
          <a:p>
            <a:endParaRPr lang="en-US" dirty="0"/>
          </a:p>
        </p:txBody>
      </p:sp>
      <p:sp>
        <p:nvSpPr>
          <p:cNvPr id="5" name="4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42D2DAD-6384-4BD8-A594-183353E96561}" type="datetime1">
              <a:rPr lang="en-US" smtClean="0"/>
              <a:pPr/>
              <a:t>5/23/2019</a:t>
            </a:fld>
            <a:endParaRPr lang="en-US" dirty="0"/>
          </a:p>
        </p:txBody>
      </p:sp>
      <p:sp>
        <p:nvSpPr>
          <p:cNvPr id="3" name="2 Altbilgi Yer Tutucusu"/>
          <p:cNvSpPr>
            <a:spLocks noGrp="1"/>
          </p:cNvSpPr>
          <p:nvPr>
            <p:ph type="ftr" sz="quarter" idx="11"/>
          </p:nvPr>
        </p:nvSpPr>
        <p:spPr/>
        <p:txBody>
          <a:bodyPr/>
          <a:lstStyle/>
          <a:p>
            <a:endParaRPr lang="en-US" dirty="0"/>
          </a:p>
        </p:txBody>
      </p:sp>
      <p:sp>
        <p:nvSpPr>
          <p:cNvPr id="4" name="3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063" y="273050"/>
            <a:ext cx="4027275"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4785975" y="273054"/>
            <a:ext cx="684317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612063" y="1435103"/>
            <a:ext cx="402727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AB58C8-B1A2-4F0E-A8E7-043EE786E858}" type="datetime1">
              <a:rPr lang="en-US" smtClean="0"/>
              <a:pPr/>
              <a:t>5/23/2019</a:t>
            </a:fld>
            <a:endParaRPr lang="en-US" dirty="0"/>
          </a:p>
        </p:txBody>
      </p:sp>
      <p:sp>
        <p:nvSpPr>
          <p:cNvPr id="6" name="5 Altbilgi Yer Tutucusu"/>
          <p:cNvSpPr>
            <a:spLocks noGrp="1"/>
          </p:cNvSpPr>
          <p:nvPr>
            <p:ph type="ftr" sz="quarter" idx="11"/>
          </p:nvPr>
        </p:nvSpPr>
        <p:spPr/>
        <p:txBody>
          <a:bodyPr/>
          <a:lstStyle/>
          <a:p>
            <a:endParaRPr lang="en-US" dirty="0"/>
          </a:p>
        </p:txBody>
      </p:sp>
      <p:sp>
        <p:nvSpPr>
          <p:cNvPr id="7" name="6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2399363" y="4800600"/>
            <a:ext cx="7344728"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2399363" y="612775"/>
            <a:ext cx="734472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2399363" y="5367338"/>
            <a:ext cx="73447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D1AA3F7-1691-4959-BF87-40ADE0D881D0}" type="datetime1">
              <a:rPr lang="en-US" smtClean="0"/>
              <a:pPr/>
              <a:t>5/23/2019</a:t>
            </a:fld>
            <a:endParaRPr lang="en-US" dirty="0"/>
          </a:p>
        </p:txBody>
      </p:sp>
      <p:sp>
        <p:nvSpPr>
          <p:cNvPr id="6" name="5 Altbilgi Yer Tutucusu"/>
          <p:cNvSpPr>
            <a:spLocks noGrp="1"/>
          </p:cNvSpPr>
          <p:nvPr>
            <p:ph type="ftr" sz="quarter" idx="11"/>
          </p:nvPr>
        </p:nvSpPr>
        <p:spPr/>
        <p:txBody>
          <a:bodyPr/>
          <a:lstStyle/>
          <a:p>
            <a:endParaRPr lang="en-US" dirty="0"/>
          </a:p>
        </p:txBody>
      </p:sp>
      <p:sp>
        <p:nvSpPr>
          <p:cNvPr id="7" name="6 Slayt Numarası Yer Tutucusu"/>
          <p:cNvSpPr>
            <a:spLocks noGrp="1"/>
          </p:cNvSpPr>
          <p:nvPr>
            <p:ph type="sldNum" sz="quarter" idx="12"/>
          </p:nvPr>
        </p:nvSpPr>
        <p:spPr/>
        <p:txBody>
          <a:bodyPr/>
          <a:lstStyle/>
          <a:p>
            <a:fld id="{6D22F896-40B5-4ADD-8801-0D06FADFA09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612061" y="274638"/>
            <a:ext cx="11017092"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612061" y="1600204"/>
            <a:ext cx="11017092"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612061" y="6356354"/>
            <a:ext cx="285628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6B705F-EDA4-4C49-B92F-4677017505EA}" type="datetime1">
              <a:rPr lang="en-US" smtClean="0"/>
              <a:pPr/>
              <a:t>5/23/2019</a:t>
            </a:fld>
            <a:endParaRPr lang="en-US" dirty="0"/>
          </a:p>
        </p:txBody>
      </p:sp>
      <p:sp>
        <p:nvSpPr>
          <p:cNvPr id="5" name="4 Altbilgi Yer Tutucusu"/>
          <p:cNvSpPr>
            <a:spLocks noGrp="1"/>
          </p:cNvSpPr>
          <p:nvPr>
            <p:ph type="ftr" sz="quarter" idx="3"/>
          </p:nvPr>
        </p:nvSpPr>
        <p:spPr>
          <a:xfrm>
            <a:off x="4182415" y="6356354"/>
            <a:ext cx="387638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5 Slayt Numarası Yer Tutucusu"/>
          <p:cNvSpPr>
            <a:spLocks noGrp="1"/>
          </p:cNvSpPr>
          <p:nvPr>
            <p:ph type="sldNum" sz="quarter" idx="4"/>
          </p:nvPr>
        </p:nvSpPr>
        <p:spPr>
          <a:xfrm>
            <a:off x="8772869" y="6356354"/>
            <a:ext cx="285628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2F896-40B5-4ADD-8801-0D06FADFA09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s://www.google.com.tr/url?sa=i&amp;rct=j&amp;q=&amp;esrc=s&amp;source=images&amp;cd=&amp;cad=rja&amp;uact=8&amp;ved=2ahUKEwjgxdj6xs3hAhWKr6QKHUoGA7sQjRx6BAgBEAU&amp;url=https://wallpaperplay.com/board/hd-spring-wallpapers&amp;psig=AOvVaw0q_l1WiIjQ5eRO-rfISeee&amp;ust=1555261545740353" TargetMode="External"/><Relationship Id="rId1" Type="http://schemas.openxmlformats.org/officeDocument/2006/relationships/slideLayout" Target="../slideLayouts/slideLayout1.xml"/><Relationship Id="rId6" Type="http://schemas.openxmlformats.org/officeDocument/2006/relationships/hyperlink" Target="http://www.sorubak.com/" TargetMode="External"/><Relationship Id="rId5" Type="http://schemas.openxmlformats.org/officeDocument/2006/relationships/image" Target="../media/image2.gif"/><Relationship Id="rId4" Type="http://schemas.openxmlformats.org/officeDocument/2006/relationships/hyperlink" Target="https://www.google.com.tr/url?sa=i&amp;rct=j&amp;q=&amp;esrc=s&amp;source=images&amp;cd=&amp;cad=rja&amp;uact=8&amp;ved=2ahUKEwjR98DNmejhAhVM3qQKHUrkBsMQjRx6BAgBEAU&amp;url=https://weheartit.com/entry/147466284&amp;psig=AOvVaw1GLYTOGy2I7oFPXxM8Smlg&amp;ust=155617705078742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google.com.tr/url?sa=i&amp;rct=j&amp;q=&amp;esrc=s&amp;source=images&amp;cd=&amp;cad=rja&amp;uact=8&amp;ved=2ahUKEwiSutacnbvhAhXD2aQKHdzNCMAQjRx6BAgBEAU&amp;url=https://biliyom.com/ruzgar-nasil-olusur-bilimsel-aciklama/&amp;psig=AOvVaw2omPV3rsNsD7l0n26CskIi&amp;ust=1554631883884621" TargetMode="Externa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hyperlink" Target="https://www.google.com.tr/url?sa=i&amp;rct=j&amp;q=&amp;esrc=s&amp;source=images&amp;cd=&amp;cad=rja&amp;uact=8&amp;ved=2ahUKEwjfxe3RnbvhAhWmwAIHHURKC88QjRx6BAgBEAU&amp;url=https://www.bizimgazete.bg/b%C3%B6lge-haberleri/%C5%9Fiddetli-r%C3%BCzgar-baz%C4%B1-b%C3%B6lgeleri-etkisi-alt%C4%B1na-ald%C4%B1&amp;psig=AOvVaw3yE9skvOzkL-hwla7x9ZJI&amp;ust=1554631956460791"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hyperlink" Target="https://www.google.com.tr/url?sa=i&amp;rct=j&amp;q=&amp;esrc=s&amp;source=images&amp;cd=&amp;cad=rja&amp;uact=8&amp;ved=2ahUKEwjp2PfNv8LhAhUEy6QKHaBQBcQQjRx6BAgBEAU&amp;url=http://www.islamekseni.com/id608.html&amp;psig=AOvVaw3SqY8Uzb13MiOerRXope1G&amp;ust=1554881615058461" TargetMode="External"/><Relationship Id="rId3" Type="http://schemas.openxmlformats.org/officeDocument/2006/relationships/image" Target="../media/image24.jpeg"/><Relationship Id="rId7" Type="http://schemas.openxmlformats.org/officeDocument/2006/relationships/image" Target="../media/image26.jpeg"/><Relationship Id="rId2" Type="http://schemas.openxmlformats.org/officeDocument/2006/relationships/hyperlink" Target="https://www.google.com.tr/url?sa=i&amp;rct=j&amp;q=&amp;esrc=s&amp;source=images&amp;cd=&amp;cad=rja&amp;uact=8&amp;ved=2ahUKEwjP67SvvsLhAhUG6aQKHW_VCJEQjRx6BAgBEAU&amp;url=https://havvanurerkus.wordpress.com/ilkbahar/&amp;psig=AOvVaw11cRuVon_QeXvYre4ZDVue&amp;ust=1554881292203041" TargetMode="External"/><Relationship Id="rId1" Type="http://schemas.openxmlformats.org/officeDocument/2006/relationships/slideLayout" Target="../slideLayouts/slideLayout4.xml"/><Relationship Id="rId6" Type="http://schemas.openxmlformats.org/officeDocument/2006/relationships/hyperlink" Target="https://www.google.com.tr/url?sa=i&amp;rct=j&amp;q=&amp;esrc=s&amp;source=images&amp;cd=&amp;ved=2ahUKEwjfmIa0v8LhAhWKyKQKHQwrAykQjRx6BAgBEAU&amp;url=https://listelist.com/en-guzel-sonbahar-siirleri/&amp;psig=AOvVaw02OsuNI9-42bHkFCTy8Gba&amp;ust=1554881527388282" TargetMode="External"/><Relationship Id="rId5" Type="http://schemas.openxmlformats.org/officeDocument/2006/relationships/image" Target="../media/image25.jpeg"/><Relationship Id="rId4" Type="http://schemas.openxmlformats.org/officeDocument/2006/relationships/hyperlink" Target="https://www.google.com.tr/url?sa=i&amp;rct=j&amp;q=&amp;esrc=s&amp;source=images&amp;cd=&amp;cad=rja&amp;uact=8&amp;ved=2ahUKEwjj4vb1vsLhAhVC2aQKHZQ3A6kQjRx6BAgBEAU&amp;url=https://www.aerobilet.com.tr/blog/ozel-gunler/kutlamalar/yeni-yila-yaz-mevsiminde-girebileceginiz-9-rota/&amp;psig=AOvVaw2hBeepMzGPNf_7VnaLq0Ds&amp;ust=1554881429806937" TargetMode="External"/><Relationship Id="rId9"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www.sorubak.com/" TargetMode="Externa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google.com.tr/url?sa=i&amp;rct=j&amp;q=&amp;esrc=s&amp;source=images&amp;cd=&amp;cad=rja&amp;uact=8&amp;ved=2ahUKEwjYkbuMmLvhAhWlPOwKHWReCVcQjRx6BAgBEAU&amp;url=https://www.birgun.net/haber-detay/24-aralik-hava-durumu-98777.html&amp;psig=AOvVaw10yqcdVLwrMSSLQJJ47V7A&amp;ust=1554630375509581" TargetMode="External"/><Relationship Id="rId1" Type="http://schemas.openxmlformats.org/officeDocument/2006/relationships/slideLayout" Target="../slideLayouts/slideLayout4.xml"/><Relationship Id="rId5" Type="http://schemas.openxmlformats.org/officeDocument/2006/relationships/image" Target="../media/image4.jpeg"/><Relationship Id="rId4" Type="http://schemas.openxmlformats.org/officeDocument/2006/relationships/hyperlink" Target="https://www.google.com.tr/url?sa=i&amp;rct=j&amp;q=&amp;esrc=s&amp;source=images&amp;cd=&amp;cad=rja&amp;uact=8&amp;ved=2ahUKEwjIoLGbmLvhAhWCjKQKHVIcDvQQjRx6BAgBEAU&amp;url=https://www.ziraatbank.com.tr/tr/kurumsal/tarim/diger-kredilerimiz/arazi-alim-kredileri&amp;psig=AOvVaw0F6aZTpaEprsCHhkWPjAz5&amp;ust=1554630537861237"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s://www.google.com.tr/url?sa=i&amp;rct=j&amp;q=&amp;esrc=s&amp;source=images&amp;cd=&amp;cad=rja&amp;uact=8&amp;ved=2ahUKEwje88X_rrvhAhXB6aQKHW5eCtQQjRx6BAgBEAU&amp;url=http://turkiyedemaki.blogspot.com/2010/12/makiler-hakknda-genel-bilgi.html&amp;psig=AOvVaw0WhCXWcwmGY2nShTTRKJ6m&amp;ust=1554636655523139" TargetMode="External"/><Relationship Id="rId1" Type="http://schemas.openxmlformats.org/officeDocument/2006/relationships/slideLayout" Target="../slideLayouts/slideLayout4.xml"/><Relationship Id="rId5" Type="http://schemas.openxmlformats.org/officeDocument/2006/relationships/image" Target="../media/image36.jpeg"/><Relationship Id="rId4" Type="http://schemas.openxmlformats.org/officeDocument/2006/relationships/hyperlink" Target="https://www.google.com.tr/url?sa=i&amp;rct=j&amp;q=&amp;esrc=s&amp;source=images&amp;cd=&amp;ved=2ahUKEwjCm9mir7vhAhVSzaQKHRhGB_wQjRx6BAgBEAU&amp;url=https://www.birgun.net/haber-detay/9-ruzgarli-maddeyle-ege-ve-akdeniz-sinirini-cizen-dogal-cennet-datca-117744.html&amp;psig=AOvVaw3gR-VFU7vgNPnMhqddG5Lj&amp;ust=155463672778937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www.bitkiortusu.gen.tr/maki-bitki-ortusu.html" TargetMode="External"/><Relationship Id="rId1"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hyperlink" Target="https://www.google.com.tr/url?sa=i&amp;rct=j&amp;q=&amp;esrc=s&amp;source=images&amp;cd=&amp;cad=rja&amp;uact=8&amp;ved=2ahUKEwjh4K-sn8LhAhXHCuwKHUwODnEQjRx6BAgBEAU&amp;url=http://rekreatifhaber.com/seyahat/turkiyedeki-korunmus-guzellikler-milli-parklar/attachment/koprulu-kanyon-gezilecek-yerler/&amp;psig=AOvVaw0WyE8tEuV3d48KhnYmzGY4&amp;ust=1554872917609515"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www.google.com.tr/url?sa=i&amp;rct=j&amp;q=&amp;esrc=s&amp;source=images&amp;cd=&amp;cad=rja&amp;uact=8&amp;ved=2ahUKEwiIlaHhr7vhAhWRGuwKHSvXCG8QjRx6BAgBEAU&amp;url=/url?sa=i&amp;rct=j&amp;q=&amp;esrc=s&amp;source=images&amp;cd=&amp;ved=&amp;url=https://www.sabah.com.tr/ekonomi/2019/01/14/uc-ile-dev-seracilik-yatirimi&amp;psig=AOvVaw0qZFPcpPBIor_4Bf29fpBR&amp;ust=1554636859622556&amp;psig=AOvVaw0qZFPcpPBIor_4Bf29fpBR&amp;ust=1554636859622556" TargetMode="External"/><Relationship Id="rId1" Type="http://schemas.openxmlformats.org/officeDocument/2006/relationships/slideLayout" Target="../slideLayouts/slideLayout4.xml"/><Relationship Id="rId5" Type="http://schemas.openxmlformats.org/officeDocument/2006/relationships/image" Target="../media/image40.jpeg"/><Relationship Id="rId4" Type="http://schemas.openxmlformats.org/officeDocument/2006/relationships/hyperlink" Target="https://www.google.com.tr/url?sa=i&amp;rct=j&amp;q=&amp;esrc=s&amp;source=images&amp;cd=&amp;ved=2ahUKEwjqzPeHtLvhAhWFBGMBHavBBnIQjRx6BAgBEAU&amp;url=http://sifalibitkiler.net/turuncgillerin-faydalari&amp;psig=AOvVaw3hOncAMCtoJkT-lrievEb7&amp;ust=1554638014937571"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s://www.google.com.tr/url?sa=i&amp;rct=j&amp;q=&amp;esrc=s&amp;source=images&amp;cd=&amp;cad=rja&amp;uact=8&amp;ved=2ahUKEwj_pbvS17vhAhWZAWMBHceDAywQjRx6BAgBEAU&amp;url=https://www.tozlumikrofon.com/bozkir-kulturu/&amp;psig=AOvVaw2OLjECO0MBFkCHpoGdLRrR&amp;ust=1554647563456814" TargetMode="External"/><Relationship Id="rId1" Type="http://schemas.openxmlformats.org/officeDocument/2006/relationships/slideLayout" Target="../slideLayouts/slideLayout4.xml"/><Relationship Id="rId5" Type="http://schemas.openxmlformats.org/officeDocument/2006/relationships/image" Target="../media/image43.jpeg"/><Relationship Id="rId4" Type="http://schemas.openxmlformats.org/officeDocument/2006/relationships/hyperlink" Target="https://www.google.com.tr/url?sa=i&amp;rct=j&amp;q=&amp;esrc=s&amp;source=images&amp;cd=&amp;cad=rja&amp;uact=8&amp;ved=2ahUKEwja5Izc17vhAhUNmxQKHSqlAK4QjRx6BAgBEAU&amp;url=http://www.kozanbilgi.net/bozkir-karasal-iklimi.html&amp;psig=AOvVaw2OLjECO0MBFkCHpoGdLRrR&amp;ust=155464756345681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s://www.google.com.tr/url?sa=i&amp;rct=j&amp;q=&amp;esrc=s&amp;source=images&amp;cd=&amp;cad=rja&amp;uact=8&amp;ved=2ahUKEwi9gYas2bvhAhX2DmMBHf0VA50QjRx6BAgBEAU&amp;url=https://www.delinetciler.net/showthread.php?t=160645&amp;psig=AOvVaw2xIbk8xi8nc8yU1aQPowB3&amp;ust=1554648016576128" TargetMode="External"/><Relationship Id="rId1" Type="http://schemas.openxmlformats.org/officeDocument/2006/relationships/slideLayout" Target="../slideLayouts/slideLayout4.xml"/><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s://www.google.com.tr/url?sa=i&amp;rct=j&amp;q=&amp;esrc=s&amp;source=images&amp;cd=&amp;cad=rja&amp;uact=8&amp;ved=2ahUKEwjnt7mc3LvhAhUH1eAKHbI4Cy4QjRx6BAgBEAU&amp;url=https://tr.depositphotos.com/89627166/stock-photo-variety-of-grains-rolled-oats.html&amp;psig=AOvVaw1U4tiw3wjGL1Wfz8y2VHcR&amp;ust=1554648792020866" TargetMode="External"/><Relationship Id="rId1" Type="http://schemas.openxmlformats.org/officeDocument/2006/relationships/slideLayout" Target="../slideLayouts/slideLayout4.xml"/><Relationship Id="rId5" Type="http://schemas.openxmlformats.org/officeDocument/2006/relationships/image" Target="../media/image47.jpeg"/><Relationship Id="rId4" Type="http://schemas.openxmlformats.org/officeDocument/2006/relationships/hyperlink" Target="https://www.google.com.tr/url?sa=i&amp;rct=j&amp;q=&amp;esrc=s&amp;source=images&amp;cd=&amp;cad=rja&amp;uact=8&amp;ved=2ahUKEwjBk42w3LvhAhVXAmMBHdvVAeoQjRx6BAgBEAU&amp;url=https://tr.depositphotos.com/16809949/stock-photo-wheat-in-snow.html&amp;psig=AOvVaw1hQrMG5z0DSSs6XY7gvWR3&amp;ust=1554648820322331"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www.google.com.tr/url?sa=i&amp;rct=j&amp;q=&amp;esrc=s&amp;source=images&amp;cd=&amp;ved=2ahUKEwir9re967vhAhVN-aQKHdZNCF4QjRx6BAgBEAU&amp;url=https://www.emlakdanismanlari.com/meralar-devletten-nasil-kiralanir-5962/9913&amp;psig=AOvVaw0Zim5c4IMkoFD0F3RG2B6-&amp;ust=1554652890017877" TargetMode="Externa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hyperlink" Target="https://www.google.com.tr/url?sa=i&amp;rct=j&amp;q=&amp;esrc=s&amp;source=images&amp;cd=&amp;cad=rja&amp;uact=8&amp;ved=2ahUKEwieq7CKhcHhAhVSyqQKHYrnDwoQjRx6BAgBEAU&amp;url=https://www.esnafkefalet.net/buyukbas-hayvan-dami-acik-ahir-projesi-ornekleri/&amp;psig=AOvVaw2MGmejXxWLVpy51FQv9xoA&amp;ust=1554831476370019"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www.google.com.tr/url?sa=i&amp;rct=j&amp;q=&amp;esrc=s&amp;source=images&amp;cd=&amp;cad=rja&amp;uact=8&amp;ved=2ahUKEwjDnPSU-r_hAhWcAGMBHS5FCkEQjRx6BAgBEAU&amp;url=http://ademgungor.blogspot.com/2013/01/dunya-avrupa-ve-turkiye-nufus-yogunlugu.html&amp;psig=AOvVaw3Y35iCshQ-MEpoW272R2Sl&amp;ust=1554794247573604" TargetMode="External"/><Relationship Id="rId2" Type="http://schemas.openxmlformats.org/officeDocument/2006/relationships/hyperlink" Target="https://www.google.com.tr/url?sa=i&amp;rct=j&amp;q=&amp;esrc=s&amp;source=images&amp;cd=&amp;ved=2ahUKEwi2rNrv-b_hAhUOohQKHRp9D80QjRx6BAgBEAQ&amp;url=http://img.eba.gov.tr/758/681/39c/82e/e96/ed4/b7d/a96/024/e54/a4f/97a/311/0e8/001/75868139c82ee96ed4b7da96024e54a4f97a3110e8001.pdf?name=10.%20S%C4%B1n%C4%B1f%20Co%C4%9Frafya%20N%C3%BCfus.pdf&amp;psig=AOvVaw25KeYWSrceCGLEa2Ft4sAt&amp;ust=1554794039145650" TargetMode="Externa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hyperlink" Target="https://www.google.com.tr/url?sa=i&amp;rct=j&amp;q=&amp;esrc=s&amp;source=images&amp;cd=&amp;cad=rja&amp;uact=8&amp;ved=2ahUKEwicq5-mj83hAhXRy6QKHRn-BKsQjRx6BAgBEAU&amp;url=https://tr.redsearch.org/images/3252523&amp;psig=AOvVaw0NJQxs-V3vb-0U9AeQWmRH&amp;ust=1555246559349222" TargetMode="Externa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www.google.com.tr/url?sa=i&amp;rct=j&amp;q=&amp;esrc=s&amp;source=images&amp;cd=&amp;cad=rja&amp;uact=8&amp;ved=2ahUKEwiM2pOC77vhAhURGewKHbOBANQQjRx6BAgBEAU&amp;url=https://www.sozcu.com.tr/hayatim/seyahat/hircin-karadenizin-kaya-tirmanis-noktalari/&amp;psig=AOvVaw3sSFLbVaBWd0-K2BB_v8jI&amp;ust=1554653840249767" TargetMode="External"/><Relationship Id="rId1" Type="http://schemas.openxmlformats.org/officeDocument/2006/relationships/slideLayout" Target="../slideLayouts/slideLayout4.xml"/><Relationship Id="rId5" Type="http://schemas.openxmlformats.org/officeDocument/2006/relationships/image" Target="../media/image52.jpeg"/><Relationship Id="rId4" Type="http://schemas.openxmlformats.org/officeDocument/2006/relationships/hyperlink" Target="https://www.google.com.tr/url?sa=i&amp;rct=j&amp;q=&amp;esrc=s&amp;source=images&amp;cd=&amp;cad=rja&amp;uact=8&amp;ved=2ahUKEwiyiKOP77vhAhXC6qQKHQxXC-oQjRx6BAgBEAU&amp;url=https://www.sabah.com.tr/egitim/2017/02/05/orman-nedir&amp;psig=AOvVaw2pS5Hv2fWb8bhV_yVbFuTR&amp;ust=1554653869116577"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www.google.com.tr/url?sa=i&amp;rct=j&amp;q=&amp;esrc=s&amp;source=images&amp;cd=&amp;ved=2ahUKEwjn6OPR77vhAhUrsaQKHcKvCIcQjRx6BAgBEAU&amp;url=http://www.okur53.com/haber/80954/tarim-ve-orman-bakanligi-butce-gorusmesinde-cay-ve-findik-gundemi.html&amp;psig=AOvVaw0cubrX90xidjUiPCLUcS_A&amp;ust=1554654003170105" TargetMode="External"/><Relationship Id="rId1" Type="http://schemas.openxmlformats.org/officeDocument/2006/relationships/slideLayout" Target="../slideLayouts/slideLayout4.xml"/><Relationship Id="rId5" Type="http://schemas.openxmlformats.org/officeDocument/2006/relationships/image" Target="../media/image54.jpeg"/><Relationship Id="rId4" Type="http://schemas.openxmlformats.org/officeDocument/2006/relationships/hyperlink" Target="https://www.google.com.tr/url?sa=i&amp;rct=j&amp;q=&amp;esrc=s&amp;source=images&amp;cd=&amp;cad=rja&amp;uact=8&amp;ved=2ahUKEwjEisPg77vhAhUwsaQKHUkMBKEQjRx6BAgBEAU&amp;url=http://www.soframiz.de/uncategorized/293/&amp;psig=AOvVaw2h2tCs2XXbLww7Pk9Gcfcw&amp;ust=1554654031647240"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s://www.google.com.tr/url?sa=i&amp;rct=j&amp;q=&amp;esrc=s&amp;source=images&amp;cd=&amp;cad=rja&amp;uact=8&amp;ved=2ahUKEwiX2cW3x83hAhXE2qQKHZY6APQQjRx6BAgBEAU&amp;url=https://www.pixelstalk.net/istanbul-wallpaper-hd-free-download/&amp;psig=AOvVaw1x761aBebQXPEv6TtkYyI1&amp;ust=1555261684177223" TargetMode="External"/><Relationship Id="rId1" Type="http://schemas.openxmlformats.org/officeDocument/2006/relationships/slideLayout" Target="../slideLayouts/slideLayout7.xml"/><Relationship Id="rId6" Type="http://schemas.openxmlformats.org/officeDocument/2006/relationships/hyperlink" Target="https://www.sorubak.com/" TargetMode="External"/><Relationship Id="rId5" Type="http://schemas.openxmlformats.org/officeDocument/2006/relationships/image" Target="../media/image57.gif"/><Relationship Id="rId4" Type="http://schemas.openxmlformats.org/officeDocument/2006/relationships/hyperlink" Target="https://www.google.com.tr/url?sa=i&amp;rct=j&amp;q=&amp;esrc=s&amp;source=images&amp;cd=&amp;cad=rja&amp;uact=8&amp;ved=2ahUKEwj43fK7mejhAhUI-6QKHU0cCIAQjRx6BAgBEAU&amp;url=https://www.ilikesticker.com/LineStickerAnimation/S003540-Big-Hero-6-Stayin-Fluffy/en&amp;psig=AOvVaw1GLYTOGy2I7oFPXxM8Smlg&amp;ust=155617705078742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google.com.tr/url?sa=i&amp;rct=j&amp;q=&amp;esrc=s&amp;source=images&amp;cd=&amp;cad=rja&amp;uact=8&amp;ved=2ahUKEwijkIrj3b_hAhUoAGMBHfKTC2wQjRx6BAgBEAU&amp;url=https://gezimanya.com/avrupa/gronland-hakkinda-bilinmesi-gerekenler&amp;psig=AOvVaw2dCR_Fu6M5QF1QLCr1O6g2&amp;ust=1554786647812823" TargetMode="External"/><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hyperlink" Target="https://www.google.com.tr/url?sa=i&amp;rct=j&amp;q=&amp;esrc=s&amp;source=images&amp;cd=&amp;cad=rja&amp;uact=8&amp;ved=2ahUKEwjA68qu_L_hAhVL5uAKHQxLCvMQjRx6BAgBEAU&amp;url=https://yoldaolmak.com/lubbey-koyu-odemis.html&amp;psig=AOvVaw0pT97A2rs5NFha6J9Xu3-_&amp;ust=155479484292048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google.com.tr/url?sa=i&amp;rct=j&amp;q=&amp;esrc=s&amp;source=images&amp;cd=&amp;cad=rja&amp;uact=8&amp;ved=2ahUKEwjIiYzm3r_hAhXC6eAKHY1_BFUQjRx6BAgBEAU&amp;url=https://www.milligazete.com.tr/haber/1535435/gunun-ekonomi-haberleri-26-nisan-2018&amp;psig=AOvVaw1-pIV9M8V8VMcdIFHBO3nD&amp;ust=1554786924807364" TargetMode="Externa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hyperlink" Target="https://www.google.com.tr/url?sa=i&amp;rct=j&amp;q=&amp;esrc=s&amp;source=images&amp;cd=&amp;cad=rja&amp;uact=8&amp;ved=2ahUKEwjL94u4k83hAhXNGewKHZYrDyYQjRx6BAgBEAU&amp;url=https://www.gundemadana.com/narenciyede-hasat-telasi/&amp;psig=AOvVaw2YiPFxpHZV3un69GuKARqh&amp;ust=155524767542104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ogle.com.tr/url?sa=i&amp;rct=j&amp;q=&amp;esrc=s&amp;source=images&amp;cd=&amp;cad=rja&amp;uact=8&amp;ved=2ahUKEwi32Jny37_hAhUAD2MBHYoKCfwQjRx6BAgBEAU&amp;url=https://dissolve.com/stock-photo/Elderly-Inupiat-Eskimo-Woman-Parka-Nome-Western-Alaska-rights-managed-image/102-D1233-13-557&amp;psig=AOvVaw1jDB8HU2V8Qa1LNBi1hL6C&amp;ust=1554787217262253" TargetMode="Externa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hyperlink" Target="https://www.google.com.tr/url?sa=i&amp;rct=j&amp;q=&amp;esrc=s&amp;source=images&amp;cd=&amp;cad=rja&amp;uact=8&amp;ved=2ahUKEwiW3L-u_r_hAhXN5eAKHdrtCcoQjRx6BAgBEAU&amp;url=http://arkeofili.com/inuitler-eskimolar-gecmisleri-gelenekleri-bugunu/&amp;psig=AOvVaw3eEzWU2H3dkp02wjPDqKxK&amp;ust=1554795379268178"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www.google.com.tr/url?sa=i&amp;rct=j&amp;q=&amp;esrc=s&amp;source=images&amp;cd=&amp;ved=2ahUKEwi9qv2C-sDhAhVD3KQKHV1YD7QQjRx6BAgBEAU&amp;url=https://www.gozlukandgozluk.com.tr/urun/oliver-peoples-ov-5189s-1005-n5&amp;psig=AOvVaw1gQfkFmrRNtJu0aoGJOsKs&amp;ust=1554828590377684" TargetMode="Externa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35842" name="Picture 2" descr="spring wallpaper ile ilgili görsel sonucu">
            <a:hlinkClick r:id="rId2"/>
          </p:cNvPr>
          <p:cNvPicPr>
            <a:picLocks noChangeAspect="1" noChangeArrowheads="1"/>
          </p:cNvPicPr>
          <p:nvPr/>
        </p:nvPicPr>
        <p:blipFill>
          <a:blip r:embed="rId3"/>
          <a:srcRect/>
          <a:stretch>
            <a:fillRect/>
          </a:stretch>
        </p:blipFill>
        <p:spPr bwMode="auto">
          <a:xfrm>
            <a:off x="-1" y="0"/>
            <a:ext cx="12241213" cy="6858000"/>
          </a:xfrm>
          <a:prstGeom prst="rect">
            <a:avLst/>
          </a:prstGeom>
          <a:noFill/>
        </p:spPr>
      </p:pic>
      <p:sp>
        <p:nvSpPr>
          <p:cNvPr id="7" name="4 Başlık"/>
          <p:cNvSpPr>
            <a:spLocks noGrp="1"/>
          </p:cNvSpPr>
          <p:nvPr>
            <p:ph type="ctrTitle"/>
          </p:nvPr>
        </p:nvSpPr>
        <p:spPr>
          <a:xfrm>
            <a:off x="918884" y="482475"/>
            <a:ext cx="10405031" cy="1470025"/>
          </a:xfrm>
        </p:spPr>
        <p:txBody>
          <a:bodyPr>
            <a:normAutofit fontScale="90000"/>
          </a:bodyPr>
          <a:lstStyle/>
          <a:p>
            <a:r>
              <a:rPr lang="tr-TR" sz="6000" b="1" dirty="0" smtClean="0">
                <a:solidFill>
                  <a:schemeClr val="accent5">
                    <a:lumMod val="50000"/>
                  </a:schemeClr>
                </a:solidFill>
                <a:effectLst>
                  <a:reflection blurRad="6350" stA="55000" endA="300" endPos="45500" dir="5400000" sy="-100000" algn="bl" rotWithShape="0"/>
                </a:effectLst>
                <a:latin typeface="Mistral" pitchFamily="66" charset="0"/>
              </a:rPr>
              <a:t>ÜLKEMİZDE  GÖRÜLEN                     İKLİMLER  VE  ÖZELLİKLERİ</a:t>
            </a:r>
            <a:endParaRPr lang="tr-TR" sz="6000" b="1" dirty="0">
              <a:solidFill>
                <a:schemeClr val="accent5">
                  <a:lumMod val="50000"/>
                </a:schemeClr>
              </a:solidFill>
              <a:effectLst>
                <a:reflection blurRad="6350" stA="55000" endA="300" endPos="45500" dir="5400000" sy="-100000" algn="bl" rotWithShape="0"/>
              </a:effectLst>
              <a:latin typeface="Mistral" pitchFamily="66" charset="0"/>
            </a:endParaRPr>
          </a:p>
        </p:txBody>
      </p:sp>
      <p:sp>
        <p:nvSpPr>
          <p:cNvPr id="5" name="4 Slayt Numarası Yer Tutucusu"/>
          <p:cNvSpPr>
            <a:spLocks noGrp="1"/>
          </p:cNvSpPr>
          <p:nvPr>
            <p:ph type="sldNum" sz="quarter" idx="12"/>
          </p:nvPr>
        </p:nvSpPr>
        <p:spPr/>
        <p:txBody>
          <a:bodyPr/>
          <a:lstStyle/>
          <a:p>
            <a:fld id="{6D22F896-40B5-4ADD-8801-0D06FADFA095}" type="slidenum">
              <a:rPr lang="en-US" smtClean="0"/>
              <a:pPr/>
              <a:t>1</a:t>
            </a:fld>
            <a:endParaRPr lang="en-US" dirty="0"/>
          </a:p>
        </p:txBody>
      </p:sp>
      <p:pic>
        <p:nvPicPr>
          <p:cNvPr id="2" name="Picture 2" descr="baymax gif ile ilgili görsel sonucu">
            <a:hlinkClick r:id="rId4"/>
          </p:cNvPr>
          <p:cNvPicPr>
            <a:picLocks noChangeAspect="1" noChangeArrowheads="1" noCrop="1"/>
          </p:cNvPicPr>
          <p:nvPr/>
        </p:nvPicPr>
        <p:blipFill>
          <a:blip r:embed="rId5"/>
          <a:srcRect/>
          <a:stretch>
            <a:fillRect/>
          </a:stretch>
        </p:blipFill>
        <p:spPr bwMode="auto">
          <a:xfrm>
            <a:off x="9221788" y="3619499"/>
            <a:ext cx="3019425" cy="3238501"/>
          </a:xfrm>
          <a:prstGeom prst="rect">
            <a:avLst/>
          </a:prstGeom>
          <a:noFill/>
        </p:spPr>
      </p:pic>
      <p:sp>
        <p:nvSpPr>
          <p:cNvPr id="8" name="7 Dikdörtgen"/>
          <p:cNvSpPr/>
          <p:nvPr/>
        </p:nvSpPr>
        <p:spPr>
          <a:xfrm>
            <a:off x="4835358" y="3244334"/>
            <a:ext cx="2621808" cy="369332"/>
          </a:xfrm>
          <a:prstGeom prst="rect">
            <a:avLst/>
          </a:prstGeom>
        </p:spPr>
        <p:txBody>
          <a:bodyPr wrap="none">
            <a:spAutoFit/>
          </a:bodyPr>
          <a:lstStyle/>
          <a:p>
            <a:r>
              <a:rPr lang="tr-TR" dirty="0" smtClean="0">
                <a:hlinkClick r:id="rId6"/>
              </a:rPr>
              <a:t>http://</a:t>
            </a:r>
            <a:r>
              <a:rPr lang="tr-TR" dirty="0" smtClean="0">
                <a:hlinkClick r:id="rId6"/>
              </a:rPr>
              <a:t>www.</a:t>
            </a:r>
            <a:r>
              <a:rPr lang="tr-TR" dirty="0" err="1" smtClean="0">
                <a:hlinkClick r:id="rId6"/>
              </a:rPr>
              <a:t>sorubak</a:t>
            </a:r>
            <a:r>
              <a:rPr lang="tr-TR" dirty="0" smtClean="0">
                <a:hlinkClick r:id="rId6"/>
              </a:rPr>
              <a:t>.com</a:t>
            </a:r>
            <a:r>
              <a:rPr lang="tr-TR" dirty="0" smtClean="0"/>
              <a:t> </a:t>
            </a:r>
            <a:endParaRPr lang="tr-TR" dirty="0"/>
          </a:p>
        </p:txBody>
      </p:sp>
    </p:spTree>
    <p:extLst>
      <p:ext uri="{BB962C8B-B14F-4D97-AF65-F5344CB8AC3E}">
        <p14:creationId xmlns:p14="http://schemas.microsoft.com/office/powerpoint/2010/main" xmlns="" val="38561443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r>
              <a:rPr lang="tr-TR" b="1" dirty="0" smtClean="0">
                <a:ln w="22225">
                  <a:noFill/>
                  <a:prstDash val="solid"/>
                </a:ln>
                <a:solidFill>
                  <a:schemeClr val="accent1"/>
                </a:solidFill>
              </a:rPr>
              <a:t>İklimi Etkileyen Unsurlar - </a:t>
            </a:r>
            <a:r>
              <a:rPr lang="tr-TR" b="1" dirty="0" smtClean="0">
                <a:solidFill>
                  <a:schemeClr val="accent1"/>
                </a:solidFill>
              </a:rPr>
              <a:t>Rüzgâr</a:t>
            </a:r>
            <a:endParaRPr lang="tr-TR" b="1" dirty="0">
              <a:solidFill>
                <a:schemeClr val="accent1"/>
              </a:solidFill>
            </a:endParaRPr>
          </a:p>
        </p:txBody>
      </p:sp>
      <p:sp>
        <p:nvSpPr>
          <p:cNvPr id="3" name="2 İçerik Yer Tutucusu"/>
          <p:cNvSpPr>
            <a:spLocks noGrp="1"/>
          </p:cNvSpPr>
          <p:nvPr>
            <p:ph sz="half" idx="1"/>
          </p:nvPr>
        </p:nvSpPr>
        <p:spPr>
          <a:xfrm>
            <a:off x="169513" y="5131991"/>
            <a:ext cx="11903773" cy="1555912"/>
          </a:xfrm>
        </p:spPr>
        <p:txBody>
          <a:bodyPr>
            <a:normAutofit/>
          </a:bodyPr>
          <a:lstStyle/>
          <a:p>
            <a:pPr marL="0" indent="0" algn="just">
              <a:buNone/>
            </a:pPr>
            <a:r>
              <a:rPr lang="tr-TR" sz="3300" b="1" dirty="0" smtClean="0"/>
              <a:t>* </a:t>
            </a:r>
            <a:r>
              <a:rPr lang="tr-TR" b="1" dirty="0" smtClean="0">
                <a:solidFill>
                  <a:srgbClr val="33CCCC"/>
                </a:solidFill>
              </a:rPr>
              <a:t>Rüzgârlar</a:t>
            </a:r>
            <a:r>
              <a:rPr lang="tr-TR" b="1" dirty="0" smtClean="0"/>
              <a:t>, geldikleri yerin nem ve sıcaklık özelliklerini ulaştıkları alanlara taşır. Örneğin Ekvator ve çevresinden esen rüzgârlar, ulaştıkları yerlerde sıcaklığı yükseltirken kutuplar ve çevresinden esen rüzgârlar ise sıcaklığı düşürür.</a:t>
            </a:r>
          </a:p>
          <a:p>
            <a:endParaRPr lang="tr-TR" b="1" dirty="0"/>
          </a:p>
        </p:txBody>
      </p:sp>
      <p:pic>
        <p:nvPicPr>
          <p:cNvPr id="2051" name="Picture 3" descr="rüzgar ile ilgili görsel sonucu">
            <a:hlinkClick r:id="rId2"/>
          </p:cNvPr>
          <p:cNvPicPr>
            <a:picLocks noChangeAspect="1" noChangeArrowheads="1"/>
          </p:cNvPicPr>
          <p:nvPr/>
        </p:nvPicPr>
        <p:blipFill>
          <a:blip r:embed="rId3"/>
          <a:srcRect/>
          <a:stretch>
            <a:fillRect/>
          </a:stretch>
        </p:blipFill>
        <p:spPr bwMode="auto">
          <a:xfrm>
            <a:off x="165507" y="754912"/>
            <a:ext cx="5756828" cy="4072269"/>
          </a:xfrm>
          <a:prstGeom prst="rect">
            <a:avLst/>
          </a:prstGeom>
          <a:noFill/>
        </p:spPr>
      </p:pic>
      <p:pic>
        <p:nvPicPr>
          <p:cNvPr id="2053" name="Picture 5" descr="İlgili resim">
            <a:hlinkClick r:id="rId4"/>
          </p:cNvPr>
          <p:cNvPicPr>
            <a:picLocks noChangeAspect="1" noChangeArrowheads="1"/>
          </p:cNvPicPr>
          <p:nvPr/>
        </p:nvPicPr>
        <p:blipFill>
          <a:blip r:embed="rId5"/>
          <a:srcRect/>
          <a:stretch>
            <a:fillRect/>
          </a:stretch>
        </p:blipFill>
        <p:spPr bwMode="auto">
          <a:xfrm>
            <a:off x="6290598" y="829340"/>
            <a:ext cx="5575337" cy="4008474"/>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375285" y="3529912"/>
            <a:ext cx="9460119" cy="2445586"/>
          </a:xfrm>
          <a:prstGeom prst="rect">
            <a:avLst/>
          </a:prstGeom>
        </p:spPr>
      </p:pic>
      <p:sp>
        <p:nvSpPr>
          <p:cNvPr id="6" name="Unvan 1"/>
          <p:cNvSpPr txBox="1">
            <a:spLocks/>
          </p:cNvSpPr>
          <p:nvPr/>
        </p:nvSpPr>
        <p:spPr>
          <a:xfrm>
            <a:off x="128459" y="-42749"/>
            <a:ext cx="10558046" cy="7485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22225">
                  <a:noFill/>
                  <a:prstDash val="solid"/>
                </a:ln>
                <a:solidFill>
                  <a:schemeClr val="accent1"/>
                </a:solidFill>
              </a:rPr>
              <a:t>İklimi Etkileyen Unsurlar - Denizellik</a:t>
            </a:r>
            <a:endParaRPr lang="tr-TR" dirty="0">
              <a:ln w="22225">
                <a:noFill/>
                <a:prstDash val="solid"/>
              </a:ln>
              <a:solidFill>
                <a:schemeClr val="accent1"/>
              </a:solidFill>
            </a:endParaRPr>
          </a:p>
        </p:txBody>
      </p:sp>
      <p:sp>
        <p:nvSpPr>
          <p:cNvPr id="7" name="Yamuk 6"/>
          <p:cNvSpPr/>
          <p:nvPr/>
        </p:nvSpPr>
        <p:spPr>
          <a:xfrm>
            <a:off x="582194" y="637336"/>
            <a:ext cx="11029016"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3000" b="1" dirty="0" smtClean="0">
                <a:solidFill>
                  <a:schemeClr val="tx1"/>
                </a:solidFill>
              </a:rPr>
              <a:t>Nemin olduğu yerler geç ısınır, geç soğur. Bu yüzden, büyük su kütlelerinin olduğu yerde sıcaklık farkı fazla olmaz.</a:t>
            </a:r>
            <a:endParaRPr lang="tr-TR" sz="3000" b="1" dirty="0">
              <a:solidFill>
                <a:schemeClr val="tx1"/>
              </a:solidFill>
            </a:endParaRPr>
          </a:p>
        </p:txBody>
      </p:sp>
      <p:sp>
        <p:nvSpPr>
          <p:cNvPr id="16" name="Freeform 16"/>
          <p:cNvSpPr>
            <a:spLocks noChangeAspect="1"/>
          </p:cNvSpPr>
          <p:nvPr/>
        </p:nvSpPr>
        <p:spPr bwMode="auto">
          <a:xfrm rot="16200000" flipH="1" flipV="1">
            <a:off x="5734519" y="1513640"/>
            <a:ext cx="724367" cy="650230"/>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17" name="Parallelogram 150"/>
          <p:cNvSpPr/>
          <p:nvPr/>
        </p:nvSpPr>
        <p:spPr>
          <a:xfrm>
            <a:off x="2147763" y="2305333"/>
            <a:ext cx="7085562" cy="814387"/>
          </a:xfrm>
          <a:prstGeom prst="parallelogram">
            <a:avLst>
              <a:gd name="adj" fmla="val 24853"/>
            </a:avLst>
          </a:prstGeom>
          <a:solidFill>
            <a:srgbClr val="307E8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2400" dirty="0"/>
              <a:t> </a:t>
            </a:r>
            <a:r>
              <a:rPr lang="tr-TR" sz="2800" b="1" dirty="0" smtClean="0"/>
              <a:t>Deniz ılıtıcı etki yapar.</a:t>
            </a:r>
            <a:endParaRPr lang="en-US" sz="2800" b="1" dirty="0"/>
          </a:p>
        </p:txBody>
      </p:sp>
      <p:sp>
        <p:nvSpPr>
          <p:cNvPr id="18" name="Freeform 16"/>
          <p:cNvSpPr>
            <a:spLocks noChangeAspect="1"/>
          </p:cNvSpPr>
          <p:nvPr/>
        </p:nvSpPr>
        <p:spPr bwMode="auto">
          <a:xfrm rot="16200000" flipH="1" flipV="1">
            <a:off x="2295650" y="3279843"/>
            <a:ext cx="945875" cy="650230"/>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19" name="Parallelogram 150"/>
          <p:cNvSpPr/>
          <p:nvPr/>
        </p:nvSpPr>
        <p:spPr>
          <a:xfrm>
            <a:off x="1424776" y="6001081"/>
            <a:ext cx="4114800" cy="814387"/>
          </a:xfrm>
          <a:prstGeom prst="parallelogram">
            <a:avLst>
              <a:gd name="adj" fmla="val 24853"/>
            </a:avLst>
          </a:prstGeom>
          <a:solidFill>
            <a:srgbClr val="307E86"/>
          </a:solidFill>
          <a:ln>
            <a:noFill/>
          </a:ln>
          <a:effectLst>
            <a:outerShdw blurRad="149987" dist="250190" dir="8460000" algn="ctr">
              <a:srgbClr val="000000">
                <a:alpha val="28000"/>
              </a:srgbClr>
            </a:outerShdw>
          </a:effectLst>
          <a:scene3d>
            <a:camera prst="orthographicFront">
              <a:rot lat="0" lon="0" rev="0"/>
            </a:camera>
            <a:lightRig rig="contrasting" dir="t">
              <a:rot lat="0" lon="0" rev="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tr-TR" sz="2400" b="1" dirty="0" smtClean="0"/>
              <a:t>Yazın sıcaklığı düşürür.</a:t>
            </a:r>
            <a:endParaRPr lang="en-US" sz="2400" b="1" dirty="0"/>
          </a:p>
        </p:txBody>
      </p:sp>
      <p:sp>
        <p:nvSpPr>
          <p:cNvPr id="20" name="Freeform 16"/>
          <p:cNvSpPr>
            <a:spLocks noChangeAspect="1"/>
          </p:cNvSpPr>
          <p:nvPr/>
        </p:nvSpPr>
        <p:spPr bwMode="auto">
          <a:xfrm rot="16200000" flipH="1" flipV="1">
            <a:off x="8126942" y="3296271"/>
            <a:ext cx="945875" cy="650230"/>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21" name="Parallelogram 150"/>
          <p:cNvSpPr/>
          <p:nvPr/>
        </p:nvSpPr>
        <p:spPr>
          <a:xfrm>
            <a:off x="6826071" y="5969182"/>
            <a:ext cx="4093534" cy="814387"/>
          </a:xfrm>
          <a:prstGeom prst="parallelogram">
            <a:avLst>
              <a:gd name="adj" fmla="val 24853"/>
            </a:avLst>
          </a:prstGeom>
          <a:solidFill>
            <a:srgbClr val="307E8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tr-TR" sz="2400" b="1" dirty="0" smtClean="0"/>
              <a:t>Kışın sıcaklığı artırır.</a:t>
            </a:r>
            <a:endParaRPr lang="en-US" sz="2400" b="1" dirty="0"/>
          </a:p>
        </p:txBody>
      </p:sp>
      <p:sp>
        <p:nvSpPr>
          <p:cNvPr id="11" name="10 Slayt Numarası Yer Tutucusu"/>
          <p:cNvSpPr>
            <a:spLocks noGrp="1"/>
          </p:cNvSpPr>
          <p:nvPr>
            <p:ph type="sldNum" sz="quarter" idx="12"/>
          </p:nvPr>
        </p:nvSpPr>
        <p:spPr/>
        <p:txBody>
          <a:bodyPr/>
          <a:lstStyle/>
          <a:p>
            <a:fld id="{6D22F896-40B5-4ADD-8801-0D06FADFA095}" type="slidenum">
              <a:rPr lang="en-US" smtClean="0"/>
              <a:pPr/>
              <a:t>11</a:t>
            </a:fld>
            <a:endParaRPr lang="en-US" dirty="0"/>
          </a:p>
        </p:txBody>
      </p:sp>
    </p:spTree>
    <p:extLst>
      <p:ext uri="{BB962C8B-B14F-4D97-AF65-F5344CB8AC3E}">
        <p14:creationId xmlns:p14="http://schemas.microsoft.com/office/powerpoint/2010/main" xmlns="" val="119649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p:tgtEl>
                                          <p:spTgt spid="16"/>
                                        </p:tgtEl>
                                        <p:attrNameLst>
                                          <p:attrName>ppt_y</p:attrName>
                                        </p:attrNameLst>
                                      </p:cBhvr>
                                      <p:tavLst>
                                        <p:tav tm="0">
                                          <p:val>
                                            <p:strVal val="#ppt_y-#ppt_h*1.125000"/>
                                          </p:val>
                                        </p:tav>
                                        <p:tav tm="100000">
                                          <p:val>
                                            <p:strVal val="#ppt_y"/>
                                          </p:val>
                                        </p:tav>
                                      </p:tavLst>
                                    </p:anim>
                                    <p:animEffect transition="in" filter="wipe(down)">
                                      <p:cBhvr>
                                        <p:cTn id="15" dur="500"/>
                                        <p:tgtEl>
                                          <p:spTgt spid="16"/>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p:tgtEl>
                                          <p:spTgt spid="18"/>
                                        </p:tgtEl>
                                        <p:attrNameLst>
                                          <p:attrName>ppt_y</p:attrName>
                                        </p:attrNameLst>
                                      </p:cBhvr>
                                      <p:tavLst>
                                        <p:tav tm="0">
                                          <p:val>
                                            <p:strVal val="#ppt_y-#ppt_h*1.125000"/>
                                          </p:val>
                                        </p:tav>
                                        <p:tav tm="100000">
                                          <p:val>
                                            <p:strVal val="#ppt_y"/>
                                          </p:val>
                                        </p:tav>
                                      </p:tavLst>
                                    </p:anim>
                                    <p:animEffect transition="in" filter="wipe(down)">
                                      <p:cBhvr>
                                        <p:cTn id="34" dur="500"/>
                                        <p:tgtEl>
                                          <p:spTgt spid="1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1"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down)">
                                      <p:cBhvr>
                                        <p:cTn id="46" dur="500"/>
                                        <p:tgtEl>
                                          <p:spTgt spid="20"/>
                                        </p:tgtEl>
                                      </p:cBhvr>
                                    </p:animEffect>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animBg="1"/>
      <p:bldP spid="17" grpId="0" animBg="1"/>
      <p:bldP spid="18" grpId="0" animBg="1"/>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9488" y="765539"/>
            <a:ext cx="11674549" cy="5199327"/>
          </a:xfrm>
          <a:prstGeom prst="rect">
            <a:avLst/>
          </a:prstGeom>
        </p:spPr>
      </p:pic>
      <p:sp>
        <p:nvSpPr>
          <p:cNvPr id="5" name="Unvan 1"/>
          <p:cNvSpPr txBox="1">
            <a:spLocks/>
          </p:cNvSpPr>
          <p:nvPr/>
        </p:nvSpPr>
        <p:spPr>
          <a:xfrm>
            <a:off x="128459" y="-42749"/>
            <a:ext cx="10558046" cy="7485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a:ln w="22225">
                  <a:noFill/>
                  <a:prstDash val="solid"/>
                </a:ln>
                <a:solidFill>
                  <a:schemeClr val="tx2">
                    <a:lumMod val="60000"/>
                    <a:lumOff val="40000"/>
                  </a:schemeClr>
                </a:solidFill>
              </a:rPr>
              <a:t>İklimi Etkileyen Unsurlar - Yükselti</a:t>
            </a:r>
            <a:endParaRPr lang="tr-TR" sz="3600" dirty="0">
              <a:ln w="22225">
                <a:noFill/>
                <a:prstDash val="solid"/>
              </a:ln>
              <a:solidFill>
                <a:schemeClr val="tx2">
                  <a:lumMod val="60000"/>
                  <a:lumOff val="40000"/>
                </a:schemeClr>
              </a:solidFill>
            </a:endParaRPr>
          </a:p>
        </p:txBody>
      </p:sp>
      <p:sp>
        <p:nvSpPr>
          <p:cNvPr id="29" name="Yamuk 28"/>
          <p:cNvSpPr/>
          <p:nvPr/>
        </p:nvSpPr>
        <p:spPr>
          <a:xfrm>
            <a:off x="1414130" y="5712206"/>
            <a:ext cx="9027042"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3000" b="1" dirty="0" smtClean="0">
                <a:solidFill>
                  <a:schemeClr val="tx1"/>
                </a:solidFill>
              </a:rPr>
              <a:t>En yüksek bölgemiz Doğu Anadolu Bölgesi’dir. </a:t>
            </a:r>
          </a:p>
          <a:p>
            <a:pPr algn="ctr"/>
            <a:r>
              <a:rPr lang="tr-TR" sz="3000" b="1" dirty="0" smtClean="0">
                <a:solidFill>
                  <a:schemeClr val="tx1"/>
                </a:solidFill>
              </a:rPr>
              <a:t>Bu yüzden kışlar burada çok sert geçmektedir.</a:t>
            </a:r>
            <a:endParaRPr lang="tr-TR" sz="3000" b="1" dirty="0">
              <a:solidFill>
                <a:schemeClr val="tx1"/>
              </a:solidFill>
            </a:endParaRPr>
          </a:p>
        </p:txBody>
      </p:sp>
      <p:sp>
        <p:nvSpPr>
          <p:cNvPr id="6" name="5 Slayt Numarası Yer Tutucusu"/>
          <p:cNvSpPr>
            <a:spLocks noGrp="1"/>
          </p:cNvSpPr>
          <p:nvPr>
            <p:ph type="sldNum" sz="quarter" idx="12"/>
          </p:nvPr>
        </p:nvSpPr>
        <p:spPr/>
        <p:txBody>
          <a:bodyPr/>
          <a:lstStyle/>
          <a:p>
            <a:fld id="{6D22F896-40B5-4ADD-8801-0D06FADFA095}" type="slidenum">
              <a:rPr lang="en-US" smtClean="0"/>
              <a:pPr/>
              <a:t>12</a:t>
            </a:fld>
            <a:endParaRPr lang="en-US" dirty="0"/>
          </a:p>
        </p:txBody>
      </p:sp>
    </p:spTree>
    <p:extLst>
      <p:ext uri="{BB962C8B-B14F-4D97-AF65-F5344CB8AC3E}">
        <p14:creationId xmlns:p14="http://schemas.microsoft.com/office/powerpoint/2010/main" xmlns="" val="205020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 y="705818"/>
            <a:ext cx="12241284" cy="6152182"/>
          </a:xfrm>
          <a:prstGeom prst="rect">
            <a:avLst/>
          </a:prstGeom>
        </p:spPr>
      </p:pic>
      <p:sp>
        <p:nvSpPr>
          <p:cNvPr id="8" name="Yamuk 7"/>
          <p:cNvSpPr/>
          <p:nvPr/>
        </p:nvSpPr>
        <p:spPr>
          <a:xfrm>
            <a:off x="1679945" y="860629"/>
            <a:ext cx="8410354"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2800" b="1" dirty="0" smtClean="0">
                <a:solidFill>
                  <a:schemeClr val="tx1"/>
                </a:solidFill>
              </a:rPr>
              <a:t>Dağların uzanış yönü denizin ılıtıcı etkisinin                                                             iç kesime geçmesini etkilemektedir.</a:t>
            </a:r>
            <a:endParaRPr lang="tr-TR" sz="2800" b="1" dirty="0">
              <a:solidFill>
                <a:schemeClr val="tx1"/>
              </a:solidFill>
            </a:endParaRPr>
          </a:p>
        </p:txBody>
      </p:sp>
      <p:sp>
        <p:nvSpPr>
          <p:cNvPr id="11" name="Freeform 16"/>
          <p:cNvSpPr>
            <a:spLocks noChangeAspect="1"/>
          </p:cNvSpPr>
          <p:nvPr/>
        </p:nvSpPr>
        <p:spPr bwMode="auto">
          <a:xfrm rot="8544745" flipH="1" flipV="1">
            <a:off x="1920720" y="3571958"/>
            <a:ext cx="1657158" cy="481586"/>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12" name="Parallelogram 150"/>
          <p:cNvSpPr/>
          <p:nvPr/>
        </p:nvSpPr>
        <p:spPr>
          <a:xfrm>
            <a:off x="222676" y="2405372"/>
            <a:ext cx="5898724" cy="814387"/>
          </a:xfrm>
          <a:prstGeom prst="parallelogram">
            <a:avLst>
              <a:gd name="adj" fmla="val 24853"/>
            </a:avLst>
          </a:prstGeom>
          <a:solidFill>
            <a:srgbClr val="307E8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tr-TR" sz="2800" b="1" dirty="0" smtClean="0"/>
              <a:t>Dağlar denize dik uzanırsa ılıtıcı etki iç kesime geçebilir.</a:t>
            </a:r>
            <a:endParaRPr lang="en-US" sz="2800" b="1" dirty="0"/>
          </a:p>
        </p:txBody>
      </p:sp>
      <p:sp>
        <p:nvSpPr>
          <p:cNvPr id="3" name="Şeritli Sağ Ok 2"/>
          <p:cNvSpPr/>
          <p:nvPr/>
        </p:nvSpPr>
        <p:spPr>
          <a:xfrm>
            <a:off x="95458" y="4776337"/>
            <a:ext cx="588800" cy="285750"/>
          </a:xfrm>
          <a:prstGeom prst="strip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tr-TR" dirty="0"/>
          </a:p>
        </p:txBody>
      </p:sp>
      <p:sp>
        <p:nvSpPr>
          <p:cNvPr id="14" name="Şeritli Sağ Ok 13"/>
          <p:cNvSpPr/>
          <p:nvPr/>
        </p:nvSpPr>
        <p:spPr>
          <a:xfrm>
            <a:off x="-6605" y="3963453"/>
            <a:ext cx="588800" cy="285750"/>
          </a:xfrm>
          <a:prstGeom prst="strip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tr-TR" dirty="0"/>
          </a:p>
        </p:txBody>
      </p:sp>
      <p:sp>
        <p:nvSpPr>
          <p:cNvPr id="15" name="Freeform 16"/>
          <p:cNvSpPr>
            <a:spLocks noChangeAspect="1"/>
          </p:cNvSpPr>
          <p:nvPr/>
        </p:nvSpPr>
        <p:spPr bwMode="auto">
          <a:xfrm rot="16200000" flipH="1" flipV="1">
            <a:off x="8150481" y="2081021"/>
            <a:ext cx="945875" cy="511193"/>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16" name="Parallelogram 150"/>
          <p:cNvSpPr/>
          <p:nvPr/>
        </p:nvSpPr>
        <p:spPr>
          <a:xfrm>
            <a:off x="6121400" y="2926368"/>
            <a:ext cx="5930643" cy="814387"/>
          </a:xfrm>
          <a:prstGeom prst="parallelogram">
            <a:avLst>
              <a:gd name="adj" fmla="val 24853"/>
            </a:avLst>
          </a:prstGeom>
          <a:solidFill>
            <a:srgbClr val="307E8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tr-TR" sz="2800" b="1" dirty="0" smtClean="0"/>
              <a:t>Dağlar denize paralel uzanırsa ılıtıcı etki iç kesime geçemez.</a:t>
            </a:r>
            <a:endParaRPr lang="en-US" sz="2800" b="1" dirty="0"/>
          </a:p>
        </p:txBody>
      </p:sp>
      <p:sp>
        <p:nvSpPr>
          <p:cNvPr id="18" name="Dikdörtgen 17"/>
          <p:cNvSpPr/>
          <p:nvPr/>
        </p:nvSpPr>
        <p:spPr>
          <a:xfrm>
            <a:off x="5369442" y="5337096"/>
            <a:ext cx="6634716" cy="1074341"/>
          </a:xfrm>
          <a:prstGeom prst="rect">
            <a:avLst/>
          </a:prstGeom>
          <a:gradFill>
            <a:gsLst>
              <a:gs pos="0">
                <a:srgbClr val="DA4440"/>
              </a:gs>
              <a:gs pos="50000">
                <a:srgbClr val="C53E3B"/>
              </a:gs>
              <a:gs pos="100000">
                <a:srgbClr val="A5322F"/>
              </a:gs>
            </a:gsLst>
          </a:gradFill>
          <a:scene3d>
            <a:camera prst="orthographicFront"/>
            <a:lightRig rig="threePt" dir="t"/>
          </a:scene3d>
          <a:sp3d>
            <a:bevelT w="114300" prst="artDeco"/>
          </a:sp3d>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2800" b="1" dirty="0" smtClean="0"/>
              <a:t>Karadeniz ve Akdeniz kıyılarında ılıtıcı etki dağlardan dolayı iç kesime giremez.</a:t>
            </a:r>
          </a:p>
        </p:txBody>
      </p:sp>
      <p:sp>
        <p:nvSpPr>
          <p:cNvPr id="13" name="Unvan 1"/>
          <p:cNvSpPr txBox="1">
            <a:spLocks/>
          </p:cNvSpPr>
          <p:nvPr/>
        </p:nvSpPr>
        <p:spPr>
          <a:xfrm>
            <a:off x="128459" y="-42749"/>
            <a:ext cx="10558046" cy="7485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a:ln w="22225">
                  <a:noFill/>
                  <a:prstDash val="solid"/>
                </a:ln>
                <a:solidFill>
                  <a:schemeClr val="tx2">
                    <a:lumMod val="60000"/>
                    <a:lumOff val="40000"/>
                  </a:schemeClr>
                </a:solidFill>
              </a:rPr>
              <a:t>İklimi Etkileyen Unsurlar </a:t>
            </a:r>
            <a:r>
              <a:rPr lang="tr-TR" sz="3600" b="1" dirty="0" smtClean="0">
                <a:ln w="22225">
                  <a:noFill/>
                  <a:prstDash val="solid"/>
                </a:ln>
                <a:solidFill>
                  <a:schemeClr val="tx2">
                    <a:lumMod val="60000"/>
                    <a:lumOff val="40000"/>
                  </a:schemeClr>
                </a:solidFill>
              </a:rPr>
              <a:t>– Dağların Uzanış Yönü</a:t>
            </a:r>
            <a:endParaRPr lang="tr-TR" sz="3600" dirty="0">
              <a:ln w="22225">
                <a:noFill/>
                <a:prstDash val="solid"/>
              </a:ln>
              <a:solidFill>
                <a:schemeClr val="tx2">
                  <a:lumMod val="60000"/>
                  <a:lumOff val="40000"/>
                </a:schemeClr>
              </a:solidFill>
            </a:endParaRPr>
          </a:p>
        </p:txBody>
      </p:sp>
      <p:sp>
        <p:nvSpPr>
          <p:cNvPr id="19" name="Freeform 16"/>
          <p:cNvSpPr>
            <a:spLocks noChangeAspect="1"/>
          </p:cNvSpPr>
          <p:nvPr/>
        </p:nvSpPr>
        <p:spPr bwMode="auto">
          <a:xfrm rot="8586865" flipH="1" flipV="1">
            <a:off x="5896104" y="4212277"/>
            <a:ext cx="2183952" cy="454590"/>
          </a:xfrm>
          <a:custGeom>
            <a:avLst/>
            <a:gdLst>
              <a:gd name="T0" fmla="*/ 578 w 595"/>
              <a:gd name="T1" fmla="*/ 192 h 408"/>
              <a:gd name="T2" fmla="*/ 570 w 595"/>
              <a:gd name="T3" fmla="*/ 185 h 408"/>
              <a:gd name="T4" fmla="*/ 558 w 595"/>
              <a:gd name="T5" fmla="*/ 173 h 408"/>
              <a:gd name="T6" fmla="*/ 544 w 595"/>
              <a:gd name="T7" fmla="*/ 164 h 408"/>
              <a:gd name="T8" fmla="*/ 533 w 595"/>
              <a:gd name="T9" fmla="*/ 159 h 408"/>
              <a:gd name="T10" fmla="*/ 519 w 595"/>
              <a:gd name="T11" fmla="*/ 146 h 408"/>
              <a:gd name="T12" fmla="*/ 508 w 595"/>
              <a:gd name="T13" fmla="*/ 136 h 408"/>
              <a:gd name="T14" fmla="*/ 492 w 595"/>
              <a:gd name="T15" fmla="*/ 124 h 408"/>
              <a:gd name="T16" fmla="*/ 475 w 595"/>
              <a:gd name="T17" fmla="*/ 111 h 408"/>
              <a:gd name="T18" fmla="*/ 461 w 595"/>
              <a:gd name="T19" fmla="*/ 103 h 408"/>
              <a:gd name="T20" fmla="*/ 450 w 595"/>
              <a:gd name="T21" fmla="*/ 95 h 408"/>
              <a:gd name="T22" fmla="*/ 437 w 595"/>
              <a:gd name="T23" fmla="*/ 83 h 408"/>
              <a:gd name="T24" fmla="*/ 425 w 595"/>
              <a:gd name="T25" fmla="*/ 72 h 408"/>
              <a:gd name="T26" fmla="*/ 411 w 595"/>
              <a:gd name="T27" fmla="*/ 65 h 408"/>
              <a:gd name="T28" fmla="*/ 396 w 595"/>
              <a:gd name="T29" fmla="*/ 54 h 408"/>
              <a:gd name="T30" fmla="*/ 382 w 595"/>
              <a:gd name="T31" fmla="*/ 43 h 408"/>
              <a:gd name="T32" fmla="*/ 373 w 595"/>
              <a:gd name="T33" fmla="*/ 33 h 408"/>
              <a:gd name="T34" fmla="*/ 361 w 595"/>
              <a:gd name="T35" fmla="*/ 27 h 408"/>
              <a:gd name="T36" fmla="*/ 346 w 595"/>
              <a:gd name="T37" fmla="*/ 15 h 408"/>
              <a:gd name="T38" fmla="*/ 336 w 595"/>
              <a:gd name="T39" fmla="*/ 7 h 408"/>
              <a:gd name="T40" fmla="*/ 322 w 595"/>
              <a:gd name="T41" fmla="*/ 1 h 408"/>
              <a:gd name="T42" fmla="*/ 313 w 595"/>
              <a:gd name="T43" fmla="*/ 22 h 408"/>
              <a:gd name="T44" fmla="*/ 314 w 595"/>
              <a:gd name="T45" fmla="*/ 39 h 408"/>
              <a:gd name="T46" fmla="*/ 313 w 595"/>
              <a:gd name="T47" fmla="*/ 60 h 408"/>
              <a:gd name="T48" fmla="*/ 314 w 595"/>
              <a:gd name="T49" fmla="*/ 78 h 408"/>
              <a:gd name="T50" fmla="*/ 313 w 595"/>
              <a:gd name="T51" fmla="*/ 98 h 408"/>
              <a:gd name="T52" fmla="*/ 168 w 595"/>
              <a:gd name="T53" fmla="*/ 95 h 408"/>
              <a:gd name="T54" fmla="*/ 5 w 595"/>
              <a:gd name="T55" fmla="*/ 118 h 408"/>
              <a:gd name="T56" fmla="*/ 16 w 595"/>
              <a:gd name="T57" fmla="*/ 131 h 408"/>
              <a:gd name="T58" fmla="*/ 24 w 595"/>
              <a:gd name="T59" fmla="*/ 140 h 408"/>
              <a:gd name="T60" fmla="*/ 34 w 595"/>
              <a:gd name="T61" fmla="*/ 150 h 408"/>
              <a:gd name="T62" fmla="*/ 42 w 595"/>
              <a:gd name="T63" fmla="*/ 158 h 408"/>
              <a:gd name="T64" fmla="*/ 50 w 595"/>
              <a:gd name="T65" fmla="*/ 170 h 408"/>
              <a:gd name="T66" fmla="*/ 62 w 595"/>
              <a:gd name="T67" fmla="*/ 184 h 408"/>
              <a:gd name="T68" fmla="*/ 69 w 595"/>
              <a:gd name="T69" fmla="*/ 188 h 408"/>
              <a:gd name="T70" fmla="*/ 81 w 595"/>
              <a:gd name="T71" fmla="*/ 206 h 408"/>
              <a:gd name="T72" fmla="*/ 57 w 595"/>
              <a:gd name="T73" fmla="*/ 236 h 408"/>
              <a:gd name="T74" fmla="*/ 22 w 595"/>
              <a:gd name="T75" fmla="*/ 278 h 408"/>
              <a:gd name="T76" fmla="*/ 0 w 595"/>
              <a:gd name="T77" fmla="*/ 305 h 408"/>
              <a:gd name="T78" fmla="*/ 14 w 595"/>
              <a:gd name="T79" fmla="*/ 327 h 408"/>
              <a:gd name="T80" fmla="*/ 312 w 595"/>
              <a:gd name="T81" fmla="*/ 317 h 408"/>
              <a:gd name="T82" fmla="*/ 314 w 595"/>
              <a:gd name="T83" fmla="*/ 335 h 408"/>
              <a:gd name="T84" fmla="*/ 314 w 595"/>
              <a:gd name="T85" fmla="*/ 349 h 408"/>
              <a:gd name="T86" fmla="*/ 313 w 595"/>
              <a:gd name="T87" fmla="*/ 366 h 408"/>
              <a:gd name="T88" fmla="*/ 313 w 595"/>
              <a:gd name="T89" fmla="*/ 382 h 408"/>
              <a:gd name="T90" fmla="*/ 316 w 595"/>
              <a:gd name="T91" fmla="*/ 402 h 408"/>
              <a:gd name="T92" fmla="*/ 325 w 595"/>
              <a:gd name="T93" fmla="*/ 406 h 408"/>
              <a:gd name="T94" fmla="*/ 343 w 595"/>
              <a:gd name="T95" fmla="*/ 403 h 408"/>
              <a:gd name="T96" fmla="*/ 374 w 595"/>
              <a:gd name="T97" fmla="*/ 380 h 408"/>
              <a:gd name="T98" fmla="*/ 396 w 595"/>
              <a:gd name="T99" fmla="*/ 360 h 408"/>
              <a:gd name="T100" fmla="*/ 427 w 595"/>
              <a:gd name="T101" fmla="*/ 337 h 408"/>
              <a:gd name="T102" fmla="*/ 461 w 595"/>
              <a:gd name="T103" fmla="*/ 310 h 408"/>
              <a:gd name="T104" fmla="*/ 482 w 595"/>
              <a:gd name="T105" fmla="*/ 294 h 408"/>
              <a:gd name="T106" fmla="*/ 513 w 595"/>
              <a:gd name="T107" fmla="*/ 270 h 408"/>
              <a:gd name="T108" fmla="*/ 545 w 595"/>
              <a:gd name="T109" fmla="*/ 246 h 408"/>
              <a:gd name="T110" fmla="*/ 578 w 595"/>
              <a:gd name="T111" fmla="*/ 22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95" h="408">
                <a:moveTo>
                  <a:pt x="592" y="199"/>
                </a:moveTo>
                <a:cubicBezTo>
                  <a:pt x="590" y="198"/>
                  <a:pt x="588" y="198"/>
                  <a:pt x="587" y="197"/>
                </a:cubicBezTo>
                <a:cubicBezTo>
                  <a:pt x="584" y="194"/>
                  <a:pt x="580" y="193"/>
                  <a:pt x="578" y="192"/>
                </a:cubicBezTo>
                <a:cubicBezTo>
                  <a:pt x="578" y="192"/>
                  <a:pt x="578" y="191"/>
                  <a:pt x="578" y="191"/>
                </a:cubicBezTo>
                <a:cubicBezTo>
                  <a:pt x="577" y="189"/>
                  <a:pt x="576" y="188"/>
                  <a:pt x="574" y="186"/>
                </a:cubicBezTo>
                <a:cubicBezTo>
                  <a:pt x="573" y="185"/>
                  <a:pt x="571" y="185"/>
                  <a:pt x="570" y="185"/>
                </a:cubicBezTo>
                <a:cubicBezTo>
                  <a:pt x="567" y="182"/>
                  <a:pt x="564" y="180"/>
                  <a:pt x="562" y="179"/>
                </a:cubicBezTo>
                <a:cubicBezTo>
                  <a:pt x="562" y="179"/>
                  <a:pt x="562" y="179"/>
                  <a:pt x="562" y="179"/>
                </a:cubicBezTo>
                <a:cubicBezTo>
                  <a:pt x="561" y="177"/>
                  <a:pt x="560" y="175"/>
                  <a:pt x="558" y="173"/>
                </a:cubicBezTo>
                <a:cubicBezTo>
                  <a:pt x="556" y="173"/>
                  <a:pt x="555" y="172"/>
                  <a:pt x="553" y="172"/>
                </a:cubicBezTo>
                <a:cubicBezTo>
                  <a:pt x="551" y="168"/>
                  <a:pt x="547" y="166"/>
                  <a:pt x="544" y="164"/>
                </a:cubicBezTo>
                <a:cubicBezTo>
                  <a:pt x="544" y="164"/>
                  <a:pt x="544" y="164"/>
                  <a:pt x="544" y="164"/>
                </a:cubicBezTo>
                <a:cubicBezTo>
                  <a:pt x="543" y="163"/>
                  <a:pt x="542" y="162"/>
                  <a:pt x="541" y="161"/>
                </a:cubicBezTo>
                <a:cubicBezTo>
                  <a:pt x="539" y="159"/>
                  <a:pt x="536" y="159"/>
                  <a:pt x="534" y="159"/>
                </a:cubicBezTo>
                <a:cubicBezTo>
                  <a:pt x="533" y="159"/>
                  <a:pt x="533" y="159"/>
                  <a:pt x="533" y="159"/>
                </a:cubicBezTo>
                <a:cubicBezTo>
                  <a:pt x="532" y="158"/>
                  <a:pt x="529" y="156"/>
                  <a:pt x="529" y="156"/>
                </a:cubicBezTo>
                <a:cubicBezTo>
                  <a:pt x="528" y="153"/>
                  <a:pt x="527" y="150"/>
                  <a:pt x="525" y="148"/>
                </a:cubicBezTo>
                <a:cubicBezTo>
                  <a:pt x="523" y="147"/>
                  <a:pt x="521" y="146"/>
                  <a:pt x="519" y="146"/>
                </a:cubicBezTo>
                <a:cubicBezTo>
                  <a:pt x="517" y="144"/>
                  <a:pt x="515" y="142"/>
                  <a:pt x="512" y="139"/>
                </a:cubicBezTo>
                <a:cubicBezTo>
                  <a:pt x="512" y="139"/>
                  <a:pt x="511" y="139"/>
                  <a:pt x="511" y="139"/>
                </a:cubicBezTo>
                <a:cubicBezTo>
                  <a:pt x="510" y="138"/>
                  <a:pt x="509" y="137"/>
                  <a:pt x="508" y="136"/>
                </a:cubicBezTo>
                <a:cubicBezTo>
                  <a:pt x="507" y="135"/>
                  <a:pt x="505" y="134"/>
                  <a:pt x="504" y="134"/>
                </a:cubicBezTo>
                <a:cubicBezTo>
                  <a:pt x="501" y="131"/>
                  <a:pt x="497" y="128"/>
                  <a:pt x="493" y="125"/>
                </a:cubicBezTo>
                <a:cubicBezTo>
                  <a:pt x="493" y="124"/>
                  <a:pt x="493" y="124"/>
                  <a:pt x="492" y="124"/>
                </a:cubicBezTo>
                <a:cubicBezTo>
                  <a:pt x="490" y="122"/>
                  <a:pt x="489" y="122"/>
                  <a:pt x="487" y="121"/>
                </a:cubicBezTo>
                <a:cubicBezTo>
                  <a:pt x="484" y="118"/>
                  <a:pt x="480" y="114"/>
                  <a:pt x="476" y="112"/>
                </a:cubicBezTo>
                <a:cubicBezTo>
                  <a:pt x="476" y="111"/>
                  <a:pt x="476" y="111"/>
                  <a:pt x="475" y="111"/>
                </a:cubicBezTo>
                <a:cubicBezTo>
                  <a:pt x="473" y="109"/>
                  <a:pt x="471" y="109"/>
                  <a:pt x="469" y="109"/>
                </a:cubicBezTo>
                <a:cubicBezTo>
                  <a:pt x="468" y="109"/>
                  <a:pt x="467" y="108"/>
                  <a:pt x="466" y="107"/>
                </a:cubicBezTo>
                <a:cubicBezTo>
                  <a:pt x="465" y="106"/>
                  <a:pt x="462" y="104"/>
                  <a:pt x="461" y="103"/>
                </a:cubicBezTo>
                <a:cubicBezTo>
                  <a:pt x="461" y="101"/>
                  <a:pt x="460" y="99"/>
                  <a:pt x="458" y="98"/>
                </a:cubicBezTo>
                <a:cubicBezTo>
                  <a:pt x="456" y="96"/>
                  <a:pt x="453" y="96"/>
                  <a:pt x="452" y="96"/>
                </a:cubicBezTo>
                <a:cubicBezTo>
                  <a:pt x="451" y="96"/>
                  <a:pt x="450" y="95"/>
                  <a:pt x="450" y="95"/>
                </a:cubicBezTo>
                <a:cubicBezTo>
                  <a:pt x="448" y="94"/>
                  <a:pt x="446" y="92"/>
                  <a:pt x="445" y="90"/>
                </a:cubicBezTo>
                <a:cubicBezTo>
                  <a:pt x="444" y="88"/>
                  <a:pt x="443" y="87"/>
                  <a:pt x="442" y="85"/>
                </a:cubicBezTo>
                <a:cubicBezTo>
                  <a:pt x="440" y="84"/>
                  <a:pt x="438" y="83"/>
                  <a:pt x="437" y="83"/>
                </a:cubicBezTo>
                <a:cubicBezTo>
                  <a:pt x="434" y="80"/>
                  <a:pt x="431" y="78"/>
                  <a:pt x="429" y="76"/>
                </a:cubicBezTo>
                <a:cubicBezTo>
                  <a:pt x="428" y="76"/>
                  <a:pt x="428" y="76"/>
                  <a:pt x="427" y="76"/>
                </a:cubicBezTo>
                <a:cubicBezTo>
                  <a:pt x="427" y="74"/>
                  <a:pt x="426" y="73"/>
                  <a:pt x="425" y="72"/>
                </a:cubicBezTo>
                <a:cubicBezTo>
                  <a:pt x="423" y="71"/>
                  <a:pt x="420" y="70"/>
                  <a:pt x="418" y="70"/>
                </a:cubicBezTo>
                <a:cubicBezTo>
                  <a:pt x="417" y="69"/>
                  <a:pt x="416" y="68"/>
                  <a:pt x="414" y="67"/>
                </a:cubicBezTo>
                <a:cubicBezTo>
                  <a:pt x="413" y="67"/>
                  <a:pt x="412" y="65"/>
                  <a:pt x="411" y="65"/>
                </a:cubicBezTo>
                <a:cubicBezTo>
                  <a:pt x="410" y="62"/>
                  <a:pt x="409" y="60"/>
                  <a:pt x="407" y="58"/>
                </a:cubicBezTo>
                <a:cubicBezTo>
                  <a:pt x="405" y="57"/>
                  <a:pt x="403" y="57"/>
                  <a:pt x="401" y="57"/>
                </a:cubicBezTo>
                <a:cubicBezTo>
                  <a:pt x="399" y="55"/>
                  <a:pt x="398" y="54"/>
                  <a:pt x="396" y="54"/>
                </a:cubicBezTo>
                <a:cubicBezTo>
                  <a:pt x="396" y="53"/>
                  <a:pt x="394" y="53"/>
                  <a:pt x="394" y="52"/>
                </a:cubicBezTo>
                <a:cubicBezTo>
                  <a:pt x="393" y="49"/>
                  <a:pt x="392" y="47"/>
                  <a:pt x="390" y="45"/>
                </a:cubicBezTo>
                <a:cubicBezTo>
                  <a:pt x="387" y="43"/>
                  <a:pt x="384" y="43"/>
                  <a:pt x="382" y="43"/>
                </a:cubicBezTo>
                <a:cubicBezTo>
                  <a:pt x="382" y="43"/>
                  <a:pt x="382" y="43"/>
                  <a:pt x="382" y="43"/>
                </a:cubicBezTo>
                <a:cubicBezTo>
                  <a:pt x="381" y="43"/>
                  <a:pt x="378" y="41"/>
                  <a:pt x="377" y="40"/>
                </a:cubicBezTo>
                <a:cubicBezTo>
                  <a:pt x="377" y="37"/>
                  <a:pt x="376" y="34"/>
                  <a:pt x="373" y="33"/>
                </a:cubicBezTo>
                <a:cubicBezTo>
                  <a:pt x="371" y="31"/>
                  <a:pt x="369" y="31"/>
                  <a:pt x="367" y="31"/>
                </a:cubicBezTo>
                <a:cubicBezTo>
                  <a:pt x="366" y="30"/>
                  <a:pt x="365" y="30"/>
                  <a:pt x="364" y="29"/>
                </a:cubicBezTo>
                <a:cubicBezTo>
                  <a:pt x="363" y="29"/>
                  <a:pt x="362" y="28"/>
                  <a:pt x="361" y="27"/>
                </a:cubicBezTo>
                <a:cubicBezTo>
                  <a:pt x="361" y="25"/>
                  <a:pt x="359" y="23"/>
                  <a:pt x="357" y="21"/>
                </a:cubicBezTo>
                <a:cubicBezTo>
                  <a:pt x="356" y="20"/>
                  <a:pt x="354" y="19"/>
                  <a:pt x="353" y="19"/>
                </a:cubicBezTo>
                <a:cubicBezTo>
                  <a:pt x="351" y="17"/>
                  <a:pt x="348" y="16"/>
                  <a:pt x="346" y="15"/>
                </a:cubicBezTo>
                <a:cubicBezTo>
                  <a:pt x="346" y="14"/>
                  <a:pt x="345" y="14"/>
                  <a:pt x="344" y="13"/>
                </a:cubicBezTo>
                <a:cubicBezTo>
                  <a:pt x="344" y="12"/>
                  <a:pt x="343" y="10"/>
                  <a:pt x="341" y="9"/>
                </a:cubicBezTo>
                <a:cubicBezTo>
                  <a:pt x="340" y="7"/>
                  <a:pt x="338" y="7"/>
                  <a:pt x="336" y="7"/>
                </a:cubicBezTo>
                <a:cubicBezTo>
                  <a:pt x="336" y="5"/>
                  <a:pt x="335" y="4"/>
                  <a:pt x="333" y="3"/>
                </a:cubicBezTo>
                <a:cubicBezTo>
                  <a:pt x="330" y="0"/>
                  <a:pt x="326" y="0"/>
                  <a:pt x="324" y="1"/>
                </a:cubicBezTo>
                <a:cubicBezTo>
                  <a:pt x="323" y="1"/>
                  <a:pt x="322" y="1"/>
                  <a:pt x="322" y="1"/>
                </a:cubicBezTo>
                <a:cubicBezTo>
                  <a:pt x="317" y="1"/>
                  <a:pt x="313" y="5"/>
                  <a:pt x="313" y="10"/>
                </a:cubicBezTo>
                <a:cubicBezTo>
                  <a:pt x="313" y="12"/>
                  <a:pt x="313" y="13"/>
                  <a:pt x="314" y="15"/>
                </a:cubicBezTo>
                <a:cubicBezTo>
                  <a:pt x="313" y="17"/>
                  <a:pt x="313" y="20"/>
                  <a:pt x="313" y="22"/>
                </a:cubicBezTo>
                <a:cubicBezTo>
                  <a:pt x="313" y="24"/>
                  <a:pt x="313" y="26"/>
                  <a:pt x="314" y="27"/>
                </a:cubicBezTo>
                <a:cubicBezTo>
                  <a:pt x="313" y="29"/>
                  <a:pt x="313" y="32"/>
                  <a:pt x="313" y="35"/>
                </a:cubicBezTo>
                <a:cubicBezTo>
                  <a:pt x="313" y="36"/>
                  <a:pt x="313" y="38"/>
                  <a:pt x="314" y="39"/>
                </a:cubicBezTo>
                <a:cubicBezTo>
                  <a:pt x="313" y="42"/>
                  <a:pt x="313" y="45"/>
                  <a:pt x="313" y="48"/>
                </a:cubicBezTo>
                <a:cubicBezTo>
                  <a:pt x="313" y="50"/>
                  <a:pt x="313" y="51"/>
                  <a:pt x="314" y="53"/>
                </a:cubicBezTo>
                <a:cubicBezTo>
                  <a:pt x="313" y="55"/>
                  <a:pt x="313" y="57"/>
                  <a:pt x="313" y="60"/>
                </a:cubicBezTo>
                <a:cubicBezTo>
                  <a:pt x="313" y="62"/>
                  <a:pt x="313" y="64"/>
                  <a:pt x="314" y="65"/>
                </a:cubicBezTo>
                <a:cubicBezTo>
                  <a:pt x="313" y="68"/>
                  <a:pt x="313" y="70"/>
                  <a:pt x="313" y="73"/>
                </a:cubicBezTo>
                <a:cubicBezTo>
                  <a:pt x="313" y="75"/>
                  <a:pt x="313" y="76"/>
                  <a:pt x="314" y="78"/>
                </a:cubicBezTo>
                <a:cubicBezTo>
                  <a:pt x="313" y="80"/>
                  <a:pt x="313" y="82"/>
                  <a:pt x="313" y="85"/>
                </a:cubicBezTo>
                <a:cubicBezTo>
                  <a:pt x="313" y="87"/>
                  <a:pt x="313" y="89"/>
                  <a:pt x="314" y="90"/>
                </a:cubicBezTo>
                <a:cubicBezTo>
                  <a:pt x="313" y="92"/>
                  <a:pt x="313" y="95"/>
                  <a:pt x="313" y="98"/>
                </a:cubicBezTo>
                <a:cubicBezTo>
                  <a:pt x="313" y="98"/>
                  <a:pt x="313" y="99"/>
                  <a:pt x="313" y="99"/>
                </a:cubicBezTo>
                <a:cubicBezTo>
                  <a:pt x="308" y="101"/>
                  <a:pt x="297" y="104"/>
                  <a:pt x="268" y="103"/>
                </a:cubicBezTo>
                <a:cubicBezTo>
                  <a:pt x="240" y="102"/>
                  <a:pt x="204" y="99"/>
                  <a:pt x="168" y="95"/>
                </a:cubicBezTo>
                <a:cubicBezTo>
                  <a:pt x="80" y="86"/>
                  <a:pt x="24" y="82"/>
                  <a:pt x="7" y="98"/>
                </a:cubicBezTo>
                <a:cubicBezTo>
                  <a:pt x="3" y="101"/>
                  <a:pt x="1" y="106"/>
                  <a:pt x="1" y="111"/>
                </a:cubicBezTo>
                <a:cubicBezTo>
                  <a:pt x="1" y="114"/>
                  <a:pt x="3" y="117"/>
                  <a:pt x="5" y="118"/>
                </a:cubicBezTo>
                <a:cubicBezTo>
                  <a:pt x="6" y="119"/>
                  <a:pt x="8" y="120"/>
                  <a:pt x="10" y="120"/>
                </a:cubicBezTo>
                <a:cubicBezTo>
                  <a:pt x="12" y="122"/>
                  <a:pt x="12" y="123"/>
                  <a:pt x="12" y="124"/>
                </a:cubicBezTo>
                <a:cubicBezTo>
                  <a:pt x="12" y="127"/>
                  <a:pt x="14" y="130"/>
                  <a:pt x="16" y="131"/>
                </a:cubicBezTo>
                <a:cubicBezTo>
                  <a:pt x="17" y="132"/>
                  <a:pt x="18" y="132"/>
                  <a:pt x="19" y="133"/>
                </a:cubicBezTo>
                <a:cubicBezTo>
                  <a:pt x="20" y="135"/>
                  <a:pt x="22" y="137"/>
                  <a:pt x="23" y="139"/>
                </a:cubicBezTo>
                <a:cubicBezTo>
                  <a:pt x="24" y="139"/>
                  <a:pt x="24" y="140"/>
                  <a:pt x="24" y="140"/>
                </a:cubicBezTo>
                <a:cubicBezTo>
                  <a:pt x="25" y="142"/>
                  <a:pt x="26" y="143"/>
                  <a:pt x="27" y="144"/>
                </a:cubicBezTo>
                <a:cubicBezTo>
                  <a:pt x="28" y="145"/>
                  <a:pt x="30" y="145"/>
                  <a:pt x="31" y="146"/>
                </a:cubicBezTo>
                <a:cubicBezTo>
                  <a:pt x="31" y="147"/>
                  <a:pt x="32" y="149"/>
                  <a:pt x="34" y="150"/>
                </a:cubicBezTo>
                <a:cubicBezTo>
                  <a:pt x="34" y="151"/>
                  <a:pt x="35" y="152"/>
                  <a:pt x="35" y="152"/>
                </a:cubicBezTo>
                <a:cubicBezTo>
                  <a:pt x="36" y="154"/>
                  <a:pt x="36" y="155"/>
                  <a:pt x="38" y="156"/>
                </a:cubicBezTo>
                <a:cubicBezTo>
                  <a:pt x="39" y="157"/>
                  <a:pt x="41" y="158"/>
                  <a:pt x="42" y="158"/>
                </a:cubicBezTo>
                <a:cubicBezTo>
                  <a:pt x="42" y="159"/>
                  <a:pt x="43" y="159"/>
                  <a:pt x="43" y="159"/>
                </a:cubicBezTo>
                <a:cubicBezTo>
                  <a:pt x="44" y="161"/>
                  <a:pt x="46" y="163"/>
                  <a:pt x="46" y="164"/>
                </a:cubicBezTo>
                <a:cubicBezTo>
                  <a:pt x="47" y="167"/>
                  <a:pt x="48" y="169"/>
                  <a:pt x="50" y="170"/>
                </a:cubicBezTo>
                <a:cubicBezTo>
                  <a:pt x="52" y="171"/>
                  <a:pt x="54" y="172"/>
                  <a:pt x="55" y="172"/>
                </a:cubicBezTo>
                <a:cubicBezTo>
                  <a:pt x="57" y="174"/>
                  <a:pt x="58" y="176"/>
                  <a:pt x="58" y="176"/>
                </a:cubicBezTo>
                <a:cubicBezTo>
                  <a:pt x="58" y="179"/>
                  <a:pt x="59" y="182"/>
                  <a:pt x="62" y="184"/>
                </a:cubicBezTo>
                <a:cubicBezTo>
                  <a:pt x="64" y="185"/>
                  <a:pt x="66" y="185"/>
                  <a:pt x="67" y="185"/>
                </a:cubicBezTo>
                <a:cubicBezTo>
                  <a:pt x="67" y="185"/>
                  <a:pt x="67" y="185"/>
                  <a:pt x="67" y="185"/>
                </a:cubicBezTo>
                <a:cubicBezTo>
                  <a:pt x="68" y="186"/>
                  <a:pt x="69" y="188"/>
                  <a:pt x="69" y="188"/>
                </a:cubicBezTo>
                <a:cubicBezTo>
                  <a:pt x="69" y="191"/>
                  <a:pt x="70" y="193"/>
                  <a:pt x="72" y="195"/>
                </a:cubicBezTo>
                <a:cubicBezTo>
                  <a:pt x="73" y="196"/>
                  <a:pt x="74" y="197"/>
                  <a:pt x="75" y="197"/>
                </a:cubicBezTo>
                <a:cubicBezTo>
                  <a:pt x="76" y="201"/>
                  <a:pt x="79" y="204"/>
                  <a:pt x="81" y="206"/>
                </a:cubicBezTo>
                <a:cubicBezTo>
                  <a:pt x="80" y="208"/>
                  <a:pt x="79" y="210"/>
                  <a:pt x="79" y="212"/>
                </a:cubicBezTo>
                <a:cubicBezTo>
                  <a:pt x="68" y="221"/>
                  <a:pt x="68" y="222"/>
                  <a:pt x="68" y="226"/>
                </a:cubicBezTo>
                <a:cubicBezTo>
                  <a:pt x="63" y="228"/>
                  <a:pt x="58" y="231"/>
                  <a:pt x="57" y="236"/>
                </a:cubicBezTo>
                <a:cubicBezTo>
                  <a:pt x="50" y="241"/>
                  <a:pt x="46" y="246"/>
                  <a:pt x="45" y="250"/>
                </a:cubicBezTo>
                <a:cubicBezTo>
                  <a:pt x="40" y="253"/>
                  <a:pt x="35" y="257"/>
                  <a:pt x="34" y="262"/>
                </a:cubicBezTo>
                <a:cubicBezTo>
                  <a:pt x="23" y="270"/>
                  <a:pt x="22" y="275"/>
                  <a:pt x="22" y="278"/>
                </a:cubicBezTo>
                <a:cubicBezTo>
                  <a:pt x="20" y="280"/>
                  <a:pt x="17" y="282"/>
                  <a:pt x="14" y="285"/>
                </a:cubicBezTo>
                <a:cubicBezTo>
                  <a:pt x="13" y="286"/>
                  <a:pt x="12" y="287"/>
                  <a:pt x="11" y="289"/>
                </a:cubicBezTo>
                <a:cubicBezTo>
                  <a:pt x="0" y="298"/>
                  <a:pt x="0" y="302"/>
                  <a:pt x="0" y="305"/>
                </a:cubicBezTo>
                <a:cubicBezTo>
                  <a:pt x="0" y="307"/>
                  <a:pt x="1" y="310"/>
                  <a:pt x="3" y="312"/>
                </a:cubicBezTo>
                <a:cubicBezTo>
                  <a:pt x="4" y="312"/>
                  <a:pt x="4" y="312"/>
                  <a:pt x="4" y="313"/>
                </a:cubicBezTo>
                <a:cubicBezTo>
                  <a:pt x="6" y="318"/>
                  <a:pt x="9" y="323"/>
                  <a:pt x="14" y="327"/>
                </a:cubicBezTo>
                <a:cubicBezTo>
                  <a:pt x="36" y="345"/>
                  <a:pt x="92" y="331"/>
                  <a:pt x="157" y="316"/>
                </a:cubicBezTo>
                <a:cubicBezTo>
                  <a:pt x="217" y="301"/>
                  <a:pt x="284" y="285"/>
                  <a:pt x="306" y="301"/>
                </a:cubicBezTo>
                <a:cubicBezTo>
                  <a:pt x="309" y="304"/>
                  <a:pt x="312" y="308"/>
                  <a:pt x="312" y="317"/>
                </a:cubicBezTo>
                <a:cubicBezTo>
                  <a:pt x="312" y="319"/>
                  <a:pt x="313" y="321"/>
                  <a:pt x="314" y="322"/>
                </a:cubicBezTo>
                <a:cubicBezTo>
                  <a:pt x="313" y="325"/>
                  <a:pt x="312" y="328"/>
                  <a:pt x="312" y="330"/>
                </a:cubicBezTo>
                <a:cubicBezTo>
                  <a:pt x="312" y="332"/>
                  <a:pt x="313" y="334"/>
                  <a:pt x="314" y="335"/>
                </a:cubicBezTo>
                <a:cubicBezTo>
                  <a:pt x="313" y="337"/>
                  <a:pt x="313" y="340"/>
                  <a:pt x="313" y="343"/>
                </a:cubicBezTo>
                <a:cubicBezTo>
                  <a:pt x="313" y="345"/>
                  <a:pt x="313" y="347"/>
                  <a:pt x="314" y="348"/>
                </a:cubicBezTo>
                <a:cubicBezTo>
                  <a:pt x="314" y="349"/>
                  <a:pt x="314" y="349"/>
                  <a:pt x="314" y="349"/>
                </a:cubicBezTo>
                <a:cubicBezTo>
                  <a:pt x="313" y="353"/>
                  <a:pt x="313" y="354"/>
                  <a:pt x="313" y="356"/>
                </a:cubicBezTo>
                <a:cubicBezTo>
                  <a:pt x="313" y="358"/>
                  <a:pt x="313" y="359"/>
                  <a:pt x="314" y="361"/>
                </a:cubicBezTo>
                <a:cubicBezTo>
                  <a:pt x="314" y="363"/>
                  <a:pt x="313" y="365"/>
                  <a:pt x="313" y="366"/>
                </a:cubicBezTo>
                <a:cubicBezTo>
                  <a:pt x="312" y="369"/>
                  <a:pt x="313" y="372"/>
                  <a:pt x="314" y="374"/>
                </a:cubicBezTo>
                <a:cubicBezTo>
                  <a:pt x="314" y="375"/>
                  <a:pt x="314" y="376"/>
                  <a:pt x="314" y="377"/>
                </a:cubicBezTo>
                <a:cubicBezTo>
                  <a:pt x="313" y="379"/>
                  <a:pt x="313" y="380"/>
                  <a:pt x="313" y="382"/>
                </a:cubicBezTo>
                <a:cubicBezTo>
                  <a:pt x="313" y="383"/>
                  <a:pt x="313" y="385"/>
                  <a:pt x="314" y="386"/>
                </a:cubicBezTo>
                <a:cubicBezTo>
                  <a:pt x="313" y="389"/>
                  <a:pt x="313" y="392"/>
                  <a:pt x="313" y="395"/>
                </a:cubicBezTo>
                <a:cubicBezTo>
                  <a:pt x="313" y="397"/>
                  <a:pt x="314" y="400"/>
                  <a:pt x="316" y="402"/>
                </a:cubicBezTo>
                <a:cubicBezTo>
                  <a:pt x="318" y="403"/>
                  <a:pt x="320" y="404"/>
                  <a:pt x="322" y="404"/>
                </a:cubicBezTo>
                <a:cubicBezTo>
                  <a:pt x="323" y="404"/>
                  <a:pt x="323" y="404"/>
                  <a:pt x="323" y="404"/>
                </a:cubicBezTo>
                <a:cubicBezTo>
                  <a:pt x="324" y="405"/>
                  <a:pt x="325" y="406"/>
                  <a:pt x="325" y="406"/>
                </a:cubicBezTo>
                <a:cubicBezTo>
                  <a:pt x="327" y="407"/>
                  <a:pt x="329" y="408"/>
                  <a:pt x="331" y="408"/>
                </a:cubicBezTo>
                <a:cubicBezTo>
                  <a:pt x="332" y="408"/>
                  <a:pt x="333" y="408"/>
                  <a:pt x="334" y="407"/>
                </a:cubicBezTo>
                <a:cubicBezTo>
                  <a:pt x="338" y="408"/>
                  <a:pt x="341" y="406"/>
                  <a:pt x="343" y="403"/>
                </a:cubicBezTo>
                <a:cubicBezTo>
                  <a:pt x="350" y="401"/>
                  <a:pt x="360" y="397"/>
                  <a:pt x="360" y="387"/>
                </a:cubicBezTo>
                <a:cubicBezTo>
                  <a:pt x="361" y="387"/>
                  <a:pt x="362" y="386"/>
                  <a:pt x="363" y="386"/>
                </a:cubicBezTo>
                <a:cubicBezTo>
                  <a:pt x="367" y="385"/>
                  <a:pt x="371" y="383"/>
                  <a:pt x="374" y="380"/>
                </a:cubicBezTo>
                <a:cubicBezTo>
                  <a:pt x="390" y="376"/>
                  <a:pt x="393" y="367"/>
                  <a:pt x="393" y="361"/>
                </a:cubicBezTo>
                <a:cubicBezTo>
                  <a:pt x="393" y="361"/>
                  <a:pt x="393" y="360"/>
                  <a:pt x="393" y="360"/>
                </a:cubicBezTo>
                <a:cubicBezTo>
                  <a:pt x="394" y="360"/>
                  <a:pt x="395" y="360"/>
                  <a:pt x="396" y="360"/>
                </a:cubicBezTo>
                <a:cubicBezTo>
                  <a:pt x="401" y="359"/>
                  <a:pt x="410" y="357"/>
                  <a:pt x="410" y="348"/>
                </a:cubicBezTo>
                <a:cubicBezTo>
                  <a:pt x="411" y="348"/>
                  <a:pt x="411" y="348"/>
                  <a:pt x="411" y="348"/>
                </a:cubicBezTo>
                <a:cubicBezTo>
                  <a:pt x="416" y="347"/>
                  <a:pt x="426" y="345"/>
                  <a:pt x="427" y="337"/>
                </a:cubicBezTo>
                <a:cubicBezTo>
                  <a:pt x="433" y="337"/>
                  <a:pt x="443" y="334"/>
                  <a:pt x="444" y="323"/>
                </a:cubicBezTo>
                <a:cubicBezTo>
                  <a:pt x="447" y="322"/>
                  <a:pt x="451" y="320"/>
                  <a:pt x="452" y="319"/>
                </a:cubicBezTo>
                <a:cubicBezTo>
                  <a:pt x="457" y="316"/>
                  <a:pt x="461" y="315"/>
                  <a:pt x="461" y="310"/>
                </a:cubicBezTo>
                <a:cubicBezTo>
                  <a:pt x="467" y="309"/>
                  <a:pt x="478" y="307"/>
                  <a:pt x="478" y="296"/>
                </a:cubicBezTo>
                <a:cubicBezTo>
                  <a:pt x="478" y="296"/>
                  <a:pt x="478" y="295"/>
                  <a:pt x="478" y="295"/>
                </a:cubicBezTo>
                <a:cubicBezTo>
                  <a:pt x="480" y="294"/>
                  <a:pt x="481" y="294"/>
                  <a:pt x="482" y="294"/>
                </a:cubicBezTo>
                <a:cubicBezTo>
                  <a:pt x="486" y="293"/>
                  <a:pt x="492" y="292"/>
                  <a:pt x="494" y="287"/>
                </a:cubicBezTo>
                <a:cubicBezTo>
                  <a:pt x="501" y="285"/>
                  <a:pt x="511" y="282"/>
                  <a:pt x="511" y="271"/>
                </a:cubicBezTo>
                <a:cubicBezTo>
                  <a:pt x="512" y="271"/>
                  <a:pt x="512" y="270"/>
                  <a:pt x="513" y="270"/>
                </a:cubicBezTo>
                <a:cubicBezTo>
                  <a:pt x="518" y="269"/>
                  <a:pt x="528" y="267"/>
                  <a:pt x="528" y="258"/>
                </a:cubicBezTo>
                <a:cubicBezTo>
                  <a:pt x="528" y="258"/>
                  <a:pt x="529" y="258"/>
                  <a:pt x="530" y="258"/>
                </a:cubicBezTo>
                <a:cubicBezTo>
                  <a:pt x="535" y="257"/>
                  <a:pt x="544" y="254"/>
                  <a:pt x="545" y="246"/>
                </a:cubicBezTo>
                <a:cubicBezTo>
                  <a:pt x="547" y="245"/>
                  <a:pt x="551" y="243"/>
                  <a:pt x="555" y="241"/>
                </a:cubicBezTo>
                <a:cubicBezTo>
                  <a:pt x="556" y="241"/>
                  <a:pt x="558" y="240"/>
                  <a:pt x="559" y="238"/>
                </a:cubicBezTo>
                <a:cubicBezTo>
                  <a:pt x="567" y="236"/>
                  <a:pt x="576" y="232"/>
                  <a:pt x="578" y="223"/>
                </a:cubicBezTo>
                <a:cubicBezTo>
                  <a:pt x="586" y="220"/>
                  <a:pt x="595" y="216"/>
                  <a:pt x="595" y="207"/>
                </a:cubicBezTo>
                <a:cubicBezTo>
                  <a:pt x="595" y="204"/>
                  <a:pt x="594" y="201"/>
                  <a:pt x="592" y="199"/>
                </a:cubicBezTo>
                <a:close/>
              </a:path>
            </a:pathLst>
          </a:custGeom>
          <a:solidFill>
            <a:srgbClr val="00B0F0"/>
          </a:solidFill>
          <a:ln/>
          <a:effectLst>
            <a:outerShdw blurRad="50800" dist="38100" dir="5400000" algn="t"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en-US" dirty="0"/>
          </a:p>
        </p:txBody>
      </p:sp>
      <p:sp>
        <p:nvSpPr>
          <p:cNvPr id="20" name="Dikdörtgen 17"/>
          <p:cNvSpPr/>
          <p:nvPr/>
        </p:nvSpPr>
        <p:spPr>
          <a:xfrm>
            <a:off x="35946" y="5372534"/>
            <a:ext cx="4663645" cy="1074341"/>
          </a:xfrm>
          <a:prstGeom prst="rect">
            <a:avLst/>
          </a:prstGeom>
          <a:gradFill>
            <a:gsLst>
              <a:gs pos="0">
                <a:srgbClr val="DA4440"/>
              </a:gs>
              <a:gs pos="50000">
                <a:srgbClr val="C53E3B"/>
              </a:gs>
              <a:gs pos="100000">
                <a:srgbClr val="A5322F"/>
              </a:gs>
            </a:gsLst>
          </a:gradFill>
          <a:scene3d>
            <a:camera prst="orthographicFront"/>
            <a:lightRig rig="threePt" dir="t"/>
          </a:scene3d>
          <a:sp3d>
            <a:bevelT w="114300" prst="artDeco"/>
          </a:sp3d>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2800" b="1" dirty="0" smtClean="0"/>
              <a:t>Ege kıyılarında denizin ılıtıcı etkisi iç kesimlere girebilirken, </a:t>
            </a:r>
          </a:p>
        </p:txBody>
      </p:sp>
      <p:sp>
        <p:nvSpPr>
          <p:cNvPr id="17" name="16 Slayt Numarası Yer Tutucusu"/>
          <p:cNvSpPr>
            <a:spLocks noGrp="1"/>
          </p:cNvSpPr>
          <p:nvPr>
            <p:ph type="sldNum" sz="quarter" idx="12"/>
          </p:nvPr>
        </p:nvSpPr>
        <p:spPr/>
        <p:txBody>
          <a:bodyPr/>
          <a:lstStyle/>
          <a:p>
            <a:fld id="{6D22F896-40B5-4ADD-8801-0D06FADFA095}" type="slidenum">
              <a:rPr lang="en-US" smtClean="0"/>
              <a:pPr/>
              <a:t>13</a:t>
            </a:fld>
            <a:endParaRPr lang="en-US" dirty="0"/>
          </a:p>
        </p:txBody>
      </p:sp>
    </p:spTree>
    <p:extLst>
      <p:ext uri="{BB962C8B-B14F-4D97-AF65-F5344CB8AC3E}">
        <p14:creationId xmlns:p14="http://schemas.microsoft.com/office/powerpoint/2010/main" xmlns="" val="31740648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down)">
                                      <p:cBhvr>
                                        <p:cTn id="15" dur="500"/>
                                        <p:tgtEl>
                                          <p:spTgt spid="11"/>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path" presetSubtype="0" accel="50000" decel="50000" fill="hold" grpId="1" nodeType="clickEffect">
                                  <p:stCondLst>
                                    <p:cond delay="0"/>
                                  </p:stCondLst>
                                  <p:childTnLst>
                                    <p:animMotion origin="layout" path="M -8.33333E-7 -1.11111E-6 L 0.11003 -0.00301 " pathEditMode="relative" rAng="0" ptsTypes="AA">
                                      <p:cBhvr>
                                        <p:cTn id="37" dur="2000" fill="hold"/>
                                        <p:tgtEl>
                                          <p:spTgt spid="3"/>
                                        </p:tgtEl>
                                        <p:attrNameLst>
                                          <p:attrName>ppt_x</p:attrName>
                                          <p:attrName>ppt_y</p:attrName>
                                        </p:attrNameLst>
                                      </p:cBhvr>
                                      <p:rCtr x="5495" y="-162"/>
                                    </p:animMotion>
                                  </p:childTnLst>
                                </p:cTn>
                              </p:par>
                              <p:par>
                                <p:cTn id="38" presetID="42" presetClass="path" presetSubtype="0" accel="50000" decel="50000" fill="hold" grpId="1" nodeType="withEffect">
                                  <p:stCondLst>
                                    <p:cond delay="0"/>
                                  </p:stCondLst>
                                  <p:childTnLst>
                                    <p:animMotion origin="layout" path="M 9.49539E-7 -2.59259E-6 L 0.11 -0.00301 " pathEditMode="relative" rAng="0" ptsTypes="AA">
                                      <p:cBhvr>
                                        <p:cTn id="39" dur="2000" fill="hold"/>
                                        <p:tgtEl>
                                          <p:spTgt spid="14"/>
                                        </p:tgtEl>
                                        <p:attrNameLst>
                                          <p:attrName>ppt_x</p:attrName>
                                          <p:attrName>ppt_y</p:attrName>
                                        </p:attrNameLst>
                                      </p:cBhvr>
                                      <p:rCtr x="55" y="-2"/>
                                    </p:animMotion>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amond(in)">
                                      <p:cBhvr>
                                        <p:cTn id="44" dur="500"/>
                                        <p:tgtEl>
                                          <p:spTgt spid="19"/>
                                        </p:tgtEl>
                                      </p:cBhvr>
                                    </p:animEffect>
                                  </p:childTnLst>
                                </p:cTn>
                              </p:par>
                              <p:par>
                                <p:cTn id="45" presetID="8"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amond(in)">
                                      <p:cBhvr>
                                        <p:cTn id="47" dur="500"/>
                                        <p:tgtEl>
                                          <p:spTgt spid="15"/>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par>
                          <p:cTn id="54" fill="hold">
                            <p:stCondLst>
                              <p:cond delay="1000"/>
                            </p:stCondLst>
                            <p:childTnLst>
                              <p:par>
                                <p:cTn id="55" presetID="8" presetClass="entr" presetSubtype="3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diamond(out)">
                                      <p:cBhvr>
                                        <p:cTn id="57" dur="500"/>
                                        <p:tgtEl>
                                          <p:spTgt spid="18"/>
                                        </p:tgtEl>
                                      </p:cBhvr>
                                    </p:animEffect>
                                  </p:childTnLst>
                                </p:cTn>
                              </p:par>
                            </p:childTnLst>
                          </p:cTn>
                        </p:par>
                        <p:par>
                          <p:cTn id="58" fill="hold">
                            <p:stCondLst>
                              <p:cond delay="1500"/>
                            </p:stCondLst>
                            <p:childTnLst>
                              <p:par>
                                <p:cTn id="59" presetID="8" presetClass="entr" presetSubtype="32"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amond(out)">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3" grpId="0" animBg="1"/>
      <p:bldP spid="3" grpId="1" animBg="1"/>
      <p:bldP spid="14" grpId="0" animBg="1"/>
      <p:bldP spid="14" grpId="1" animBg="1"/>
      <p:bldP spid="15" grpId="0" animBg="1"/>
      <p:bldP spid="16"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normAutofit/>
          </a:bodyPr>
          <a:lstStyle/>
          <a:p>
            <a:pPr algn="ctr"/>
            <a:r>
              <a:rPr lang="tr-TR" sz="4000" b="1" dirty="0" smtClean="0">
                <a:solidFill>
                  <a:schemeClr val="tx2">
                    <a:lumMod val="60000"/>
                    <a:lumOff val="40000"/>
                  </a:schemeClr>
                </a:solidFill>
              </a:rPr>
              <a:t>Dünyadaki İklim Tipleri</a:t>
            </a:r>
            <a:endParaRPr lang="tr-TR" sz="4000" b="1" dirty="0">
              <a:solidFill>
                <a:schemeClr val="tx2">
                  <a:lumMod val="60000"/>
                  <a:lumOff val="40000"/>
                </a:schemeClr>
              </a:solidFill>
            </a:endParaRPr>
          </a:p>
        </p:txBody>
      </p:sp>
      <p:sp>
        <p:nvSpPr>
          <p:cNvPr id="3" name="2 İçerik Yer Tutucusu"/>
          <p:cNvSpPr>
            <a:spLocks noGrp="1"/>
          </p:cNvSpPr>
          <p:nvPr>
            <p:ph sz="half" idx="1"/>
          </p:nvPr>
        </p:nvSpPr>
        <p:spPr>
          <a:xfrm>
            <a:off x="169513" y="5270203"/>
            <a:ext cx="11903773" cy="1438959"/>
          </a:xfrm>
        </p:spPr>
        <p:txBody>
          <a:bodyPr>
            <a:normAutofit/>
          </a:bodyPr>
          <a:lstStyle/>
          <a:p>
            <a:pPr marL="0" indent="0" algn="just">
              <a:buNone/>
            </a:pPr>
            <a:r>
              <a:rPr lang="tr-TR" b="1" dirty="0" smtClean="0"/>
              <a:t>*  Yukarıdaki Dünya iklim tipleri haritasında da görüldüğü gibi, yeryüzünde </a:t>
            </a:r>
            <a:r>
              <a:rPr lang="tr-TR" b="1" dirty="0" smtClean="0">
                <a:solidFill>
                  <a:srgbClr val="FF0000"/>
                </a:solidFill>
              </a:rPr>
              <a:t>farklı iklim tipleri </a:t>
            </a:r>
            <a:r>
              <a:rPr lang="tr-TR" b="1" dirty="0" smtClean="0"/>
              <a:t>bulunmaktadır. </a:t>
            </a:r>
            <a:r>
              <a:rPr lang="tr-TR" b="1" dirty="0" smtClean="0">
                <a:solidFill>
                  <a:schemeClr val="tx1">
                    <a:lumMod val="95000"/>
                    <a:lumOff val="5000"/>
                  </a:schemeClr>
                </a:solidFill>
              </a:rPr>
              <a:t>Bu iklim tiplerinde yaşayan insanların ekonomik faaliyetleri ve günlük yaşantıları farklılık gösterir.</a:t>
            </a:r>
          </a:p>
          <a:p>
            <a:pPr algn="just"/>
            <a:endParaRPr lang="tr-TR" dirty="0"/>
          </a:p>
        </p:txBody>
      </p:sp>
      <p:pic>
        <p:nvPicPr>
          <p:cNvPr id="4098" name="Picture 2"/>
          <p:cNvPicPr>
            <a:picLocks noChangeAspect="1" noChangeArrowheads="1"/>
          </p:cNvPicPr>
          <p:nvPr/>
        </p:nvPicPr>
        <p:blipFill>
          <a:blip r:embed="rId2"/>
          <a:srcRect/>
          <a:stretch>
            <a:fillRect/>
          </a:stretch>
        </p:blipFill>
        <p:spPr bwMode="auto">
          <a:xfrm>
            <a:off x="1995967" y="760007"/>
            <a:ext cx="8250865" cy="4439314"/>
          </a:xfrm>
          <a:prstGeom prst="rect">
            <a:avLst/>
          </a:prstGeom>
          <a:noFill/>
          <a:ln w="9525">
            <a:noFill/>
            <a:miter lim="800000"/>
            <a:headEnd/>
            <a:tailEnd/>
          </a:ln>
        </p:spPr>
      </p:pic>
      <p:sp>
        <p:nvSpPr>
          <p:cNvPr id="5" name="4 Slayt Numarası Yer Tutucusu"/>
          <p:cNvSpPr>
            <a:spLocks noGrp="1"/>
          </p:cNvSpPr>
          <p:nvPr>
            <p:ph type="sldNum" sz="quarter" idx="12"/>
          </p:nvPr>
        </p:nvSpPr>
        <p:spPr/>
        <p:txBody>
          <a:bodyPr/>
          <a:lstStyle/>
          <a:p>
            <a:fld id="{6D22F896-40B5-4ADD-8801-0D06FADFA095}"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Ülkemizin İkliminin Genel Özellikleri</a:t>
            </a:r>
            <a:endParaRPr lang="tr-TR" b="1" dirty="0">
              <a:solidFill>
                <a:schemeClr val="tx2">
                  <a:lumMod val="60000"/>
                  <a:lumOff val="40000"/>
                </a:schemeClr>
              </a:solidFill>
            </a:endParaRPr>
          </a:p>
        </p:txBody>
      </p:sp>
      <p:sp>
        <p:nvSpPr>
          <p:cNvPr id="10" name="2 İçerik Yer Tutucusu"/>
          <p:cNvSpPr>
            <a:spLocks noGrp="1"/>
          </p:cNvSpPr>
          <p:nvPr>
            <p:ph sz="half" idx="1"/>
          </p:nvPr>
        </p:nvSpPr>
        <p:spPr>
          <a:xfrm>
            <a:off x="169513" y="4550713"/>
            <a:ext cx="11903773" cy="2169064"/>
          </a:xfrm>
        </p:spPr>
        <p:txBody>
          <a:bodyPr>
            <a:noAutofit/>
          </a:bodyPr>
          <a:lstStyle/>
          <a:p>
            <a:pPr marL="0" indent="0" algn="just">
              <a:spcBef>
                <a:spcPts val="0"/>
              </a:spcBef>
              <a:buNone/>
            </a:pPr>
            <a:r>
              <a:rPr lang="tr-TR" sz="2700" b="1" dirty="0" smtClean="0"/>
              <a:t>*  </a:t>
            </a:r>
            <a:r>
              <a:rPr lang="tr-TR" sz="2700" b="1" dirty="0" smtClean="0">
                <a:solidFill>
                  <a:srgbClr val="FF0000"/>
                </a:solidFill>
              </a:rPr>
              <a:t>Mutlak</a:t>
            </a:r>
            <a:r>
              <a:rPr lang="tr-TR" sz="2700" b="1" dirty="0" smtClean="0"/>
              <a:t> ve </a:t>
            </a:r>
            <a:r>
              <a:rPr lang="tr-TR" sz="2700" b="1" dirty="0" smtClean="0">
                <a:solidFill>
                  <a:srgbClr val="00B0F0"/>
                </a:solidFill>
              </a:rPr>
              <a:t>göreceli konum</a:t>
            </a:r>
            <a:r>
              <a:rPr lang="tr-TR" sz="2700" b="1" dirty="0" smtClean="0"/>
              <a:t>, iklim özelliklerini etkileyen iki önemli faktördür. </a:t>
            </a:r>
          </a:p>
          <a:p>
            <a:pPr marL="0" indent="0" algn="just">
              <a:spcBef>
                <a:spcPts val="0"/>
              </a:spcBef>
              <a:buNone/>
            </a:pPr>
            <a:r>
              <a:rPr lang="tr-TR" sz="2700" b="1" dirty="0" smtClean="0"/>
              <a:t>* Türkiye </a:t>
            </a:r>
            <a:r>
              <a:rPr lang="tr-TR" sz="2700" b="1" dirty="0" smtClean="0">
                <a:solidFill>
                  <a:srgbClr val="FF0000"/>
                </a:solidFill>
              </a:rPr>
              <a:t>mutlak konum olarak</a:t>
            </a:r>
            <a:r>
              <a:rPr lang="tr-TR" sz="2700" b="1" dirty="0" smtClean="0"/>
              <a:t>; 26</a:t>
            </a:r>
            <a:r>
              <a:rPr lang="tr-TR" sz="2700" b="1" baseline="30000" dirty="0" smtClean="0"/>
              <a:t>0</a:t>
            </a:r>
            <a:r>
              <a:rPr lang="tr-TR" sz="2700" b="1" dirty="0" smtClean="0"/>
              <a:t> – 45</a:t>
            </a:r>
            <a:r>
              <a:rPr lang="tr-TR" sz="2700" b="1" baseline="30000" dirty="0" smtClean="0"/>
              <a:t>0      </a:t>
            </a:r>
            <a:r>
              <a:rPr lang="tr-TR" sz="2700" b="1" dirty="0" smtClean="0"/>
              <a:t>doğu meridyenleri   ve  36</a:t>
            </a:r>
            <a:r>
              <a:rPr lang="tr-TR" sz="2700" b="1" baseline="30000" dirty="0" smtClean="0"/>
              <a:t>0</a:t>
            </a:r>
            <a:r>
              <a:rPr lang="tr-TR" sz="2700" b="1" dirty="0" smtClean="0"/>
              <a:t> – 42</a:t>
            </a:r>
            <a:r>
              <a:rPr lang="tr-TR" sz="2700" b="1" baseline="30000" dirty="0" smtClean="0"/>
              <a:t>0   </a:t>
            </a:r>
            <a:r>
              <a:rPr lang="tr-TR" sz="2700" b="1" dirty="0" smtClean="0"/>
              <a:t>kuzey  paralelleri arasında yer alır.</a:t>
            </a:r>
          </a:p>
          <a:p>
            <a:pPr marL="0" indent="0" algn="just">
              <a:spcBef>
                <a:spcPts val="0"/>
              </a:spcBef>
              <a:buNone/>
            </a:pPr>
            <a:r>
              <a:rPr lang="tr-TR" sz="2700" b="1" dirty="0" smtClean="0"/>
              <a:t>* </a:t>
            </a:r>
            <a:r>
              <a:rPr lang="tr-TR" sz="2700" b="1" dirty="0" smtClean="0">
                <a:solidFill>
                  <a:srgbClr val="00B0F0"/>
                </a:solidFill>
              </a:rPr>
              <a:t>Göreceli konum olarak</a:t>
            </a:r>
            <a:r>
              <a:rPr lang="tr-TR" sz="2700" b="1" dirty="0" smtClean="0"/>
              <a:t> ise; Kuzey Yarım Küre’de, Yengeç Dönencesi’nin kuzeyinde ve orta kuşakta bulunur. </a:t>
            </a:r>
            <a:endParaRPr lang="tr-TR" sz="2700" b="1" dirty="0"/>
          </a:p>
        </p:txBody>
      </p:sp>
      <p:pic>
        <p:nvPicPr>
          <p:cNvPr id="50181" name="Picture 5" descr="Kaynak görüntüyü göster"/>
          <p:cNvPicPr>
            <a:picLocks noChangeAspect="1" noChangeArrowheads="1"/>
          </p:cNvPicPr>
          <p:nvPr/>
        </p:nvPicPr>
        <p:blipFill>
          <a:blip r:embed="rId2"/>
          <a:srcRect/>
          <a:stretch>
            <a:fillRect/>
          </a:stretch>
        </p:blipFill>
        <p:spPr bwMode="auto">
          <a:xfrm>
            <a:off x="882221" y="903768"/>
            <a:ext cx="10537146" cy="3636334"/>
          </a:xfrm>
          <a:prstGeom prst="rect">
            <a:avLst/>
          </a:prstGeom>
          <a:noFill/>
        </p:spPr>
      </p:pic>
      <p:sp>
        <p:nvSpPr>
          <p:cNvPr id="5" name="4 Metin kutusu"/>
          <p:cNvSpPr txBox="1"/>
          <p:nvPr/>
        </p:nvSpPr>
        <p:spPr>
          <a:xfrm>
            <a:off x="10451797" y="4231756"/>
            <a:ext cx="1371600" cy="276999"/>
          </a:xfrm>
          <a:prstGeom prst="rect">
            <a:avLst/>
          </a:prstGeom>
          <a:noFill/>
        </p:spPr>
        <p:txBody>
          <a:bodyPr wrap="square" rtlCol="0">
            <a:spAutoFit/>
          </a:bodyPr>
          <a:lstStyle/>
          <a:p>
            <a:r>
              <a:rPr lang="tr-TR" sz="1200" b="1" dirty="0" smtClean="0"/>
              <a:t>(Göreceli konum)</a:t>
            </a:r>
            <a:endParaRPr lang="tr-TR" sz="1200" b="1" dirty="0"/>
          </a:p>
        </p:txBody>
      </p:sp>
      <p:sp>
        <p:nvSpPr>
          <p:cNvPr id="6" name="5 Slayt Numarası Yer Tutucusu"/>
          <p:cNvSpPr>
            <a:spLocks noGrp="1"/>
          </p:cNvSpPr>
          <p:nvPr>
            <p:ph type="sldNum" sz="quarter" idx="12"/>
          </p:nvPr>
        </p:nvSpPr>
        <p:spPr/>
        <p:txBody>
          <a:bodyPr/>
          <a:lstStyle/>
          <a:p>
            <a:fld id="{6D22F896-40B5-4ADD-8801-0D06FADFA095}"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Ülkemizin İkliminin Genel Özellikleri</a:t>
            </a:r>
            <a:endParaRPr lang="tr-TR" b="1" dirty="0">
              <a:solidFill>
                <a:schemeClr val="tx2">
                  <a:lumMod val="60000"/>
                  <a:lumOff val="40000"/>
                </a:schemeClr>
              </a:solidFill>
            </a:endParaRPr>
          </a:p>
        </p:txBody>
      </p:sp>
      <p:sp>
        <p:nvSpPr>
          <p:cNvPr id="10" name="2 İçerik Yer Tutucusu"/>
          <p:cNvSpPr>
            <a:spLocks noGrp="1"/>
          </p:cNvSpPr>
          <p:nvPr>
            <p:ph sz="half" idx="1"/>
          </p:nvPr>
        </p:nvSpPr>
        <p:spPr>
          <a:xfrm>
            <a:off x="169513" y="4168007"/>
            <a:ext cx="11903773" cy="2519915"/>
          </a:xfrm>
        </p:spPr>
        <p:txBody>
          <a:bodyPr>
            <a:normAutofit/>
          </a:bodyPr>
          <a:lstStyle/>
          <a:p>
            <a:pPr marL="0" indent="0" algn="just">
              <a:buNone/>
            </a:pPr>
            <a:r>
              <a:rPr lang="tr-TR" b="1" dirty="0" smtClean="0"/>
              <a:t>*  Güneş ışınları hiçbir zaman dik açıyla düşmez.</a:t>
            </a:r>
          </a:p>
          <a:p>
            <a:pPr marL="0" indent="0" algn="just">
              <a:buNone/>
            </a:pPr>
            <a:r>
              <a:rPr lang="tr-TR" b="1" dirty="0" smtClean="0"/>
              <a:t>*  Yıl boyunca Güneş ışınlarının yere düşme açısı çok değiştiği için dört mevsim belirgin olarak yaşanır.</a:t>
            </a:r>
          </a:p>
          <a:p>
            <a:pPr marL="0" indent="0" algn="just">
              <a:buNone/>
            </a:pPr>
            <a:r>
              <a:rPr lang="tr-TR" b="1" dirty="0" smtClean="0"/>
              <a:t>* Kuzeyden esen rüzgârlar, hava sıcaklığının azalmasına; güneyden esen rüzgârlar da hava sıcaklığının artmasına neden olur. </a:t>
            </a:r>
            <a:endParaRPr lang="tr-TR" b="1" dirty="0"/>
          </a:p>
        </p:txBody>
      </p:sp>
      <p:pic>
        <p:nvPicPr>
          <p:cNvPr id="51202" name="Picture 2" descr="ilkbahar ile ilgili görsel sonucu">
            <a:hlinkClick r:id="rId2"/>
          </p:cNvPr>
          <p:cNvPicPr>
            <a:picLocks noChangeAspect="1" noChangeArrowheads="1"/>
          </p:cNvPicPr>
          <p:nvPr/>
        </p:nvPicPr>
        <p:blipFill>
          <a:blip r:embed="rId3"/>
          <a:srcRect/>
          <a:stretch>
            <a:fillRect/>
          </a:stretch>
        </p:blipFill>
        <p:spPr bwMode="auto">
          <a:xfrm>
            <a:off x="135604" y="703557"/>
            <a:ext cx="3001002" cy="3438526"/>
          </a:xfrm>
          <a:prstGeom prst="rect">
            <a:avLst/>
          </a:prstGeom>
          <a:noFill/>
        </p:spPr>
      </p:pic>
      <p:pic>
        <p:nvPicPr>
          <p:cNvPr id="51204" name="Picture 4" descr="yaz mevsimi ile ilgili görsel sonucu">
            <a:hlinkClick r:id="rId4"/>
          </p:cNvPr>
          <p:cNvPicPr>
            <a:picLocks noChangeAspect="1" noChangeArrowheads="1"/>
          </p:cNvPicPr>
          <p:nvPr/>
        </p:nvPicPr>
        <p:blipFill>
          <a:blip r:embed="rId5"/>
          <a:srcRect/>
          <a:stretch>
            <a:fillRect/>
          </a:stretch>
        </p:blipFill>
        <p:spPr bwMode="auto">
          <a:xfrm>
            <a:off x="3211029" y="703558"/>
            <a:ext cx="2910371" cy="3438526"/>
          </a:xfrm>
          <a:prstGeom prst="rect">
            <a:avLst/>
          </a:prstGeom>
          <a:noFill/>
        </p:spPr>
      </p:pic>
      <p:pic>
        <p:nvPicPr>
          <p:cNvPr id="51206" name="Picture 6" descr="sonbahar mevsimi ile ilgili görsel sonucu">
            <a:hlinkClick r:id="rId6"/>
          </p:cNvPr>
          <p:cNvPicPr>
            <a:picLocks noChangeAspect="1" noChangeArrowheads="1"/>
          </p:cNvPicPr>
          <p:nvPr/>
        </p:nvPicPr>
        <p:blipFill>
          <a:blip r:embed="rId7"/>
          <a:srcRect/>
          <a:stretch>
            <a:fillRect/>
          </a:stretch>
        </p:blipFill>
        <p:spPr bwMode="auto">
          <a:xfrm>
            <a:off x="6227723" y="703557"/>
            <a:ext cx="2735524" cy="3438526"/>
          </a:xfrm>
          <a:prstGeom prst="rect">
            <a:avLst/>
          </a:prstGeom>
          <a:noFill/>
        </p:spPr>
      </p:pic>
      <p:pic>
        <p:nvPicPr>
          <p:cNvPr id="51208" name="Picture 8" descr="kış mevsimi ile ilgili görsel sonucu">
            <a:hlinkClick r:id="rId8"/>
          </p:cNvPr>
          <p:cNvPicPr>
            <a:picLocks noChangeAspect="1" noChangeArrowheads="1"/>
          </p:cNvPicPr>
          <p:nvPr/>
        </p:nvPicPr>
        <p:blipFill>
          <a:blip r:embed="rId9"/>
          <a:srcRect/>
          <a:stretch>
            <a:fillRect/>
          </a:stretch>
        </p:blipFill>
        <p:spPr bwMode="auto">
          <a:xfrm>
            <a:off x="9058939" y="703557"/>
            <a:ext cx="3019647" cy="3438526"/>
          </a:xfrm>
          <a:prstGeom prst="rect">
            <a:avLst/>
          </a:prstGeom>
          <a:noFill/>
        </p:spPr>
      </p:pic>
      <p:sp>
        <p:nvSpPr>
          <p:cNvPr id="8" name="7 Slayt Numarası Yer Tutucusu"/>
          <p:cNvSpPr>
            <a:spLocks noGrp="1"/>
          </p:cNvSpPr>
          <p:nvPr>
            <p:ph type="sldNum" sz="quarter" idx="12"/>
          </p:nvPr>
        </p:nvSpPr>
        <p:spPr/>
        <p:txBody>
          <a:bodyPr/>
          <a:lstStyle/>
          <a:p>
            <a:fld id="{6D22F896-40B5-4ADD-8801-0D06FADFA095}"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Ülkemizin İkliminin Genel Özellikleri</a:t>
            </a:r>
            <a:endParaRPr lang="tr-TR" b="1" dirty="0">
              <a:solidFill>
                <a:schemeClr val="tx2">
                  <a:lumMod val="60000"/>
                  <a:lumOff val="40000"/>
                </a:schemeClr>
              </a:solidFill>
            </a:endParaRPr>
          </a:p>
        </p:txBody>
      </p:sp>
      <p:sp>
        <p:nvSpPr>
          <p:cNvPr id="10" name="2 İçerik Yer Tutucusu"/>
          <p:cNvSpPr>
            <a:spLocks noGrp="1"/>
          </p:cNvSpPr>
          <p:nvPr>
            <p:ph sz="half" idx="1"/>
          </p:nvPr>
        </p:nvSpPr>
        <p:spPr>
          <a:xfrm>
            <a:off x="73816" y="4869785"/>
            <a:ext cx="12071700" cy="2105201"/>
          </a:xfrm>
        </p:spPr>
        <p:txBody>
          <a:bodyPr>
            <a:normAutofit/>
          </a:bodyPr>
          <a:lstStyle/>
          <a:p>
            <a:pPr marL="0" indent="0" algn="just">
              <a:buNone/>
            </a:pPr>
            <a:r>
              <a:rPr lang="tr-TR" b="1" dirty="0" smtClean="0"/>
              <a:t>* Ülkemizde sıcaklık; genel olarak güneyden kuzeye </a:t>
            </a:r>
            <a:r>
              <a:rPr lang="tr-TR" b="1" dirty="0" smtClean="0">
                <a:solidFill>
                  <a:srgbClr val="FF0000"/>
                </a:solidFill>
              </a:rPr>
              <a:t>(enlem)</a:t>
            </a:r>
            <a:r>
              <a:rPr lang="tr-TR" b="1" dirty="0" smtClean="0"/>
              <a:t>, kıyılardan iç kesimlere </a:t>
            </a:r>
            <a:r>
              <a:rPr lang="tr-TR" b="1" dirty="0" smtClean="0">
                <a:solidFill>
                  <a:schemeClr val="accent6">
                    <a:lumMod val="50000"/>
                  </a:schemeClr>
                </a:solidFill>
              </a:rPr>
              <a:t>(karasallık)</a:t>
            </a:r>
            <a:r>
              <a:rPr lang="tr-TR" b="1" dirty="0" smtClean="0"/>
              <a:t>,</a:t>
            </a:r>
            <a:r>
              <a:rPr lang="tr-TR" b="1" dirty="0" smtClean="0">
                <a:solidFill>
                  <a:schemeClr val="accent6">
                    <a:lumMod val="50000"/>
                  </a:schemeClr>
                </a:solidFill>
              </a:rPr>
              <a:t> </a:t>
            </a:r>
            <a:r>
              <a:rPr lang="tr-TR" b="1" dirty="0" smtClean="0"/>
              <a:t>batıdan doğuya </a:t>
            </a:r>
            <a:r>
              <a:rPr lang="tr-TR" b="1" dirty="0" smtClean="0">
                <a:solidFill>
                  <a:srgbClr val="00B050"/>
                </a:solidFill>
              </a:rPr>
              <a:t>(yükselti) </a:t>
            </a:r>
            <a:r>
              <a:rPr lang="tr-TR" b="1" dirty="0" smtClean="0"/>
              <a:t>doğru azalmaktadır.</a:t>
            </a:r>
          </a:p>
          <a:p>
            <a:pPr marL="0" indent="0">
              <a:buNone/>
            </a:pPr>
            <a:r>
              <a:rPr lang="tr-TR" b="1" dirty="0" smtClean="0"/>
              <a:t>*  Dağların güney yamaçları, bakı özelliği taşıdığından diğer yamaçlara göre daha sıcaktır</a:t>
            </a:r>
            <a:r>
              <a:rPr lang="tr-TR" b="1" dirty="0" smtClean="0"/>
              <a:t>. </a:t>
            </a:r>
            <a:r>
              <a:rPr lang="tr-TR" dirty="0" smtClean="0">
                <a:hlinkClick r:id="rId2"/>
              </a:rPr>
              <a:t>http://</a:t>
            </a:r>
            <a:r>
              <a:rPr lang="tr-TR" dirty="0" smtClean="0">
                <a:hlinkClick r:id="rId2"/>
              </a:rPr>
              <a:t>www.</a:t>
            </a:r>
            <a:r>
              <a:rPr lang="tr-TR" dirty="0" err="1" smtClean="0">
                <a:hlinkClick r:id="rId2"/>
              </a:rPr>
              <a:t>sorubak</a:t>
            </a:r>
            <a:r>
              <a:rPr lang="tr-TR" dirty="0" smtClean="0">
                <a:hlinkClick r:id="rId2"/>
              </a:rPr>
              <a:t>.com</a:t>
            </a:r>
            <a:r>
              <a:rPr lang="tr-TR" dirty="0" smtClean="0"/>
              <a:t> </a:t>
            </a:r>
            <a:endParaRPr lang="tr-TR" b="1" dirty="0" smtClean="0"/>
          </a:p>
          <a:p>
            <a:pPr marL="0" indent="0"/>
            <a:endParaRPr lang="tr-TR" b="1" dirty="0"/>
          </a:p>
        </p:txBody>
      </p:sp>
      <p:pic>
        <p:nvPicPr>
          <p:cNvPr id="52227" name="Picture 3"/>
          <p:cNvPicPr>
            <a:picLocks noChangeAspect="1" noChangeArrowheads="1"/>
          </p:cNvPicPr>
          <p:nvPr/>
        </p:nvPicPr>
        <p:blipFill>
          <a:blip r:embed="rId3"/>
          <a:srcRect/>
          <a:stretch>
            <a:fillRect/>
          </a:stretch>
        </p:blipFill>
        <p:spPr bwMode="auto">
          <a:xfrm>
            <a:off x="1333901" y="1060489"/>
            <a:ext cx="5553075" cy="3575308"/>
          </a:xfrm>
          <a:prstGeom prst="rect">
            <a:avLst/>
          </a:prstGeom>
          <a:noFill/>
          <a:ln w="9525">
            <a:noFill/>
            <a:miter lim="800000"/>
            <a:headEnd/>
            <a:tailEnd/>
          </a:ln>
        </p:spPr>
      </p:pic>
      <p:pic>
        <p:nvPicPr>
          <p:cNvPr id="52228" name="Picture 4"/>
          <p:cNvPicPr>
            <a:picLocks noChangeAspect="1" noChangeArrowheads="1"/>
          </p:cNvPicPr>
          <p:nvPr/>
        </p:nvPicPr>
        <p:blipFill>
          <a:blip r:embed="rId4"/>
          <a:srcRect/>
          <a:stretch>
            <a:fillRect/>
          </a:stretch>
        </p:blipFill>
        <p:spPr bwMode="auto">
          <a:xfrm>
            <a:off x="6880255" y="1060482"/>
            <a:ext cx="3476625" cy="3585945"/>
          </a:xfrm>
          <a:prstGeom prst="rect">
            <a:avLst/>
          </a:prstGeom>
          <a:noFill/>
          <a:ln w="9525">
            <a:noFill/>
            <a:miter lim="800000"/>
            <a:headEnd/>
            <a:tailEnd/>
          </a:ln>
        </p:spPr>
      </p:pic>
      <p:sp>
        <p:nvSpPr>
          <p:cNvPr id="6" name="5 Slayt Numarası Yer Tutucusu"/>
          <p:cNvSpPr>
            <a:spLocks noGrp="1"/>
          </p:cNvSpPr>
          <p:nvPr>
            <p:ph type="sldNum" sz="quarter" idx="12"/>
          </p:nvPr>
        </p:nvSpPr>
        <p:spPr/>
        <p:txBody>
          <a:bodyPr/>
          <a:lstStyle/>
          <a:p>
            <a:fld id="{6D22F896-40B5-4ADD-8801-0D06FADFA095}"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Ülkemizin İkliminin Genel Özellikleri</a:t>
            </a:r>
            <a:endParaRPr lang="tr-TR" b="1" dirty="0">
              <a:solidFill>
                <a:schemeClr val="tx2">
                  <a:lumMod val="60000"/>
                  <a:lumOff val="40000"/>
                </a:schemeClr>
              </a:solidFill>
            </a:endParaRPr>
          </a:p>
        </p:txBody>
      </p:sp>
      <p:sp>
        <p:nvSpPr>
          <p:cNvPr id="10" name="2 İçerik Yer Tutucusu"/>
          <p:cNvSpPr>
            <a:spLocks noGrp="1"/>
          </p:cNvSpPr>
          <p:nvPr>
            <p:ph sz="half" idx="1"/>
          </p:nvPr>
        </p:nvSpPr>
        <p:spPr>
          <a:xfrm>
            <a:off x="73816" y="4869785"/>
            <a:ext cx="12071700" cy="2105201"/>
          </a:xfrm>
        </p:spPr>
        <p:txBody>
          <a:bodyPr>
            <a:normAutofit/>
          </a:bodyPr>
          <a:lstStyle/>
          <a:p>
            <a:pPr marL="0" indent="0" algn="just">
              <a:buNone/>
            </a:pPr>
            <a:r>
              <a:rPr lang="tr-TR" b="1" dirty="0" smtClean="0"/>
              <a:t>* Ülkemiz, mutlak konumundan dolayı çoğunlukla batı rüzgârlarının etkisi altındadır. </a:t>
            </a:r>
          </a:p>
          <a:p>
            <a:pPr marL="0" indent="0" algn="just">
              <a:buNone/>
            </a:pPr>
            <a:r>
              <a:rPr lang="tr-TR" b="1" dirty="0" smtClean="0"/>
              <a:t>* Ülkemizde etkili olan sıcak yerel rüzgârlar </a:t>
            </a:r>
            <a:r>
              <a:rPr lang="tr-TR" b="1" dirty="0" smtClean="0">
                <a:solidFill>
                  <a:srgbClr val="FF0000"/>
                </a:solidFill>
              </a:rPr>
              <a:t>kıble, lodos ve keşişleme</a:t>
            </a:r>
            <a:r>
              <a:rPr lang="tr-TR" b="1" dirty="0" smtClean="0"/>
              <a:t>;              etkili olan soğuk yerel rüzgârlar ise </a:t>
            </a:r>
            <a:r>
              <a:rPr lang="tr-TR" b="1" dirty="0" smtClean="0">
                <a:solidFill>
                  <a:schemeClr val="tx2">
                    <a:lumMod val="60000"/>
                    <a:lumOff val="40000"/>
                  </a:schemeClr>
                </a:solidFill>
              </a:rPr>
              <a:t>karayel, poyraz ve yıldızdır</a:t>
            </a:r>
            <a:r>
              <a:rPr lang="tr-TR" b="1" dirty="0" smtClean="0"/>
              <a:t>.</a:t>
            </a:r>
          </a:p>
          <a:p>
            <a:endParaRPr lang="tr-TR" b="1" dirty="0"/>
          </a:p>
        </p:txBody>
      </p:sp>
      <p:pic>
        <p:nvPicPr>
          <p:cNvPr id="53252" name="Picture 4"/>
          <p:cNvPicPr>
            <a:picLocks noChangeAspect="1" noChangeArrowheads="1"/>
          </p:cNvPicPr>
          <p:nvPr/>
        </p:nvPicPr>
        <p:blipFill>
          <a:blip r:embed="rId2"/>
          <a:srcRect/>
          <a:stretch>
            <a:fillRect/>
          </a:stretch>
        </p:blipFill>
        <p:spPr bwMode="auto">
          <a:xfrm>
            <a:off x="1680786" y="682476"/>
            <a:ext cx="5153025" cy="4049011"/>
          </a:xfrm>
          <a:prstGeom prst="rect">
            <a:avLst/>
          </a:prstGeom>
          <a:noFill/>
          <a:ln w="9525">
            <a:noFill/>
            <a:miter lim="800000"/>
            <a:headEnd/>
            <a:tailEnd/>
          </a:ln>
        </p:spPr>
      </p:pic>
      <p:pic>
        <p:nvPicPr>
          <p:cNvPr id="53253" name="Picture 5"/>
          <p:cNvPicPr>
            <a:picLocks noChangeAspect="1" noChangeArrowheads="1"/>
          </p:cNvPicPr>
          <p:nvPr/>
        </p:nvPicPr>
        <p:blipFill>
          <a:blip r:embed="rId3"/>
          <a:srcRect/>
          <a:stretch>
            <a:fillRect/>
          </a:stretch>
        </p:blipFill>
        <p:spPr bwMode="auto">
          <a:xfrm>
            <a:off x="6833811" y="682478"/>
            <a:ext cx="3867150" cy="4049010"/>
          </a:xfrm>
          <a:prstGeom prst="rect">
            <a:avLst/>
          </a:prstGeom>
          <a:noFill/>
          <a:ln w="9525">
            <a:noFill/>
            <a:miter lim="800000"/>
            <a:headEnd/>
            <a:tailEnd/>
          </a:ln>
        </p:spPr>
      </p:pic>
      <p:cxnSp>
        <p:nvCxnSpPr>
          <p:cNvPr id="12" name="11 Düz Ok Bağlayıcısı"/>
          <p:cNvCxnSpPr/>
          <p:nvPr/>
        </p:nvCxnSpPr>
        <p:spPr>
          <a:xfrm>
            <a:off x="5932967" y="776177"/>
            <a:ext cx="10633" cy="1116419"/>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flipV="1">
            <a:off x="2966484" y="3417889"/>
            <a:ext cx="1244009" cy="856399"/>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22 Düz Ok Bağlayıcısı"/>
          <p:cNvCxnSpPr/>
          <p:nvPr/>
        </p:nvCxnSpPr>
        <p:spPr>
          <a:xfrm>
            <a:off x="2998381" y="1010093"/>
            <a:ext cx="1119963" cy="896679"/>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4" name="23 Düz Ok Bağlayıcısı"/>
          <p:cNvCxnSpPr/>
          <p:nvPr/>
        </p:nvCxnSpPr>
        <p:spPr>
          <a:xfrm flipH="1">
            <a:off x="8002773" y="946298"/>
            <a:ext cx="854148" cy="942754"/>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8" name="27 Düz Ok Bağlayıcısı"/>
          <p:cNvCxnSpPr/>
          <p:nvPr/>
        </p:nvCxnSpPr>
        <p:spPr>
          <a:xfrm flipV="1">
            <a:off x="5940639" y="3644717"/>
            <a:ext cx="0" cy="1001711"/>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28 Düz Ok Bağlayıcısı"/>
          <p:cNvCxnSpPr/>
          <p:nvPr/>
        </p:nvCxnSpPr>
        <p:spPr>
          <a:xfrm flipH="1" flipV="1">
            <a:off x="8343014" y="3417888"/>
            <a:ext cx="886046" cy="835134"/>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33 Düz Ok Bağlayıcısı"/>
          <p:cNvCxnSpPr/>
          <p:nvPr/>
        </p:nvCxnSpPr>
        <p:spPr>
          <a:xfrm flipH="1" flipV="1">
            <a:off x="9480683" y="2824704"/>
            <a:ext cx="1215655" cy="3545"/>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34 Düz Ok Bağlayıcısı"/>
          <p:cNvCxnSpPr/>
          <p:nvPr/>
        </p:nvCxnSpPr>
        <p:spPr>
          <a:xfrm flipV="1">
            <a:off x="1786262" y="2828261"/>
            <a:ext cx="1435396" cy="21265"/>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37 Metin kutusu"/>
          <p:cNvSpPr txBox="1"/>
          <p:nvPr/>
        </p:nvSpPr>
        <p:spPr>
          <a:xfrm>
            <a:off x="2020176" y="1020725"/>
            <a:ext cx="1222744" cy="400110"/>
          </a:xfrm>
          <a:prstGeom prst="rect">
            <a:avLst/>
          </a:prstGeom>
          <a:noFill/>
        </p:spPr>
        <p:txBody>
          <a:bodyPr wrap="square" rtlCol="0">
            <a:spAutoFit/>
          </a:bodyPr>
          <a:lstStyle/>
          <a:p>
            <a:pPr algn="ctr"/>
            <a:r>
              <a:rPr lang="tr-TR" sz="2000" b="1" dirty="0" smtClean="0">
                <a:solidFill>
                  <a:schemeClr val="tx2"/>
                </a:solidFill>
              </a:rPr>
              <a:t>Karayel</a:t>
            </a:r>
            <a:endParaRPr lang="tr-TR" sz="2000" b="1" dirty="0">
              <a:solidFill>
                <a:schemeClr val="tx2"/>
              </a:solidFill>
            </a:endParaRPr>
          </a:p>
        </p:txBody>
      </p:sp>
      <p:sp>
        <p:nvSpPr>
          <p:cNvPr id="39" name="38 Metin kutusu"/>
          <p:cNvSpPr txBox="1"/>
          <p:nvPr/>
        </p:nvSpPr>
        <p:spPr>
          <a:xfrm>
            <a:off x="5936512" y="747822"/>
            <a:ext cx="1222744" cy="400110"/>
          </a:xfrm>
          <a:prstGeom prst="rect">
            <a:avLst/>
          </a:prstGeom>
          <a:noFill/>
        </p:spPr>
        <p:txBody>
          <a:bodyPr wrap="square" rtlCol="0">
            <a:spAutoFit/>
          </a:bodyPr>
          <a:lstStyle/>
          <a:p>
            <a:pPr algn="ctr"/>
            <a:r>
              <a:rPr lang="tr-TR" sz="2000" b="1" dirty="0" smtClean="0">
                <a:solidFill>
                  <a:schemeClr val="tx2"/>
                </a:solidFill>
              </a:rPr>
              <a:t>Yıldız</a:t>
            </a:r>
            <a:endParaRPr lang="tr-TR" sz="2000" b="1" dirty="0">
              <a:solidFill>
                <a:schemeClr val="tx2"/>
              </a:solidFill>
            </a:endParaRPr>
          </a:p>
        </p:txBody>
      </p:sp>
      <p:sp>
        <p:nvSpPr>
          <p:cNvPr id="40" name="39 Metin kutusu"/>
          <p:cNvSpPr txBox="1"/>
          <p:nvPr/>
        </p:nvSpPr>
        <p:spPr>
          <a:xfrm>
            <a:off x="8502502" y="1336158"/>
            <a:ext cx="1222744" cy="400110"/>
          </a:xfrm>
          <a:prstGeom prst="rect">
            <a:avLst/>
          </a:prstGeom>
          <a:noFill/>
        </p:spPr>
        <p:txBody>
          <a:bodyPr wrap="square" rtlCol="0">
            <a:spAutoFit/>
          </a:bodyPr>
          <a:lstStyle/>
          <a:p>
            <a:pPr algn="ctr"/>
            <a:r>
              <a:rPr lang="tr-TR" sz="2000" b="1" dirty="0" smtClean="0">
                <a:solidFill>
                  <a:schemeClr val="tx2"/>
                </a:solidFill>
              </a:rPr>
              <a:t>Poyraz</a:t>
            </a:r>
            <a:endParaRPr lang="tr-TR" sz="2000" b="1" dirty="0">
              <a:solidFill>
                <a:schemeClr val="tx2"/>
              </a:solidFill>
            </a:endParaRPr>
          </a:p>
        </p:txBody>
      </p:sp>
      <p:sp>
        <p:nvSpPr>
          <p:cNvPr id="41" name="40 Metin kutusu"/>
          <p:cNvSpPr txBox="1"/>
          <p:nvPr/>
        </p:nvSpPr>
        <p:spPr>
          <a:xfrm>
            <a:off x="1821712" y="2321442"/>
            <a:ext cx="1222744" cy="400110"/>
          </a:xfrm>
          <a:prstGeom prst="rect">
            <a:avLst/>
          </a:prstGeom>
          <a:noFill/>
        </p:spPr>
        <p:txBody>
          <a:bodyPr wrap="square" rtlCol="0">
            <a:spAutoFit/>
          </a:bodyPr>
          <a:lstStyle/>
          <a:p>
            <a:pPr algn="ctr"/>
            <a:r>
              <a:rPr lang="tr-TR" sz="2000" b="1" dirty="0" smtClean="0"/>
              <a:t>Günbatısı</a:t>
            </a:r>
            <a:endParaRPr lang="tr-TR" sz="2000" b="1" dirty="0"/>
          </a:p>
        </p:txBody>
      </p:sp>
      <p:sp>
        <p:nvSpPr>
          <p:cNvPr id="42" name="41 Metin kutusu"/>
          <p:cNvSpPr txBox="1"/>
          <p:nvPr/>
        </p:nvSpPr>
        <p:spPr>
          <a:xfrm>
            <a:off x="9346019" y="2303720"/>
            <a:ext cx="1421218" cy="400110"/>
          </a:xfrm>
          <a:prstGeom prst="rect">
            <a:avLst/>
          </a:prstGeom>
          <a:noFill/>
        </p:spPr>
        <p:txBody>
          <a:bodyPr wrap="square" rtlCol="0">
            <a:spAutoFit/>
          </a:bodyPr>
          <a:lstStyle/>
          <a:p>
            <a:pPr algn="ctr"/>
            <a:r>
              <a:rPr lang="tr-TR" sz="2000" b="1" dirty="0" smtClean="0"/>
              <a:t>Gündoğusu</a:t>
            </a:r>
            <a:endParaRPr lang="tr-TR" sz="2000" b="1" dirty="0"/>
          </a:p>
        </p:txBody>
      </p:sp>
      <p:sp>
        <p:nvSpPr>
          <p:cNvPr id="43" name="42 Metin kutusu"/>
          <p:cNvSpPr txBox="1"/>
          <p:nvPr/>
        </p:nvSpPr>
        <p:spPr>
          <a:xfrm>
            <a:off x="8881715" y="3629246"/>
            <a:ext cx="1421233" cy="400110"/>
          </a:xfrm>
          <a:prstGeom prst="rect">
            <a:avLst/>
          </a:prstGeom>
          <a:noFill/>
        </p:spPr>
        <p:txBody>
          <a:bodyPr wrap="square" rtlCol="0">
            <a:spAutoFit/>
          </a:bodyPr>
          <a:lstStyle/>
          <a:p>
            <a:pPr algn="ctr"/>
            <a:r>
              <a:rPr lang="tr-TR" sz="2000" b="1" dirty="0" smtClean="0">
                <a:solidFill>
                  <a:srgbClr val="FF0000"/>
                </a:solidFill>
              </a:rPr>
              <a:t>Keşişleme</a:t>
            </a:r>
            <a:endParaRPr lang="tr-TR" sz="2000" b="1" dirty="0">
              <a:solidFill>
                <a:srgbClr val="FF0000"/>
              </a:solidFill>
            </a:endParaRPr>
          </a:p>
        </p:txBody>
      </p:sp>
      <p:sp>
        <p:nvSpPr>
          <p:cNvPr id="44" name="43 Metin kutusu"/>
          <p:cNvSpPr txBox="1"/>
          <p:nvPr/>
        </p:nvSpPr>
        <p:spPr>
          <a:xfrm>
            <a:off x="5961321" y="4111256"/>
            <a:ext cx="1222744" cy="400110"/>
          </a:xfrm>
          <a:prstGeom prst="rect">
            <a:avLst/>
          </a:prstGeom>
          <a:noFill/>
        </p:spPr>
        <p:txBody>
          <a:bodyPr wrap="square" rtlCol="0">
            <a:spAutoFit/>
          </a:bodyPr>
          <a:lstStyle/>
          <a:p>
            <a:pPr algn="ctr"/>
            <a:r>
              <a:rPr lang="tr-TR" sz="2000" b="1" dirty="0" smtClean="0">
                <a:solidFill>
                  <a:srgbClr val="FF0000"/>
                </a:solidFill>
              </a:rPr>
              <a:t>Kıble</a:t>
            </a:r>
            <a:endParaRPr lang="tr-TR" sz="2000" b="1" dirty="0">
              <a:solidFill>
                <a:srgbClr val="FF0000"/>
              </a:solidFill>
            </a:endParaRPr>
          </a:p>
        </p:txBody>
      </p:sp>
      <p:sp>
        <p:nvSpPr>
          <p:cNvPr id="45" name="44 Metin kutusu"/>
          <p:cNvSpPr txBox="1"/>
          <p:nvPr/>
        </p:nvSpPr>
        <p:spPr>
          <a:xfrm>
            <a:off x="3168502" y="4019107"/>
            <a:ext cx="1222744" cy="400110"/>
          </a:xfrm>
          <a:prstGeom prst="rect">
            <a:avLst/>
          </a:prstGeom>
          <a:noFill/>
        </p:spPr>
        <p:txBody>
          <a:bodyPr wrap="square" rtlCol="0">
            <a:spAutoFit/>
          </a:bodyPr>
          <a:lstStyle/>
          <a:p>
            <a:pPr algn="ctr"/>
            <a:r>
              <a:rPr lang="tr-TR" sz="2000" b="1" dirty="0" smtClean="0">
                <a:solidFill>
                  <a:srgbClr val="FF0000"/>
                </a:solidFill>
              </a:rPr>
              <a:t>Lodos</a:t>
            </a:r>
            <a:endParaRPr lang="tr-TR" sz="2000" b="1" dirty="0">
              <a:solidFill>
                <a:srgbClr val="FF0000"/>
              </a:solidFill>
            </a:endParaRPr>
          </a:p>
        </p:txBody>
      </p:sp>
      <p:sp>
        <p:nvSpPr>
          <p:cNvPr id="22" name="21 Slayt Numarası Yer Tutucusu"/>
          <p:cNvSpPr>
            <a:spLocks noGrp="1"/>
          </p:cNvSpPr>
          <p:nvPr>
            <p:ph type="sldNum" sz="quarter" idx="12"/>
          </p:nvPr>
        </p:nvSpPr>
        <p:spPr/>
        <p:txBody>
          <a:bodyPr/>
          <a:lstStyle/>
          <a:p>
            <a:fld id="{6D22F896-40B5-4ADD-8801-0D06FADFA095}"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Ülkemizin İklimi</a:t>
            </a:r>
            <a:endParaRPr lang="tr-TR" b="1" dirty="0">
              <a:solidFill>
                <a:schemeClr val="tx2">
                  <a:lumMod val="60000"/>
                  <a:lumOff val="40000"/>
                </a:schemeClr>
              </a:solidFill>
            </a:endParaRPr>
          </a:p>
        </p:txBody>
      </p:sp>
      <p:sp>
        <p:nvSpPr>
          <p:cNvPr id="10" name="2 İçerik Yer Tutucusu"/>
          <p:cNvSpPr>
            <a:spLocks noGrp="1"/>
          </p:cNvSpPr>
          <p:nvPr>
            <p:ph sz="half" idx="1"/>
          </p:nvPr>
        </p:nvSpPr>
        <p:spPr>
          <a:xfrm>
            <a:off x="73816" y="4869785"/>
            <a:ext cx="12071700" cy="2105201"/>
          </a:xfrm>
        </p:spPr>
        <p:txBody>
          <a:bodyPr>
            <a:normAutofit/>
          </a:bodyPr>
          <a:lstStyle/>
          <a:p>
            <a:pPr marL="0" indent="0" algn="just">
              <a:buNone/>
            </a:pPr>
            <a:r>
              <a:rPr lang="tr-TR" b="1" dirty="0" smtClean="0"/>
              <a:t>* Ülkemiz, mutlak konumu itibarıyla Akdeniz iklim kuşağı içinde yer alır. Bu kuşakta olmasına rağmen kısa mesafelerde yükseltinin çok fazla değişmesi, denizellik-karasallık ve dağların uzanış doğrultusu gibi faktörlerin etkisi ile ülkemizde </a:t>
            </a:r>
            <a:r>
              <a:rPr lang="tr-TR" b="1" dirty="0" smtClean="0">
                <a:solidFill>
                  <a:srgbClr val="FF0000"/>
                </a:solidFill>
              </a:rPr>
              <a:t>çeşitli iklim tipleri </a:t>
            </a:r>
            <a:r>
              <a:rPr lang="tr-TR" b="1" smtClean="0"/>
              <a:t>ortaya çıkmıştır.</a:t>
            </a:r>
            <a:endParaRPr lang="tr-TR" b="1" dirty="0"/>
          </a:p>
        </p:txBody>
      </p:sp>
      <p:pic>
        <p:nvPicPr>
          <p:cNvPr id="1026" name="Picture 2"/>
          <p:cNvPicPr>
            <a:picLocks noChangeAspect="1" noChangeArrowheads="1"/>
          </p:cNvPicPr>
          <p:nvPr/>
        </p:nvPicPr>
        <p:blipFill>
          <a:blip r:embed="rId2"/>
          <a:srcRect/>
          <a:stretch>
            <a:fillRect/>
          </a:stretch>
        </p:blipFill>
        <p:spPr bwMode="auto">
          <a:xfrm>
            <a:off x="1064940" y="789099"/>
            <a:ext cx="5080701" cy="4006185"/>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6099161" y="786809"/>
            <a:ext cx="4826000" cy="4008475"/>
          </a:xfrm>
          <a:prstGeom prst="rect">
            <a:avLst/>
          </a:prstGeom>
          <a:noFill/>
          <a:ln w="9525">
            <a:noFill/>
            <a:miter lim="800000"/>
            <a:headEnd/>
            <a:tailEnd/>
          </a:ln>
        </p:spPr>
      </p:pic>
      <p:sp>
        <p:nvSpPr>
          <p:cNvPr id="6" name="5 Slayt Numarası Yer Tutucusu"/>
          <p:cNvSpPr>
            <a:spLocks noGrp="1"/>
          </p:cNvSpPr>
          <p:nvPr>
            <p:ph type="sldNum" sz="quarter" idx="12"/>
          </p:nvPr>
        </p:nvSpPr>
        <p:spPr/>
        <p:txBody>
          <a:bodyPr/>
          <a:lstStyle/>
          <a:p>
            <a:fld id="{6D22F896-40B5-4ADD-8801-0D06FADFA095}"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İklim Nedir</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4377047"/>
            <a:ext cx="11903773" cy="2640455"/>
          </a:xfrm>
        </p:spPr>
        <p:txBody>
          <a:bodyPr>
            <a:normAutofit fontScale="92500" lnSpcReduction="20000"/>
          </a:bodyPr>
          <a:lstStyle/>
          <a:p>
            <a:pPr marL="0" indent="0" algn="just">
              <a:buNone/>
            </a:pPr>
            <a:r>
              <a:rPr lang="tr-TR" sz="3200" b="1" dirty="0" smtClean="0"/>
              <a:t>*  Geniş alanlarda uzun yıllar boyunca etkili olan hava durumlarının ortalamasına </a:t>
            </a:r>
            <a:r>
              <a:rPr lang="tr-TR" sz="3200" b="1" dirty="0" smtClean="0">
                <a:solidFill>
                  <a:srgbClr val="C00000"/>
                </a:solidFill>
              </a:rPr>
              <a:t>iklim</a:t>
            </a:r>
            <a:r>
              <a:rPr lang="tr-TR" sz="3200" b="1" dirty="0" smtClean="0"/>
              <a:t> denir. İklim bölgelerini ve özelliklerini inceleyen bilim dalına </a:t>
            </a:r>
            <a:r>
              <a:rPr lang="tr-TR" sz="3200" b="1" dirty="0" smtClean="0">
                <a:solidFill>
                  <a:srgbClr val="C00000"/>
                </a:solidFill>
              </a:rPr>
              <a:t>klimatoloji</a:t>
            </a:r>
            <a:r>
              <a:rPr lang="tr-TR" sz="3200" b="1" dirty="0" smtClean="0"/>
              <a:t> denir. </a:t>
            </a:r>
          </a:p>
          <a:p>
            <a:pPr marL="0" indent="0" algn="just">
              <a:buNone/>
            </a:pPr>
            <a:r>
              <a:rPr lang="tr-TR" sz="3200" b="1" dirty="0" smtClean="0"/>
              <a:t>*  Belirli bir yerde, kısa süreli meydana gelen hava olaylarına ise </a:t>
            </a:r>
            <a:r>
              <a:rPr lang="tr-TR" sz="3200" b="1" dirty="0" smtClean="0">
                <a:solidFill>
                  <a:srgbClr val="00B0F0"/>
                </a:solidFill>
              </a:rPr>
              <a:t>hava durumu  </a:t>
            </a:r>
            <a:r>
              <a:rPr lang="tr-TR" sz="3200" b="1" dirty="0" smtClean="0"/>
              <a:t>denir. Örneğin bugün hava çok sıcak, yarın öğleden sonra yağmur yağacak vb. hava durumlarını </a:t>
            </a:r>
            <a:r>
              <a:rPr lang="tr-TR" sz="3200" b="1" dirty="0" smtClean="0">
                <a:solidFill>
                  <a:srgbClr val="00B0F0"/>
                </a:solidFill>
              </a:rPr>
              <a:t>meteoroloji </a:t>
            </a:r>
            <a:r>
              <a:rPr lang="tr-TR" sz="3200" b="1" dirty="0" smtClean="0"/>
              <a:t>inceler.</a:t>
            </a:r>
          </a:p>
          <a:p>
            <a:pPr>
              <a:buNone/>
            </a:pPr>
            <a:endParaRPr lang="tr-TR" dirty="0"/>
          </a:p>
        </p:txBody>
      </p:sp>
      <p:pic>
        <p:nvPicPr>
          <p:cNvPr id="7170" name="Picture 2" descr="İlgili resim">
            <a:hlinkClick r:id="rId2"/>
          </p:cNvPr>
          <p:cNvPicPr>
            <a:picLocks noChangeAspect="1" noChangeArrowheads="1"/>
          </p:cNvPicPr>
          <p:nvPr/>
        </p:nvPicPr>
        <p:blipFill>
          <a:blip r:embed="rId3"/>
          <a:srcRect/>
          <a:stretch>
            <a:fillRect/>
          </a:stretch>
        </p:blipFill>
        <p:spPr bwMode="auto">
          <a:xfrm>
            <a:off x="6347636" y="765544"/>
            <a:ext cx="5679263" cy="3508744"/>
          </a:xfrm>
          <a:prstGeom prst="rect">
            <a:avLst/>
          </a:prstGeom>
          <a:noFill/>
        </p:spPr>
      </p:pic>
      <p:pic>
        <p:nvPicPr>
          <p:cNvPr id="7172" name="Picture 4" descr="arazi ile ilgili görsel sonucu">
            <a:hlinkClick r:id="rId4"/>
          </p:cNvPr>
          <p:cNvPicPr>
            <a:picLocks noChangeAspect="1" noChangeArrowheads="1"/>
          </p:cNvPicPr>
          <p:nvPr/>
        </p:nvPicPr>
        <p:blipFill>
          <a:blip r:embed="rId5"/>
          <a:srcRect/>
          <a:stretch>
            <a:fillRect/>
          </a:stretch>
        </p:blipFill>
        <p:spPr bwMode="auto">
          <a:xfrm>
            <a:off x="248351" y="786808"/>
            <a:ext cx="5631453" cy="3487479"/>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Resim 1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99459" y="847727"/>
            <a:ext cx="10207257" cy="4542980"/>
          </a:xfrm>
          <a:prstGeom prst="rect">
            <a:avLst/>
          </a:prstGeom>
        </p:spPr>
      </p:pic>
      <p:sp>
        <p:nvSpPr>
          <p:cNvPr id="28" name="Unvan 1"/>
          <p:cNvSpPr txBox="1">
            <a:spLocks/>
          </p:cNvSpPr>
          <p:nvPr/>
        </p:nvSpPr>
        <p:spPr>
          <a:xfrm>
            <a:off x="926131" y="2666432"/>
            <a:ext cx="2976917" cy="751456"/>
          </a:xfrm>
          <a:prstGeom prst="rect">
            <a:avLst/>
          </a:prstGeom>
          <a:effectLst>
            <a:outerShdw blurRad="50800" dist="38100" dir="18900000" algn="bl" rotWithShape="0">
              <a:prstClr val="black">
                <a:alpha val="40000"/>
              </a:prstClr>
            </a:outerShdw>
          </a:effectLst>
          <a:scene3d>
            <a:camera prst="orthographicFront"/>
            <a:lightRig rig="threePt" dir="t"/>
          </a:scene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13462">
                  <a:noFill/>
                  <a:prstDash val="solid"/>
                </a:ln>
                <a:solidFill>
                  <a:srgbClr val="FFFF00"/>
                </a:solidFill>
                <a:effectLst>
                  <a:outerShdw dist="38100" dir="2700000" algn="bl" rotWithShape="0">
                    <a:schemeClr val="accent5"/>
                  </a:outerShdw>
                </a:effectLst>
              </a:rPr>
              <a:t>Akdeniz</a:t>
            </a:r>
            <a:endParaRPr lang="tr-TR" b="1" dirty="0">
              <a:ln w="13462">
                <a:noFill/>
                <a:prstDash val="solid"/>
              </a:ln>
              <a:solidFill>
                <a:srgbClr val="FFFF00"/>
              </a:solidFill>
              <a:effectLst>
                <a:outerShdw dist="38100" dir="2700000" algn="bl" rotWithShape="0">
                  <a:schemeClr val="accent5"/>
                </a:outerShdw>
              </a:effectLst>
            </a:endParaRPr>
          </a:p>
        </p:txBody>
      </p:sp>
      <p:sp>
        <p:nvSpPr>
          <p:cNvPr id="30" name="Unvan 1"/>
          <p:cNvSpPr txBox="1">
            <a:spLocks/>
          </p:cNvSpPr>
          <p:nvPr/>
        </p:nvSpPr>
        <p:spPr>
          <a:xfrm>
            <a:off x="4632941" y="1111403"/>
            <a:ext cx="2976917" cy="751456"/>
          </a:xfrm>
          <a:prstGeom prst="rect">
            <a:avLst/>
          </a:prstGeom>
          <a:effectLst>
            <a:outerShdw blurRad="50800" dist="38100" dir="18900000" algn="bl" rotWithShape="0">
              <a:prstClr val="black">
                <a:alpha val="40000"/>
              </a:prstClr>
            </a:outerShdw>
          </a:effectLst>
          <a:scene3d>
            <a:camera prst="orthographicFront"/>
            <a:lightRig rig="threePt" dir="t"/>
          </a:scene3d>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13462">
                  <a:noFill/>
                  <a:prstDash val="solid"/>
                </a:ln>
                <a:solidFill>
                  <a:srgbClr val="0070C0"/>
                </a:solidFill>
                <a:effectLst>
                  <a:outerShdw dist="38100" dir="2700000" algn="bl" rotWithShape="0">
                    <a:schemeClr val="accent5"/>
                  </a:outerShdw>
                </a:effectLst>
              </a:rPr>
              <a:t>Karadeniz</a:t>
            </a:r>
            <a:endParaRPr lang="tr-TR" b="1" dirty="0">
              <a:ln w="13462">
                <a:noFill/>
                <a:prstDash val="solid"/>
              </a:ln>
              <a:solidFill>
                <a:srgbClr val="0070C0"/>
              </a:solidFill>
              <a:effectLst>
                <a:outerShdw dist="38100" dir="2700000" algn="bl" rotWithShape="0">
                  <a:schemeClr val="accent5"/>
                </a:outerShdw>
              </a:effectLst>
            </a:endParaRPr>
          </a:p>
        </p:txBody>
      </p:sp>
      <p:sp>
        <p:nvSpPr>
          <p:cNvPr id="31" name="Unvan 1"/>
          <p:cNvSpPr txBox="1">
            <a:spLocks/>
          </p:cNvSpPr>
          <p:nvPr/>
        </p:nvSpPr>
        <p:spPr>
          <a:xfrm>
            <a:off x="5191444" y="2245830"/>
            <a:ext cx="2976917" cy="751456"/>
          </a:xfrm>
          <a:prstGeom prst="rect">
            <a:avLst/>
          </a:prstGeom>
          <a:ln>
            <a:noFill/>
          </a:ln>
          <a:effectLst>
            <a:outerShdw blurRad="50800" dist="38100" dir="18900000" algn="bl" rotWithShape="0">
              <a:prstClr val="black">
                <a:alpha val="40000"/>
              </a:prstClr>
            </a:outerShdw>
          </a:effectLst>
          <a:scene3d>
            <a:camera prst="orthographicFront"/>
            <a:lightRig rig="threePt" dir="t"/>
          </a:scene3d>
        </p:spPr>
        <p:txBody>
          <a:bodyPr vert="horz" lIns="91440" tIns="45720" rIns="91440" bIns="45720" rtlCol="0" anchor="ctr">
            <a:normAutofit/>
            <a:sp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13462">
                  <a:noFill/>
                  <a:prstDash val="solid"/>
                </a:ln>
                <a:solidFill>
                  <a:srgbClr val="FF0000"/>
                </a:solidFill>
                <a:effectLst>
                  <a:outerShdw dist="38100" dir="2700000" algn="bl" rotWithShape="0">
                    <a:schemeClr val="accent5"/>
                  </a:outerShdw>
                </a:effectLst>
              </a:rPr>
              <a:t>Karasal</a:t>
            </a:r>
            <a:endParaRPr lang="tr-TR" b="1" dirty="0">
              <a:ln w="13462">
                <a:noFill/>
                <a:prstDash val="solid"/>
              </a:ln>
              <a:solidFill>
                <a:srgbClr val="FF0000"/>
              </a:solidFill>
              <a:effectLst>
                <a:outerShdw dist="38100" dir="2700000" algn="bl" rotWithShape="0">
                  <a:schemeClr val="accent5"/>
                </a:outerShdw>
              </a:effectLst>
            </a:endParaRPr>
          </a:p>
        </p:txBody>
      </p:sp>
      <p:sp>
        <p:nvSpPr>
          <p:cNvPr id="34" name="Unvan 1"/>
          <p:cNvSpPr txBox="1">
            <a:spLocks/>
          </p:cNvSpPr>
          <p:nvPr/>
        </p:nvSpPr>
        <p:spPr>
          <a:xfrm>
            <a:off x="1000328" y="169902"/>
            <a:ext cx="10558046" cy="748567"/>
          </a:xfrm>
          <a:prstGeom prst="rect">
            <a:avLst/>
          </a:prstGeom>
          <a:noFill/>
          <a:ln>
            <a:no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b="1" dirty="0" smtClean="0">
                <a:ln w="22225">
                  <a:noFill/>
                  <a:prstDash val="solid"/>
                </a:ln>
                <a:solidFill>
                  <a:schemeClr val="accent1"/>
                </a:solidFill>
              </a:rPr>
              <a:t>Ülkemizin İklimi</a:t>
            </a:r>
            <a:endParaRPr lang="tr-TR" dirty="0">
              <a:ln w="22225">
                <a:noFill/>
                <a:prstDash val="solid"/>
              </a:ln>
              <a:solidFill>
                <a:schemeClr val="accent1"/>
              </a:solidFill>
            </a:endParaRPr>
          </a:p>
        </p:txBody>
      </p:sp>
      <p:sp>
        <p:nvSpPr>
          <p:cNvPr id="7" name="2 İçerik Yer Tutucusu"/>
          <p:cNvSpPr>
            <a:spLocks noGrp="1"/>
          </p:cNvSpPr>
          <p:nvPr>
            <p:ph sz="half" idx="1"/>
          </p:nvPr>
        </p:nvSpPr>
        <p:spPr>
          <a:xfrm>
            <a:off x="73816" y="5295105"/>
            <a:ext cx="12071700" cy="1520381"/>
          </a:xfrm>
        </p:spPr>
        <p:txBody>
          <a:bodyPr>
            <a:normAutofit/>
          </a:bodyPr>
          <a:lstStyle/>
          <a:p>
            <a:pPr marL="0" indent="0" algn="just">
              <a:buNone/>
            </a:pPr>
            <a:r>
              <a:rPr lang="tr-TR" b="1" dirty="0" smtClean="0"/>
              <a:t>*   </a:t>
            </a:r>
            <a:r>
              <a:rPr lang="tr-TR" sz="2800" b="1" dirty="0" smtClean="0"/>
              <a:t>Ülkemizde iklimler sınıflandırılırken kesin sınırlar çizmek mümkün değildir. İklimler arası geçiş dereceli gerçekleşmektedir. </a:t>
            </a:r>
            <a:r>
              <a:rPr lang="tr-TR" sz="2800" b="1" dirty="0" smtClean="0">
                <a:solidFill>
                  <a:schemeClr val="accent2">
                    <a:lumMod val="75000"/>
                  </a:schemeClr>
                </a:solidFill>
              </a:rPr>
              <a:t>Akdeniz</a:t>
            </a:r>
            <a:r>
              <a:rPr lang="tr-TR" sz="2800" b="1" dirty="0" smtClean="0"/>
              <a:t> ve </a:t>
            </a:r>
            <a:r>
              <a:rPr lang="tr-TR" sz="2800" b="1" dirty="0" smtClean="0">
                <a:solidFill>
                  <a:srgbClr val="00B050"/>
                </a:solidFill>
              </a:rPr>
              <a:t>Karadeniz</a:t>
            </a:r>
            <a:r>
              <a:rPr lang="tr-TR" sz="2800" b="1" dirty="0" smtClean="0"/>
              <a:t> iklimi ile </a:t>
            </a:r>
            <a:r>
              <a:rPr lang="tr-TR" sz="2800" b="1" dirty="0" smtClean="0">
                <a:solidFill>
                  <a:srgbClr val="FFC000"/>
                </a:solidFill>
              </a:rPr>
              <a:t>Karasal</a:t>
            </a:r>
            <a:r>
              <a:rPr lang="tr-TR" sz="2800" b="1" dirty="0" smtClean="0"/>
              <a:t> iklim, ülkemizde etkili olan üç büyük iklim tipidir.</a:t>
            </a:r>
            <a:endParaRPr lang="tr-TR" sz="2800" b="1" dirty="0"/>
          </a:p>
        </p:txBody>
      </p:sp>
      <p:sp>
        <p:nvSpPr>
          <p:cNvPr id="8" name="7 Slayt Numarası Yer Tutucusu"/>
          <p:cNvSpPr>
            <a:spLocks noGrp="1"/>
          </p:cNvSpPr>
          <p:nvPr>
            <p:ph type="sldNum" sz="quarter" idx="12"/>
          </p:nvPr>
        </p:nvSpPr>
        <p:spPr/>
        <p:txBody>
          <a:bodyPr/>
          <a:lstStyle/>
          <a:p>
            <a:fld id="{6D22F896-40B5-4ADD-8801-0D06FADFA095}" type="slidenum">
              <a:rPr lang="en-US" smtClean="0"/>
              <a:pPr/>
              <a:t>20</a:t>
            </a:fld>
            <a:endParaRPr lang="en-US" dirty="0"/>
          </a:p>
        </p:txBody>
      </p:sp>
    </p:spTree>
    <p:extLst>
      <p:ext uri="{BB962C8B-B14F-4D97-AF65-F5344CB8AC3E}">
        <p14:creationId xmlns:p14="http://schemas.microsoft.com/office/powerpoint/2010/main" xmlns="" val="2680335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Akdeniz İklimi</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4993762"/>
            <a:ext cx="11903773" cy="1683494"/>
          </a:xfrm>
        </p:spPr>
        <p:txBody>
          <a:bodyPr>
            <a:noAutofit/>
          </a:bodyPr>
          <a:lstStyle/>
          <a:p>
            <a:pPr marL="0" indent="0" algn="just">
              <a:buNone/>
            </a:pPr>
            <a:r>
              <a:rPr lang="tr-TR" b="1" dirty="0" smtClean="0"/>
              <a:t>*  Bu iklim, Akdeniz ve Batı Anadolu kıyılarında belirgin olarak görülür. Ayrıca Marmara Denizi kıyıları, İç Batı Anadolu, Göller Yöresi ve Güneydoğu Anadolu’nun batısında da bu iklimin özellikleri hissedilmektedir. Yazları sıcak ve kurak; kışlar, ılık ve yağışlıdır. </a:t>
            </a:r>
            <a:endParaRPr lang="tr-TR" b="1" dirty="0"/>
          </a:p>
        </p:txBody>
      </p:sp>
      <p:pic>
        <p:nvPicPr>
          <p:cNvPr id="6146" name="Picture 2" descr="makiler ile ilgili görsel sonucu">
            <a:hlinkClick r:id="rId2"/>
          </p:cNvPr>
          <p:cNvPicPr>
            <a:picLocks noChangeAspect="1" noChangeArrowheads="1"/>
          </p:cNvPicPr>
          <p:nvPr/>
        </p:nvPicPr>
        <p:blipFill>
          <a:blip r:embed="rId3"/>
          <a:srcRect/>
          <a:stretch>
            <a:fillRect/>
          </a:stretch>
        </p:blipFill>
        <p:spPr bwMode="auto">
          <a:xfrm>
            <a:off x="260609" y="701749"/>
            <a:ext cx="5693624" cy="4147399"/>
          </a:xfrm>
          <a:prstGeom prst="rect">
            <a:avLst/>
          </a:prstGeom>
          <a:noFill/>
        </p:spPr>
      </p:pic>
      <p:pic>
        <p:nvPicPr>
          <p:cNvPr id="6148" name="Picture 4" descr="akdeniz ile ilgili görsel sonucu">
            <a:hlinkClick r:id="rId4"/>
          </p:cNvPr>
          <p:cNvPicPr>
            <a:picLocks noChangeAspect="1" noChangeArrowheads="1"/>
          </p:cNvPicPr>
          <p:nvPr/>
        </p:nvPicPr>
        <p:blipFill>
          <a:blip r:embed="rId5"/>
          <a:srcRect/>
          <a:stretch>
            <a:fillRect/>
          </a:stretch>
        </p:blipFill>
        <p:spPr bwMode="auto">
          <a:xfrm>
            <a:off x="6326373" y="680485"/>
            <a:ext cx="5528930" cy="4217618"/>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Akdeniz İklimi</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4993762"/>
            <a:ext cx="11903773" cy="1683494"/>
          </a:xfrm>
        </p:spPr>
        <p:txBody>
          <a:bodyPr>
            <a:normAutofit/>
          </a:bodyPr>
          <a:lstStyle/>
          <a:p>
            <a:pPr marL="0" indent="0" algn="just">
              <a:buNone/>
            </a:pPr>
            <a:r>
              <a:rPr lang="tr-TR" sz="3200" b="1" dirty="0" smtClean="0"/>
              <a:t>*  Yağış en fazla kış mevsiminde düşer. Makiler kısa boylu çalılıklardır. Günlük ve yıllık sıcaklık farkları azdır. Yıl içinde güneşli gün sayısı fazladır.</a:t>
            </a:r>
          </a:p>
        </p:txBody>
      </p:sp>
      <p:pic>
        <p:nvPicPr>
          <p:cNvPr id="46082" name="Picture 2" descr="İlgili resim">
            <a:hlinkClick r:id="rId2"/>
          </p:cNvPr>
          <p:cNvPicPr>
            <a:picLocks noChangeAspect="1" noChangeArrowheads="1"/>
          </p:cNvPicPr>
          <p:nvPr/>
        </p:nvPicPr>
        <p:blipFill>
          <a:blip r:embed="rId3"/>
          <a:srcRect/>
          <a:stretch>
            <a:fillRect/>
          </a:stretch>
        </p:blipFill>
        <p:spPr bwMode="auto">
          <a:xfrm>
            <a:off x="283460" y="776174"/>
            <a:ext cx="5617609" cy="4224633"/>
          </a:xfrm>
          <a:prstGeom prst="rect">
            <a:avLst/>
          </a:prstGeom>
          <a:noFill/>
        </p:spPr>
      </p:pic>
      <p:pic>
        <p:nvPicPr>
          <p:cNvPr id="46084" name="Picture 4" descr="İlgili resim">
            <a:hlinkClick r:id="rId4"/>
          </p:cNvPr>
          <p:cNvPicPr>
            <a:picLocks noChangeAspect="1" noChangeArrowheads="1"/>
          </p:cNvPicPr>
          <p:nvPr/>
        </p:nvPicPr>
        <p:blipFill>
          <a:blip r:embed="rId5"/>
          <a:srcRect/>
          <a:stretch>
            <a:fillRect/>
          </a:stretch>
        </p:blipFill>
        <p:spPr bwMode="auto">
          <a:xfrm>
            <a:off x="6293772" y="776177"/>
            <a:ext cx="5699753" cy="4184613"/>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Akdeniz İklimi</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263133"/>
            <a:ext cx="11903773" cy="1477925"/>
          </a:xfrm>
        </p:spPr>
        <p:txBody>
          <a:bodyPr>
            <a:normAutofit fontScale="92500" lnSpcReduction="20000"/>
          </a:bodyPr>
          <a:lstStyle/>
          <a:p>
            <a:pPr marL="0" indent="0" algn="just">
              <a:buNone/>
            </a:pPr>
            <a:r>
              <a:rPr lang="tr-TR" b="1" dirty="0" smtClean="0"/>
              <a:t>* Akdeniz ikliminin olduğu yerlerde yetişen ürünler pirinç, pamuk, tütün, muz, zeytin, üzüm ve turunçgillerdir. Ayrıca Akdeniz ikliminde kışları ılık olduğu için, bu bölgeler seracılık için oldukça uygundur</a:t>
            </a:r>
            <a:r>
              <a:rPr lang="tr-TR" b="1" dirty="0" smtClean="0"/>
              <a:t>.</a:t>
            </a:r>
            <a:r>
              <a:rPr lang="tr-TR" dirty="0" smtClean="0"/>
              <a:t> </a:t>
            </a:r>
            <a:r>
              <a:rPr lang="tr-TR" dirty="0" smtClean="0"/>
              <a:t>https://www.sorubak.com</a:t>
            </a:r>
            <a:endParaRPr lang="tr-TR" dirty="0" smtClean="0"/>
          </a:p>
          <a:p>
            <a:r>
              <a:rPr lang="tr-TR" dirty="0" smtClean="0"/>
              <a:t> </a:t>
            </a:r>
            <a:endParaRPr lang="tr-TR" dirty="0"/>
          </a:p>
        </p:txBody>
      </p:sp>
      <p:pic>
        <p:nvPicPr>
          <p:cNvPr id="8194" name="Picture 2" descr="seracılık ile ilgili görsel sonucu">
            <a:hlinkClick r:id="rId2"/>
          </p:cNvPr>
          <p:cNvPicPr>
            <a:picLocks noChangeAspect="1" noChangeArrowheads="1"/>
          </p:cNvPicPr>
          <p:nvPr/>
        </p:nvPicPr>
        <p:blipFill>
          <a:blip r:embed="rId3"/>
          <a:srcRect/>
          <a:stretch>
            <a:fillRect/>
          </a:stretch>
        </p:blipFill>
        <p:spPr bwMode="auto">
          <a:xfrm>
            <a:off x="180753" y="792125"/>
            <a:ext cx="5730949" cy="4183912"/>
          </a:xfrm>
          <a:prstGeom prst="rect">
            <a:avLst/>
          </a:prstGeom>
          <a:noFill/>
        </p:spPr>
      </p:pic>
      <p:pic>
        <p:nvPicPr>
          <p:cNvPr id="8196" name="Picture 4" descr="turunçgiller ile ilgili görsel sonucu">
            <a:hlinkClick r:id="rId4"/>
          </p:cNvPr>
          <p:cNvPicPr>
            <a:picLocks noChangeAspect="1" noChangeArrowheads="1"/>
          </p:cNvPicPr>
          <p:nvPr/>
        </p:nvPicPr>
        <p:blipFill>
          <a:blip r:embed="rId5"/>
          <a:srcRect/>
          <a:stretch>
            <a:fillRect/>
          </a:stretch>
        </p:blipFill>
        <p:spPr bwMode="auto">
          <a:xfrm>
            <a:off x="6351292" y="829340"/>
            <a:ext cx="5695396" cy="4082902"/>
          </a:xfrm>
          <a:prstGeom prst="rect">
            <a:avLst/>
          </a:prstGeom>
          <a:noFill/>
        </p:spPr>
      </p:pic>
      <p:sp>
        <p:nvSpPr>
          <p:cNvPr id="6" name="5 Slayt Numarası Yer Tutucusu"/>
          <p:cNvSpPr>
            <a:spLocks noGrp="1"/>
          </p:cNvSpPr>
          <p:nvPr>
            <p:ph type="sldNum" sz="quarter" idx="12"/>
          </p:nvPr>
        </p:nvSpPr>
        <p:spPr/>
        <p:txBody>
          <a:bodyPr/>
          <a:lstStyle/>
          <a:p>
            <a:r>
              <a:rPr lang="tr-TR" dirty="0" smtClean="0"/>
              <a:t> </a:t>
            </a:r>
            <a:fld id="{6D22F896-40B5-4ADD-8801-0D06FADFA095}" type="slidenum">
              <a:rPr lang="en-US" smtClean="0"/>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Akdeniz İklimi Yıllık Sıcaklık-Yağış Tablosu</a:t>
            </a:r>
            <a:endParaRPr lang="tr-TR" b="1" dirty="0">
              <a:solidFill>
                <a:schemeClr val="tx2">
                  <a:lumMod val="60000"/>
                  <a:lumOff val="40000"/>
                </a:schemeClr>
              </a:solidFill>
            </a:endParaRPr>
          </a:p>
        </p:txBody>
      </p:sp>
      <p:pic>
        <p:nvPicPr>
          <p:cNvPr id="5" name="Resim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93405" y="853059"/>
            <a:ext cx="11578855" cy="5760392"/>
          </a:xfrm>
          <a:prstGeom prst="rect">
            <a:avLst/>
          </a:prstGeom>
        </p:spPr>
      </p:pic>
      <p:sp>
        <p:nvSpPr>
          <p:cNvPr id="4" name="3 Slayt Numarası Yer Tutucusu"/>
          <p:cNvSpPr>
            <a:spLocks noGrp="1"/>
          </p:cNvSpPr>
          <p:nvPr>
            <p:ph type="sldNum" sz="quarter" idx="12"/>
          </p:nvPr>
        </p:nvSpPr>
        <p:spPr/>
        <p:txBody>
          <a:bodyPr/>
          <a:lstStyle/>
          <a:p>
            <a:fld id="{6D22F896-40B5-4ADD-8801-0D06FADFA095}"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Karasal iklim</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068150"/>
            <a:ext cx="11903773" cy="1640995"/>
          </a:xfrm>
        </p:spPr>
        <p:txBody>
          <a:bodyPr>
            <a:normAutofit/>
          </a:bodyPr>
          <a:lstStyle/>
          <a:p>
            <a:pPr marL="0" indent="0" algn="just">
              <a:buNone/>
            </a:pPr>
            <a:r>
              <a:rPr lang="tr-TR" sz="3000" b="1" dirty="0" smtClean="0"/>
              <a:t>*  Türkiye’de etki alanı en geniş iklimdir. Denize kıyısı olmayan yerlerde görülür. Ülkemizin doğusunda karasal iklim sertleşir. Yazlar sıcak ve kurak, kışlar soğuk ve kar yağışlı geçer. Yağış en fazla ilkbahar mevsiminde düşer.</a:t>
            </a:r>
          </a:p>
          <a:p>
            <a:endParaRPr lang="tr-TR" sz="3000" dirty="0"/>
          </a:p>
        </p:txBody>
      </p:sp>
      <p:pic>
        <p:nvPicPr>
          <p:cNvPr id="1028" name="Picture 4" descr="bozkır ile ilgili görsel sonucu">
            <a:hlinkClick r:id="rId2"/>
          </p:cNvPr>
          <p:cNvPicPr>
            <a:picLocks noChangeAspect="1" noChangeArrowheads="1"/>
          </p:cNvPicPr>
          <p:nvPr/>
        </p:nvPicPr>
        <p:blipFill>
          <a:blip r:embed="rId3"/>
          <a:srcRect/>
          <a:stretch>
            <a:fillRect/>
          </a:stretch>
        </p:blipFill>
        <p:spPr bwMode="auto">
          <a:xfrm>
            <a:off x="301403" y="956930"/>
            <a:ext cx="5819997" cy="3838354"/>
          </a:xfrm>
          <a:prstGeom prst="rect">
            <a:avLst/>
          </a:prstGeom>
          <a:noFill/>
        </p:spPr>
      </p:pic>
      <p:pic>
        <p:nvPicPr>
          <p:cNvPr id="1030" name="Picture 6" descr="bozkır ile ilgili görsel sonucu">
            <a:hlinkClick r:id="rId4"/>
          </p:cNvPr>
          <p:cNvPicPr>
            <a:picLocks noChangeAspect="1" noChangeArrowheads="1"/>
          </p:cNvPicPr>
          <p:nvPr/>
        </p:nvPicPr>
        <p:blipFill>
          <a:blip r:embed="rId5"/>
          <a:srcRect/>
          <a:stretch>
            <a:fillRect/>
          </a:stretch>
        </p:blipFill>
        <p:spPr bwMode="auto">
          <a:xfrm>
            <a:off x="6327553" y="808074"/>
            <a:ext cx="5432056" cy="3934047"/>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Karasal İklim</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068192"/>
            <a:ext cx="11903773" cy="1704761"/>
          </a:xfrm>
        </p:spPr>
        <p:txBody>
          <a:bodyPr>
            <a:normAutofit/>
          </a:bodyPr>
          <a:lstStyle/>
          <a:p>
            <a:pPr marL="0" indent="0" algn="just">
              <a:buNone/>
            </a:pPr>
            <a:r>
              <a:rPr lang="tr-TR" sz="3200" b="1" dirty="0" smtClean="0"/>
              <a:t>* Bozkır; ilkbahar yağışı ile yeşeren, yaz kuraklığı ile sararan kısa boylu otlardan oluşan alanlardır. Nem az olduğundan günlük ve yıllık sıcaklık farkları fazladır.</a:t>
            </a:r>
          </a:p>
          <a:p>
            <a:endParaRPr lang="tr-TR" dirty="0"/>
          </a:p>
        </p:txBody>
      </p:sp>
      <p:pic>
        <p:nvPicPr>
          <p:cNvPr id="23554" name="Picture 2" descr="İlgili resim">
            <a:hlinkClick r:id="rId2"/>
          </p:cNvPr>
          <p:cNvPicPr>
            <a:picLocks noChangeAspect="1" noChangeArrowheads="1"/>
          </p:cNvPicPr>
          <p:nvPr/>
        </p:nvPicPr>
        <p:blipFill>
          <a:blip r:embed="rId3"/>
          <a:srcRect/>
          <a:stretch>
            <a:fillRect/>
          </a:stretch>
        </p:blipFill>
        <p:spPr bwMode="auto">
          <a:xfrm>
            <a:off x="268287" y="691116"/>
            <a:ext cx="5654047" cy="4178596"/>
          </a:xfrm>
          <a:prstGeom prst="rect">
            <a:avLst/>
          </a:prstGeom>
          <a:noFill/>
        </p:spPr>
      </p:pic>
      <p:pic>
        <p:nvPicPr>
          <p:cNvPr id="23555" name="Picture 3" descr="C:\Users\USER\Desktop\Turkiye'de Gorulen Ot[1].jpg"/>
          <p:cNvPicPr>
            <a:picLocks noChangeAspect="1" noChangeArrowheads="1"/>
          </p:cNvPicPr>
          <p:nvPr/>
        </p:nvPicPr>
        <p:blipFill>
          <a:blip r:embed="rId4"/>
          <a:srcRect/>
          <a:stretch>
            <a:fillRect/>
          </a:stretch>
        </p:blipFill>
        <p:spPr bwMode="auto">
          <a:xfrm>
            <a:off x="6383339" y="680484"/>
            <a:ext cx="5546392" cy="4199860"/>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Karasal İklim</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121357"/>
            <a:ext cx="11903773" cy="1736688"/>
          </a:xfrm>
        </p:spPr>
        <p:txBody>
          <a:bodyPr>
            <a:normAutofit/>
          </a:bodyPr>
          <a:lstStyle/>
          <a:p>
            <a:pPr marL="0" indent="0" algn="just">
              <a:buNone/>
            </a:pPr>
            <a:r>
              <a:rPr lang="tr-TR" sz="3300" b="1" dirty="0" smtClean="0"/>
              <a:t>*  Karasal iklimin olduğu yerlerde buğday, arpa, çavdar gibi tahıllar ve şeker pancarı yetişir. Çünkü bu bitkiler kış soğuğuna ve yaz sıcaklığına dayanıklıdır.</a:t>
            </a:r>
            <a:endParaRPr lang="tr-TR" dirty="0" smtClean="0"/>
          </a:p>
          <a:p>
            <a:endParaRPr lang="tr-TR" dirty="0"/>
          </a:p>
        </p:txBody>
      </p:sp>
      <p:pic>
        <p:nvPicPr>
          <p:cNvPr id="22530" name="Picture 2" descr="İlgili resim">
            <a:hlinkClick r:id="rId2"/>
          </p:cNvPr>
          <p:cNvPicPr>
            <a:picLocks noChangeAspect="1" noChangeArrowheads="1"/>
          </p:cNvPicPr>
          <p:nvPr/>
        </p:nvPicPr>
        <p:blipFill>
          <a:blip r:embed="rId3"/>
          <a:srcRect/>
          <a:stretch>
            <a:fillRect/>
          </a:stretch>
        </p:blipFill>
        <p:spPr bwMode="auto">
          <a:xfrm>
            <a:off x="269616" y="871870"/>
            <a:ext cx="5631453" cy="4110186"/>
          </a:xfrm>
          <a:prstGeom prst="rect">
            <a:avLst/>
          </a:prstGeom>
          <a:noFill/>
        </p:spPr>
      </p:pic>
      <p:pic>
        <p:nvPicPr>
          <p:cNvPr id="22532" name="Picture 4" descr="karlı buğday ile ilgili görsel sonucu">
            <a:hlinkClick r:id="rId4"/>
          </p:cNvPr>
          <p:cNvPicPr>
            <a:picLocks noChangeAspect="1" noChangeArrowheads="1"/>
          </p:cNvPicPr>
          <p:nvPr/>
        </p:nvPicPr>
        <p:blipFill>
          <a:blip r:embed="rId5"/>
          <a:srcRect/>
          <a:stretch>
            <a:fillRect/>
          </a:stretch>
        </p:blipFill>
        <p:spPr bwMode="auto">
          <a:xfrm>
            <a:off x="6415235" y="914400"/>
            <a:ext cx="5450699" cy="4046390"/>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Karasal İklim</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206373"/>
            <a:ext cx="11903773" cy="1428343"/>
          </a:xfrm>
        </p:spPr>
        <p:txBody>
          <a:bodyPr>
            <a:normAutofit/>
          </a:bodyPr>
          <a:lstStyle/>
          <a:p>
            <a:pPr marL="0" indent="0">
              <a:buNone/>
            </a:pPr>
            <a:r>
              <a:rPr lang="tr-TR" sz="3200" b="1" dirty="0" smtClean="0"/>
              <a:t>*  Doğu Anadolu Bölgesi’nin kuzeyinde yaz yağışları görülen yerlerde meralar oluşur. Buralarda büyükbaş hayvancılık yapılır.</a:t>
            </a:r>
          </a:p>
          <a:p>
            <a:endParaRPr lang="tr-TR" dirty="0"/>
          </a:p>
        </p:txBody>
      </p:sp>
      <p:pic>
        <p:nvPicPr>
          <p:cNvPr id="10242" name="Picture 2" descr="meralar ile ilgili görsel sonucu">
            <a:hlinkClick r:id="rId2"/>
          </p:cNvPr>
          <p:cNvPicPr>
            <a:picLocks noChangeAspect="1" noChangeArrowheads="1"/>
          </p:cNvPicPr>
          <p:nvPr/>
        </p:nvPicPr>
        <p:blipFill>
          <a:blip r:embed="rId3"/>
          <a:srcRect/>
          <a:stretch>
            <a:fillRect/>
          </a:stretch>
        </p:blipFill>
        <p:spPr bwMode="auto">
          <a:xfrm>
            <a:off x="278108" y="818707"/>
            <a:ext cx="5622962" cy="4335795"/>
          </a:xfrm>
          <a:prstGeom prst="rect">
            <a:avLst/>
          </a:prstGeom>
          <a:noFill/>
        </p:spPr>
      </p:pic>
      <p:pic>
        <p:nvPicPr>
          <p:cNvPr id="5124" name="Picture 4" descr="büyükbaş hayvancılık ile ilgili görsel sonucu">
            <a:hlinkClick r:id="rId4"/>
          </p:cNvPr>
          <p:cNvPicPr>
            <a:picLocks noChangeAspect="1" noChangeArrowheads="1"/>
          </p:cNvPicPr>
          <p:nvPr/>
        </p:nvPicPr>
        <p:blipFill>
          <a:blip r:embed="rId5"/>
          <a:srcRect/>
          <a:stretch>
            <a:fillRect/>
          </a:stretch>
        </p:blipFill>
        <p:spPr bwMode="auto">
          <a:xfrm>
            <a:off x="6380717" y="861238"/>
            <a:ext cx="5549013" cy="4293560"/>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50875" y="831274"/>
            <a:ext cx="11600120" cy="5750279"/>
          </a:xfrm>
          <a:prstGeom prst="rect">
            <a:avLst/>
          </a:prstGeom>
        </p:spPr>
      </p:pic>
      <p:sp>
        <p:nvSpPr>
          <p:cNvPr id="7" name="1 Başlık"/>
          <p:cNvSpPr>
            <a:spLocks noGrp="1"/>
          </p:cNvSpPr>
          <p:nvPr>
            <p:ph type="title"/>
          </p:nvPr>
        </p:nvSpPr>
        <p:spPr>
          <a:xfrm>
            <a:off x="1146020" y="2519"/>
            <a:ext cx="9945984" cy="806004"/>
          </a:xfrm>
        </p:spPr>
        <p:txBody>
          <a:bodyPr>
            <a:normAutofit/>
          </a:bodyPr>
          <a:lstStyle/>
          <a:p>
            <a:pPr algn="ctr"/>
            <a:r>
              <a:rPr lang="tr-TR" b="1" dirty="0" smtClean="0">
                <a:solidFill>
                  <a:schemeClr val="tx2">
                    <a:lumMod val="60000"/>
                    <a:lumOff val="40000"/>
                  </a:schemeClr>
                </a:solidFill>
              </a:rPr>
              <a:t>Karasal İklim Yıllık Sıcaklık-Yağış Tablosu</a:t>
            </a:r>
            <a:endParaRPr lang="tr-TR" b="1" dirty="0">
              <a:solidFill>
                <a:schemeClr val="tx2">
                  <a:lumMod val="60000"/>
                  <a:lumOff val="40000"/>
                </a:schemeClr>
              </a:solidFill>
            </a:endParaRPr>
          </a:p>
        </p:txBody>
      </p:sp>
      <p:sp>
        <p:nvSpPr>
          <p:cNvPr id="5" name="4 Slayt Numarası Yer Tutucusu"/>
          <p:cNvSpPr>
            <a:spLocks noGrp="1"/>
          </p:cNvSpPr>
          <p:nvPr>
            <p:ph type="sldNum" sz="quarter" idx="12"/>
          </p:nvPr>
        </p:nvSpPr>
        <p:spPr/>
        <p:txBody>
          <a:bodyPr/>
          <a:lstStyle/>
          <a:p>
            <a:fld id="{6D22F896-40B5-4ADD-8801-0D06FADFA095}" type="slidenum">
              <a:rPr lang="en-US" smtClean="0"/>
              <a:pPr/>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10363" y="2519"/>
            <a:ext cx="11557589" cy="806004"/>
          </a:xfrm>
        </p:spPr>
        <p:txBody>
          <a:bodyPr>
            <a:normAutofit/>
          </a:bodyPr>
          <a:lstStyle/>
          <a:p>
            <a:r>
              <a:rPr lang="tr-TR" b="1" dirty="0" smtClean="0">
                <a:solidFill>
                  <a:schemeClr val="accent1"/>
                </a:solidFill>
              </a:rPr>
              <a:t>İklimin, Nüfus ve Yerleşimler Üzerine Etkisi</a:t>
            </a:r>
            <a:endParaRPr lang="tr-TR" b="1" dirty="0">
              <a:solidFill>
                <a:schemeClr val="accent1"/>
              </a:solidFill>
            </a:endParaRPr>
          </a:p>
        </p:txBody>
      </p:sp>
      <p:sp>
        <p:nvSpPr>
          <p:cNvPr id="3" name="2 İçerik Yer Tutucusu"/>
          <p:cNvSpPr>
            <a:spLocks noGrp="1"/>
          </p:cNvSpPr>
          <p:nvPr>
            <p:ph sz="half" idx="1"/>
          </p:nvPr>
        </p:nvSpPr>
        <p:spPr>
          <a:xfrm>
            <a:off x="169513" y="5174523"/>
            <a:ext cx="11903773" cy="1523989"/>
          </a:xfrm>
        </p:spPr>
        <p:txBody>
          <a:bodyPr>
            <a:normAutofit/>
          </a:bodyPr>
          <a:lstStyle/>
          <a:p>
            <a:pPr marL="0" indent="0" algn="just">
              <a:buNone/>
            </a:pPr>
            <a:r>
              <a:rPr lang="tr-TR" sz="3300" b="1" dirty="0" smtClean="0"/>
              <a:t>*  </a:t>
            </a:r>
            <a:r>
              <a:rPr lang="tr-TR" b="1" dirty="0" smtClean="0"/>
              <a:t>Yeryüzünde nüfusun dağılışı büyük ölçüde </a:t>
            </a:r>
            <a:r>
              <a:rPr lang="tr-TR" b="1" dirty="0" smtClean="0">
                <a:solidFill>
                  <a:srgbClr val="FF0000"/>
                </a:solidFill>
              </a:rPr>
              <a:t>İklimin</a:t>
            </a:r>
            <a:r>
              <a:rPr lang="tr-TR" b="1" dirty="0" smtClean="0"/>
              <a:t> etkisi altındadır. Dünya nüfusunun dağılışı incelendiğinde, nüfusun yoğun olduğu ülkelerin                </a:t>
            </a:r>
            <a:r>
              <a:rPr lang="tr-TR" b="1" dirty="0" smtClean="0">
                <a:solidFill>
                  <a:srgbClr val="FF0000"/>
                </a:solidFill>
              </a:rPr>
              <a:t>Orta Kuşak’ta</a:t>
            </a:r>
            <a:r>
              <a:rPr lang="tr-TR" b="1" dirty="0" smtClean="0"/>
              <a:t> yer aldığı görülür. </a:t>
            </a:r>
            <a:endParaRPr lang="tr-TR" b="1" dirty="0"/>
          </a:p>
        </p:txBody>
      </p:sp>
      <p:sp>
        <p:nvSpPr>
          <p:cNvPr id="29698" name="AutoShape 2"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9700" name="AutoShape 4"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9702" name="AutoShape 6"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9704" name="AutoShape 8"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9706" name="AutoShape 10"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29708" name="AutoShape 12" descr="dünya nüfus haritası ile ilgili görsel sonucu">
            <a:hlinkClick r:id="rId2"/>
          </p:cNvPr>
          <p:cNvSpPr>
            <a:spLocks noChangeAspect="1" noChangeArrowheads="1"/>
          </p:cNvSpPr>
          <p:nvPr/>
        </p:nvSpPr>
        <p:spPr bwMode="auto">
          <a:xfrm>
            <a:off x="4668838" y="-852488"/>
            <a:ext cx="2552700" cy="17907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29710" name="Picture 14" descr="dünya nüfus haritası ile ilgili görsel sonucu">
            <a:hlinkClick r:id="rId3"/>
          </p:cNvPr>
          <p:cNvPicPr>
            <a:picLocks noChangeAspect="1" noChangeArrowheads="1"/>
          </p:cNvPicPr>
          <p:nvPr/>
        </p:nvPicPr>
        <p:blipFill>
          <a:blip r:embed="rId4"/>
          <a:srcRect/>
          <a:stretch>
            <a:fillRect/>
          </a:stretch>
        </p:blipFill>
        <p:spPr bwMode="auto">
          <a:xfrm>
            <a:off x="127591" y="1073889"/>
            <a:ext cx="5837275" cy="4082902"/>
          </a:xfrm>
          <a:prstGeom prst="rect">
            <a:avLst/>
          </a:prstGeom>
          <a:noFill/>
        </p:spPr>
      </p:pic>
      <p:pic>
        <p:nvPicPr>
          <p:cNvPr id="33794" name="Picture 2" descr="İlgili resim">
            <a:hlinkClick r:id="rId5"/>
          </p:cNvPr>
          <p:cNvPicPr>
            <a:picLocks noChangeAspect="1" noChangeArrowheads="1"/>
          </p:cNvPicPr>
          <p:nvPr/>
        </p:nvPicPr>
        <p:blipFill>
          <a:blip r:embed="rId6"/>
          <a:srcRect/>
          <a:stretch>
            <a:fillRect/>
          </a:stretch>
        </p:blipFill>
        <p:spPr bwMode="auto">
          <a:xfrm>
            <a:off x="6121400" y="1244020"/>
            <a:ext cx="6042252" cy="3700131"/>
          </a:xfrm>
          <a:prstGeom prst="rect">
            <a:avLst/>
          </a:prstGeom>
          <a:noFill/>
        </p:spPr>
      </p:pic>
      <p:sp>
        <p:nvSpPr>
          <p:cNvPr id="12" name="11 Slayt Numarası Yer Tutucusu"/>
          <p:cNvSpPr>
            <a:spLocks noGrp="1"/>
          </p:cNvSpPr>
          <p:nvPr>
            <p:ph type="sldNum" sz="quarter" idx="12"/>
          </p:nvPr>
        </p:nvSpPr>
        <p:spPr/>
        <p:txBody>
          <a:bodyPr/>
          <a:lstStyle/>
          <a:p>
            <a:fld id="{6D22F896-40B5-4ADD-8801-0D06FADFA095}"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Karadeniz İklimi</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259574"/>
            <a:ext cx="11903773" cy="1353878"/>
          </a:xfrm>
        </p:spPr>
        <p:txBody>
          <a:bodyPr>
            <a:noAutofit/>
          </a:bodyPr>
          <a:lstStyle/>
          <a:p>
            <a:pPr marL="0" indent="0" algn="just">
              <a:buNone/>
            </a:pPr>
            <a:r>
              <a:rPr lang="tr-TR" b="1" dirty="0" smtClean="0"/>
              <a:t>*  Karadeniz’in kıyı kesimlerinde görülür. Yazları serin, kışları ılık ve her mevsim yağışlıdır. Yağış en fazla sonbahar mevsiminde düşer. Nem fazla olduğu için günlük ve yıllık sıcaklık farkı azdır. Hava genellikle bulutludur.</a:t>
            </a:r>
          </a:p>
          <a:p>
            <a:pPr marL="0" indent="0" algn="just">
              <a:buNone/>
            </a:pPr>
            <a:r>
              <a:rPr lang="tr-TR" b="1" dirty="0" smtClean="0"/>
              <a:t> </a:t>
            </a:r>
            <a:endParaRPr lang="tr-TR" dirty="0"/>
          </a:p>
        </p:txBody>
      </p:sp>
      <p:pic>
        <p:nvPicPr>
          <p:cNvPr id="9218" name="Picture 2" descr="karadeniz ile ilgili görsel sonucu">
            <a:hlinkClick r:id="rId2"/>
          </p:cNvPr>
          <p:cNvPicPr>
            <a:picLocks noChangeAspect="1" noChangeArrowheads="1"/>
          </p:cNvPicPr>
          <p:nvPr/>
        </p:nvPicPr>
        <p:blipFill>
          <a:blip r:embed="rId3"/>
          <a:srcRect/>
          <a:stretch>
            <a:fillRect/>
          </a:stretch>
        </p:blipFill>
        <p:spPr bwMode="auto">
          <a:xfrm>
            <a:off x="208036" y="723014"/>
            <a:ext cx="5756829" cy="4163348"/>
          </a:xfrm>
          <a:prstGeom prst="rect">
            <a:avLst/>
          </a:prstGeom>
          <a:noFill/>
        </p:spPr>
      </p:pic>
      <p:pic>
        <p:nvPicPr>
          <p:cNvPr id="9220" name="Picture 4" descr="orman ile ilgili görsel sonucu">
            <a:hlinkClick r:id="rId4"/>
          </p:cNvPr>
          <p:cNvPicPr>
            <a:picLocks noChangeAspect="1" noChangeArrowheads="1"/>
          </p:cNvPicPr>
          <p:nvPr/>
        </p:nvPicPr>
        <p:blipFill>
          <a:blip r:embed="rId5"/>
          <a:srcRect/>
          <a:stretch>
            <a:fillRect/>
          </a:stretch>
        </p:blipFill>
        <p:spPr bwMode="auto">
          <a:xfrm>
            <a:off x="6334125" y="754912"/>
            <a:ext cx="5638135" cy="4152051"/>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dirty="0" smtClean="0">
                <a:solidFill>
                  <a:schemeClr val="tx2">
                    <a:lumMod val="60000"/>
                    <a:lumOff val="40000"/>
                  </a:schemeClr>
                </a:solidFill>
              </a:rPr>
              <a:t>Karadeniz İklimi</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169513" y="5429714"/>
            <a:ext cx="11903773" cy="1258223"/>
          </a:xfrm>
        </p:spPr>
        <p:txBody>
          <a:bodyPr>
            <a:normAutofit/>
          </a:bodyPr>
          <a:lstStyle/>
          <a:p>
            <a:pPr marL="0" indent="0" algn="just">
              <a:buNone/>
            </a:pPr>
            <a:r>
              <a:rPr lang="tr-TR" sz="3300" b="1" dirty="0" smtClean="0"/>
              <a:t>*  </a:t>
            </a:r>
            <a:r>
              <a:rPr lang="tr-TR" b="1" dirty="0" smtClean="0"/>
              <a:t>Çay ve fındık Karadeniz Bölgesi’nin en önemli tarım ürünleridir. Ayrıca, bölgede tütün, mısır, keten, kenevir ve şeker pancarı da yetiştirilir. </a:t>
            </a:r>
            <a:endParaRPr lang="tr-TR" b="1" dirty="0"/>
          </a:p>
        </p:txBody>
      </p:sp>
      <p:pic>
        <p:nvPicPr>
          <p:cNvPr id="8194" name="Picture 2" descr="çay ile ilgili görsel sonucu">
            <a:hlinkClick r:id="rId2"/>
          </p:cNvPr>
          <p:cNvPicPr>
            <a:picLocks noChangeAspect="1" noChangeArrowheads="1"/>
          </p:cNvPicPr>
          <p:nvPr/>
        </p:nvPicPr>
        <p:blipFill>
          <a:blip r:embed="rId3"/>
          <a:srcRect/>
          <a:stretch>
            <a:fillRect/>
          </a:stretch>
        </p:blipFill>
        <p:spPr bwMode="auto">
          <a:xfrm>
            <a:off x="263636" y="754912"/>
            <a:ext cx="5648066" cy="4620548"/>
          </a:xfrm>
          <a:prstGeom prst="rect">
            <a:avLst/>
          </a:prstGeom>
          <a:noFill/>
        </p:spPr>
      </p:pic>
      <p:pic>
        <p:nvPicPr>
          <p:cNvPr id="8196" name="Picture 4" descr="İlgili resim">
            <a:hlinkClick r:id="rId4"/>
          </p:cNvPr>
          <p:cNvPicPr>
            <a:picLocks noChangeAspect="1" noChangeArrowheads="1"/>
          </p:cNvPicPr>
          <p:nvPr/>
        </p:nvPicPr>
        <p:blipFill>
          <a:blip r:embed="rId5"/>
          <a:srcRect/>
          <a:stretch>
            <a:fillRect/>
          </a:stretch>
        </p:blipFill>
        <p:spPr bwMode="auto">
          <a:xfrm>
            <a:off x="6290673" y="723014"/>
            <a:ext cx="5692220" cy="4701289"/>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31</a:t>
            </a:fld>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normAutofit fontScale="90000"/>
          </a:bodyPr>
          <a:lstStyle/>
          <a:p>
            <a:r>
              <a:rPr lang="tr-TR" b="1" dirty="0" smtClean="0">
                <a:solidFill>
                  <a:schemeClr val="tx2">
                    <a:lumMod val="60000"/>
                    <a:lumOff val="40000"/>
                  </a:schemeClr>
                </a:solidFill>
              </a:rPr>
              <a:t>Karadeniz İklimi Yıllık Sıcaklık-Yağış Tablosu</a:t>
            </a:r>
            <a:endParaRPr lang="tr-TR" b="1" dirty="0">
              <a:solidFill>
                <a:schemeClr val="tx2">
                  <a:lumMod val="60000"/>
                  <a:lumOff val="40000"/>
                </a:schemeClr>
              </a:solidFill>
            </a:endParaRPr>
          </a:p>
        </p:txBody>
      </p:sp>
      <p:pic>
        <p:nvPicPr>
          <p:cNvPr id="4" name="Resim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46033" y="734298"/>
            <a:ext cx="11530534" cy="5836623"/>
          </a:xfrm>
          <a:prstGeom prst="rect">
            <a:avLst/>
          </a:prstGeom>
        </p:spPr>
      </p:pic>
      <p:sp>
        <p:nvSpPr>
          <p:cNvPr id="5" name="4 Slayt Numarası Yer Tutucusu"/>
          <p:cNvSpPr>
            <a:spLocks noGrp="1"/>
          </p:cNvSpPr>
          <p:nvPr>
            <p:ph type="sldNum" sz="quarter" idx="12"/>
          </p:nvPr>
        </p:nvSpPr>
        <p:spPr/>
        <p:txBody>
          <a:bodyPr/>
          <a:lstStyle/>
          <a:p>
            <a:fld id="{6D22F896-40B5-4ADD-8801-0D06FADFA095}" type="slidenum">
              <a:rPr lang="en-US" smtClean="0"/>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6020" y="2519"/>
            <a:ext cx="9945984" cy="806004"/>
          </a:xfrm>
        </p:spPr>
        <p:txBody>
          <a:bodyPr/>
          <a:lstStyle/>
          <a:p>
            <a:pPr algn="ctr"/>
            <a:r>
              <a:rPr lang="tr-TR" b="1" u="sng" spc="300" dirty="0" smtClean="0">
                <a:solidFill>
                  <a:schemeClr val="tx2">
                    <a:lumMod val="60000"/>
                    <a:lumOff val="40000"/>
                  </a:schemeClr>
                </a:solidFill>
              </a:rPr>
              <a:t>Kaynakça</a:t>
            </a:r>
            <a:endParaRPr lang="tr-TR" b="1" u="sng" spc="300" dirty="0">
              <a:solidFill>
                <a:schemeClr val="tx2">
                  <a:lumMod val="60000"/>
                  <a:lumOff val="40000"/>
                </a:schemeClr>
              </a:solidFill>
            </a:endParaRPr>
          </a:p>
        </p:txBody>
      </p:sp>
      <p:sp>
        <p:nvSpPr>
          <p:cNvPr id="3" name="2 İçerik Yer Tutucusu"/>
          <p:cNvSpPr>
            <a:spLocks noGrp="1"/>
          </p:cNvSpPr>
          <p:nvPr>
            <p:ph sz="half" idx="1"/>
          </p:nvPr>
        </p:nvSpPr>
        <p:spPr>
          <a:xfrm>
            <a:off x="337440" y="1049100"/>
            <a:ext cx="11539127" cy="5808900"/>
          </a:xfrm>
        </p:spPr>
        <p:txBody>
          <a:bodyPr>
            <a:normAutofit/>
          </a:bodyPr>
          <a:lstStyle/>
          <a:p>
            <a:pPr marL="0" indent="0" algn="just">
              <a:buNone/>
            </a:pPr>
            <a:r>
              <a:rPr lang="tr-TR" sz="3600" b="1" dirty="0" smtClean="0">
                <a:solidFill>
                  <a:srgbClr val="6666FF"/>
                </a:solidFill>
                <a:latin typeface="ALFABET98" pitchFamily="2" charset="0"/>
              </a:rPr>
              <a:t>*  5. sınıf sosyal bilgiler kitabı</a:t>
            </a:r>
          </a:p>
          <a:p>
            <a:pPr marL="0" indent="0" algn="just">
              <a:buNone/>
            </a:pPr>
            <a:r>
              <a:rPr lang="tr-TR" sz="3600" b="1" dirty="0" smtClean="0">
                <a:solidFill>
                  <a:srgbClr val="6666FF"/>
                </a:solidFill>
                <a:latin typeface="ALFABET98" pitchFamily="2" charset="0"/>
              </a:rPr>
              <a:t>*  6. sınıf sosyal bilgiler kitabı</a:t>
            </a:r>
          </a:p>
          <a:p>
            <a:pPr marL="0" indent="0" algn="just">
              <a:buNone/>
            </a:pPr>
            <a:r>
              <a:rPr lang="tr-TR" sz="3600" b="1" dirty="0" smtClean="0">
                <a:solidFill>
                  <a:srgbClr val="6666FF"/>
                </a:solidFill>
                <a:latin typeface="ALFABET98" pitchFamily="2" charset="0"/>
              </a:rPr>
              <a:t>*  9. sınıf coğrafya kitabı</a:t>
            </a:r>
          </a:p>
          <a:p>
            <a:pPr marL="542925" indent="-542925">
              <a:buNone/>
            </a:pPr>
            <a:r>
              <a:rPr lang="tr-TR" sz="3600" b="1" dirty="0" smtClean="0">
                <a:solidFill>
                  <a:srgbClr val="6666FF"/>
                </a:solidFill>
                <a:latin typeface="ALFABET98" pitchFamily="2" charset="0"/>
              </a:rPr>
              <a:t>*  https://sosyalbilgiler.biz/forum/kategori/uelkemizin-fiziki-oezellikleri.1061</a:t>
            </a:r>
          </a:p>
          <a:p>
            <a:pPr marL="0" indent="0">
              <a:buNone/>
            </a:pPr>
            <a:r>
              <a:rPr lang="tr-TR" sz="3600" b="1" dirty="0" smtClean="0">
                <a:solidFill>
                  <a:srgbClr val="6666FF"/>
                </a:solidFill>
                <a:latin typeface="ALFABET98" pitchFamily="2" charset="0"/>
              </a:rPr>
              <a:t>*  https://www.sosyalbilgiler.biz</a:t>
            </a:r>
          </a:p>
          <a:p>
            <a:pPr marL="0" indent="0">
              <a:buNone/>
            </a:pPr>
            <a:r>
              <a:rPr lang="tr-TR" sz="3600" b="1" dirty="0" smtClean="0">
                <a:solidFill>
                  <a:srgbClr val="6666FF"/>
                </a:solidFill>
                <a:latin typeface="ALFABET98" pitchFamily="2" charset="0"/>
              </a:rPr>
              <a:t>*  https://eodev.com</a:t>
            </a:r>
          </a:p>
          <a:p>
            <a:pPr marL="0" indent="0">
              <a:buNone/>
            </a:pPr>
            <a:r>
              <a:rPr lang="tr-TR" sz="3600" b="1" dirty="0" smtClean="0">
                <a:solidFill>
                  <a:srgbClr val="6666FF"/>
                </a:solidFill>
                <a:latin typeface="ALFABET98" pitchFamily="2" charset="0"/>
              </a:rPr>
              <a:t>*  www.</a:t>
            </a:r>
            <a:r>
              <a:rPr lang="tr-TR" sz="3600" b="1" dirty="0" err="1" smtClean="0">
                <a:solidFill>
                  <a:srgbClr val="6666FF"/>
                </a:solidFill>
                <a:latin typeface="ALFABET98" pitchFamily="2" charset="0"/>
              </a:rPr>
              <a:t>vitaminegitim</a:t>
            </a:r>
            <a:r>
              <a:rPr lang="tr-TR" sz="3600" b="1" dirty="0" smtClean="0">
                <a:solidFill>
                  <a:srgbClr val="6666FF"/>
                </a:solidFill>
                <a:latin typeface="ALFABET98" pitchFamily="2" charset="0"/>
              </a:rPr>
              <a:t>.com</a:t>
            </a:r>
            <a:endParaRPr lang="tr-TR" sz="3600" b="1" dirty="0">
              <a:solidFill>
                <a:srgbClr val="6666FF"/>
              </a:solidFill>
              <a:latin typeface="ALFABET98" pitchFamily="2" charset="0"/>
            </a:endParaRPr>
          </a:p>
        </p:txBody>
      </p:sp>
      <p:sp>
        <p:nvSpPr>
          <p:cNvPr id="4" name="3 Slayt Numarası Yer Tutucusu"/>
          <p:cNvSpPr>
            <a:spLocks noGrp="1"/>
          </p:cNvSpPr>
          <p:nvPr>
            <p:ph type="sldNum" sz="quarter" idx="12"/>
          </p:nvPr>
        </p:nvSpPr>
        <p:spPr/>
        <p:txBody>
          <a:bodyPr/>
          <a:lstStyle/>
          <a:p>
            <a:fld id="{6D22F896-40B5-4ADD-8801-0D06FADFA095}" type="slidenum">
              <a:rPr lang="en-US" smtClean="0"/>
              <a:pPr/>
              <a:t>33</a:t>
            </a:fld>
            <a:endParaRPr lang="en-US" dirty="0"/>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Başlık"/>
          <p:cNvSpPr txBox="1">
            <a:spLocks/>
          </p:cNvSpPr>
          <p:nvPr/>
        </p:nvSpPr>
        <p:spPr>
          <a:xfrm>
            <a:off x="1147614" y="2361382"/>
            <a:ext cx="9945986" cy="1067619"/>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5400" b="0" i="0" u="none" strike="noStrike" kern="1200" cap="none" spc="0" normalizeH="0" baseline="0" noProof="0" dirty="0" smtClean="0">
                <a:ln>
                  <a:noFill/>
                </a:ln>
                <a:solidFill>
                  <a:schemeClr val="bg1"/>
                </a:solidFill>
                <a:effectLst/>
                <a:uLnTx/>
                <a:uFillTx/>
                <a:latin typeface="Mistral" pitchFamily="66" charset="0"/>
                <a:ea typeface="+mj-ea"/>
                <a:cs typeface="+mj-cs"/>
              </a:rPr>
              <a:t>BENİ DİNLEDİĞİNİZ</a:t>
            </a:r>
            <a:r>
              <a:rPr kumimoji="0" lang="tr-TR" sz="5400" b="0" i="0" u="none" strike="noStrike" kern="1200" cap="none" spc="0" normalizeH="0" noProof="0" dirty="0" smtClean="0">
                <a:ln>
                  <a:noFill/>
                </a:ln>
                <a:solidFill>
                  <a:schemeClr val="bg1"/>
                </a:solidFill>
                <a:effectLst/>
                <a:uLnTx/>
                <a:uFillTx/>
                <a:latin typeface="Mistral" pitchFamily="66" charset="0"/>
                <a:ea typeface="+mj-ea"/>
                <a:cs typeface="+mj-cs"/>
              </a:rPr>
              <a:t> İÇİN TEŞEKKÜRLER</a:t>
            </a:r>
            <a:endParaRPr kumimoji="0" lang="tr-TR" sz="5400" b="0" i="0" u="none" strike="noStrike" kern="1200" cap="none" spc="0" normalizeH="0" baseline="0" noProof="0" dirty="0">
              <a:ln>
                <a:noFill/>
              </a:ln>
              <a:solidFill>
                <a:schemeClr val="bg1"/>
              </a:solidFill>
              <a:effectLst/>
              <a:uLnTx/>
              <a:uFillTx/>
              <a:latin typeface="Mistral" pitchFamily="66" charset="0"/>
              <a:ea typeface="+mj-ea"/>
              <a:cs typeface="+mj-cs"/>
            </a:endParaRPr>
          </a:p>
        </p:txBody>
      </p:sp>
      <p:pic>
        <p:nvPicPr>
          <p:cNvPr id="1026" name="Picture 2" descr="turkey İstanbul wallpaper ile ilgili görsel sonucu">
            <a:hlinkClick r:id="rId2"/>
          </p:cNvPr>
          <p:cNvPicPr>
            <a:picLocks noChangeAspect="1" noChangeArrowheads="1"/>
          </p:cNvPicPr>
          <p:nvPr/>
        </p:nvPicPr>
        <p:blipFill>
          <a:blip r:embed="rId3"/>
          <a:srcRect/>
          <a:stretch>
            <a:fillRect/>
          </a:stretch>
        </p:blipFill>
        <p:spPr bwMode="auto">
          <a:xfrm>
            <a:off x="646385" y="819807"/>
            <a:ext cx="12241213" cy="6858000"/>
          </a:xfrm>
          <a:prstGeom prst="rect">
            <a:avLst/>
          </a:prstGeom>
          <a:noFill/>
        </p:spPr>
      </p:pic>
      <p:sp>
        <p:nvSpPr>
          <p:cNvPr id="7" name="6 Metin kutusu"/>
          <p:cNvSpPr txBox="1"/>
          <p:nvPr/>
        </p:nvSpPr>
        <p:spPr>
          <a:xfrm>
            <a:off x="988827" y="1085875"/>
            <a:ext cx="10643191" cy="1015663"/>
          </a:xfrm>
          <a:prstGeom prst="rect">
            <a:avLst/>
          </a:prstGeom>
          <a:noFill/>
        </p:spPr>
        <p:txBody>
          <a:bodyPr wrap="square" rtlCol="0">
            <a:spAutoFit/>
          </a:bodyPr>
          <a:lstStyle/>
          <a:p>
            <a:pPr algn="ctr"/>
            <a:r>
              <a:rPr lang="tr-TR" sz="6000" b="1" dirty="0" smtClean="0">
                <a:solidFill>
                  <a:schemeClr val="accent6">
                    <a:lumMod val="75000"/>
                  </a:schemeClr>
                </a:solidFill>
                <a:effectLst>
                  <a:reflection blurRad="6350" stA="60000" endA="900" endPos="58000" dir="5400000" sy="-100000" algn="bl" rotWithShape="0"/>
                </a:effectLst>
                <a:latin typeface="Mistral" pitchFamily="66" charset="0"/>
              </a:rPr>
              <a:t>BENİ DİNLEDİĞİNİZ İÇİN TEŞEKKÜRLER</a:t>
            </a:r>
            <a:endParaRPr lang="tr-TR" sz="6000" b="1" dirty="0">
              <a:solidFill>
                <a:schemeClr val="accent6">
                  <a:lumMod val="75000"/>
                </a:schemeClr>
              </a:solidFill>
              <a:effectLst>
                <a:reflection blurRad="6350" stA="60000" endA="900" endPos="58000" dir="5400000" sy="-100000" algn="bl" rotWithShape="0"/>
              </a:effectLst>
              <a:latin typeface="Mistral" pitchFamily="66" charset="0"/>
            </a:endParaRPr>
          </a:p>
        </p:txBody>
      </p:sp>
      <p:sp>
        <p:nvSpPr>
          <p:cNvPr id="5" name="4 Slayt Numarası Yer Tutucusu"/>
          <p:cNvSpPr>
            <a:spLocks noGrp="1"/>
          </p:cNvSpPr>
          <p:nvPr>
            <p:ph type="sldNum" sz="quarter" idx="12"/>
          </p:nvPr>
        </p:nvSpPr>
        <p:spPr/>
        <p:txBody>
          <a:bodyPr/>
          <a:lstStyle/>
          <a:p>
            <a:fld id="{6D22F896-40B5-4ADD-8801-0D06FADFA095}" type="slidenum">
              <a:rPr lang="en-US" smtClean="0"/>
              <a:pPr/>
              <a:t>34</a:t>
            </a:fld>
            <a:endParaRPr lang="en-US" dirty="0"/>
          </a:p>
        </p:txBody>
      </p:sp>
      <p:pic>
        <p:nvPicPr>
          <p:cNvPr id="2" name="Picture 2" descr="baymax gif ile ilgili görsel sonucu">
            <a:hlinkClick r:id="rId4"/>
          </p:cNvPr>
          <p:cNvPicPr>
            <a:picLocks noChangeAspect="1" noChangeArrowheads="1" noCrop="1"/>
          </p:cNvPicPr>
          <p:nvPr/>
        </p:nvPicPr>
        <p:blipFill>
          <a:blip r:embed="rId5"/>
          <a:srcRect/>
          <a:stretch>
            <a:fillRect/>
          </a:stretch>
        </p:blipFill>
        <p:spPr bwMode="auto">
          <a:xfrm>
            <a:off x="9021763" y="3838354"/>
            <a:ext cx="3219450" cy="2857500"/>
          </a:xfrm>
          <a:prstGeom prst="rect">
            <a:avLst/>
          </a:prstGeom>
          <a:noFill/>
        </p:spPr>
      </p:pic>
      <p:sp>
        <p:nvSpPr>
          <p:cNvPr id="8" name="7 Dikdörtgen"/>
          <p:cNvSpPr/>
          <p:nvPr/>
        </p:nvSpPr>
        <p:spPr>
          <a:xfrm>
            <a:off x="4791051" y="3244334"/>
            <a:ext cx="2710422" cy="369332"/>
          </a:xfrm>
          <a:prstGeom prst="rect">
            <a:avLst/>
          </a:prstGeom>
        </p:spPr>
        <p:txBody>
          <a:bodyPr wrap="none">
            <a:spAutoFit/>
          </a:bodyPr>
          <a:lstStyle/>
          <a:p>
            <a:r>
              <a:rPr lang="tr-TR" dirty="0" smtClean="0">
                <a:hlinkClick r:id="rId6"/>
              </a:rPr>
              <a:t>https://</a:t>
            </a:r>
            <a:r>
              <a:rPr lang="tr-TR" dirty="0" smtClean="0">
                <a:hlinkClick r:id="rId6"/>
              </a:rPr>
              <a:t>www.sorubak.com</a:t>
            </a:r>
            <a:r>
              <a:rPr lang="tr-TR" dirty="0" smtClean="0"/>
              <a:t> </a:t>
            </a:r>
            <a:endParaRPr lang="tr-TR"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10363" y="87583"/>
            <a:ext cx="11557589" cy="806004"/>
          </a:xfrm>
        </p:spPr>
        <p:txBody>
          <a:bodyPr>
            <a:normAutofit/>
          </a:bodyPr>
          <a:lstStyle/>
          <a:p>
            <a:r>
              <a:rPr lang="tr-TR" b="1" dirty="0" smtClean="0">
                <a:solidFill>
                  <a:schemeClr val="accent1"/>
                </a:solidFill>
              </a:rPr>
              <a:t>İklimin, Nüfus ve Yerleşimler Üzerine Etkisi</a:t>
            </a:r>
            <a:endParaRPr lang="tr-TR" b="1" dirty="0">
              <a:solidFill>
                <a:schemeClr val="accent1"/>
              </a:solidFill>
            </a:endParaRPr>
          </a:p>
        </p:txBody>
      </p:sp>
      <p:sp>
        <p:nvSpPr>
          <p:cNvPr id="3" name="2 İçerik Yer Tutucusu"/>
          <p:cNvSpPr>
            <a:spLocks noGrp="1"/>
          </p:cNvSpPr>
          <p:nvPr>
            <p:ph sz="half" idx="1"/>
          </p:nvPr>
        </p:nvSpPr>
        <p:spPr>
          <a:xfrm>
            <a:off x="169513" y="5209964"/>
            <a:ext cx="11903773" cy="2020234"/>
          </a:xfrm>
        </p:spPr>
        <p:txBody>
          <a:bodyPr>
            <a:normAutofit/>
          </a:bodyPr>
          <a:lstStyle/>
          <a:p>
            <a:pPr marL="0" indent="0" algn="just">
              <a:buNone/>
            </a:pPr>
            <a:r>
              <a:rPr lang="tr-TR" sz="3300" b="1" dirty="0" smtClean="0"/>
              <a:t>* </a:t>
            </a:r>
            <a:r>
              <a:rPr lang="tr-TR" b="1" dirty="0" smtClean="0"/>
              <a:t>Nüfusa bağlı olarak yerleşimlerin yoğunluğu ve büyüklüğü de iklimle ilişkilidir. Sıcak ve kurak çöller ile kutuplarda nüfus yok denecek kadar azdır. Yerleşimlerin dikey dağılışı ise yükseltiye ve denize olan uzaklığa bağlıdır. </a:t>
            </a:r>
            <a:endParaRPr lang="tr-TR" b="1" dirty="0"/>
          </a:p>
        </p:txBody>
      </p:sp>
      <p:pic>
        <p:nvPicPr>
          <p:cNvPr id="43012" name="Picture 4" descr="grönland ile ilgili görsel sonucu">
            <a:hlinkClick r:id="rId2"/>
          </p:cNvPr>
          <p:cNvPicPr>
            <a:picLocks noChangeAspect="1" noChangeArrowheads="1"/>
          </p:cNvPicPr>
          <p:nvPr/>
        </p:nvPicPr>
        <p:blipFill>
          <a:blip r:embed="rId3"/>
          <a:srcRect/>
          <a:stretch>
            <a:fillRect/>
          </a:stretch>
        </p:blipFill>
        <p:spPr bwMode="auto">
          <a:xfrm>
            <a:off x="159488" y="1020722"/>
            <a:ext cx="5819775" cy="4195243"/>
          </a:xfrm>
          <a:prstGeom prst="rect">
            <a:avLst/>
          </a:prstGeom>
          <a:noFill/>
        </p:spPr>
      </p:pic>
      <p:pic>
        <p:nvPicPr>
          <p:cNvPr id="28674" name="Picture 2" descr="köy ile ilgili görsel sonucu">
            <a:hlinkClick r:id="rId4"/>
          </p:cNvPr>
          <p:cNvPicPr>
            <a:picLocks noChangeAspect="1" noChangeArrowheads="1"/>
          </p:cNvPicPr>
          <p:nvPr/>
        </p:nvPicPr>
        <p:blipFill>
          <a:blip r:embed="rId5"/>
          <a:srcRect/>
          <a:stretch>
            <a:fillRect/>
          </a:stretch>
        </p:blipFill>
        <p:spPr bwMode="auto">
          <a:xfrm>
            <a:off x="6305106" y="988829"/>
            <a:ext cx="5762845" cy="4274612"/>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10363" y="2519"/>
            <a:ext cx="11557589" cy="806004"/>
          </a:xfrm>
        </p:spPr>
        <p:txBody>
          <a:bodyPr>
            <a:normAutofit/>
          </a:bodyPr>
          <a:lstStyle/>
          <a:p>
            <a:r>
              <a:rPr lang="tr-TR" b="1" dirty="0" smtClean="0">
                <a:solidFill>
                  <a:schemeClr val="accent1"/>
                </a:solidFill>
              </a:rPr>
              <a:t>İklimin, Nüfus ve Yerleşimler Üzerine Etkisi</a:t>
            </a:r>
            <a:endParaRPr lang="tr-TR" b="1" dirty="0">
              <a:solidFill>
                <a:schemeClr val="accent1"/>
              </a:solidFill>
            </a:endParaRPr>
          </a:p>
        </p:txBody>
      </p:sp>
      <p:sp>
        <p:nvSpPr>
          <p:cNvPr id="3" name="2 İçerik Yer Tutucusu"/>
          <p:cNvSpPr>
            <a:spLocks noGrp="1"/>
          </p:cNvSpPr>
          <p:nvPr>
            <p:ph sz="half" idx="1"/>
          </p:nvPr>
        </p:nvSpPr>
        <p:spPr>
          <a:xfrm>
            <a:off x="169513" y="5482880"/>
            <a:ext cx="11903773" cy="1258175"/>
          </a:xfrm>
        </p:spPr>
        <p:txBody>
          <a:bodyPr>
            <a:normAutofit/>
          </a:bodyPr>
          <a:lstStyle/>
          <a:p>
            <a:pPr marL="0" indent="0" algn="just">
              <a:buNone/>
            </a:pPr>
            <a:r>
              <a:rPr lang="tr-TR" sz="3300" b="1" dirty="0" smtClean="0"/>
              <a:t>*  </a:t>
            </a:r>
            <a:r>
              <a:rPr lang="tr-TR" b="1" dirty="0" smtClean="0"/>
              <a:t>Coğrafi konum, bir yerin iklimini ve ekonomik faaliyetlerini doğrudan etkiler. Bu durum da nüfusun dağılışını etkiler. </a:t>
            </a:r>
            <a:endParaRPr lang="tr-TR" b="1" dirty="0"/>
          </a:p>
        </p:txBody>
      </p:sp>
      <p:pic>
        <p:nvPicPr>
          <p:cNvPr id="44034" name="Picture 2" descr="ekonomi ile ilgili görsel sonucu">
            <a:hlinkClick r:id="rId2"/>
          </p:cNvPr>
          <p:cNvPicPr>
            <a:picLocks noChangeAspect="1" noChangeArrowheads="1"/>
          </p:cNvPicPr>
          <p:nvPr/>
        </p:nvPicPr>
        <p:blipFill>
          <a:blip r:embed="rId3"/>
          <a:srcRect/>
          <a:stretch>
            <a:fillRect/>
          </a:stretch>
        </p:blipFill>
        <p:spPr bwMode="auto">
          <a:xfrm>
            <a:off x="6121400" y="920196"/>
            <a:ext cx="5939059" cy="4535488"/>
          </a:xfrm>
          <a:prstGeom prst="rect">
            <a:avLst/>
          </a:prstGeom>
          <a:noFill/>
        </p:spPr>
      </p:pic>
      <p:pic>
        <p:nvPicPr>
          <p:cNvPr id="31746" name="Picture 2" descr="narenciye hasadı ile ilgili görsel sonucu">
            <a:hlinkClick r:id="rId4"/>
          </p:cNvPr>
          <p:cNvPicPr>
            <a:picLocks noChangeAspect="1" noChangeArrowheads="1"/>
          </p:cNvPicPr>
          <p:nvPr/>
        </p:nvPicPr>
        <p:blipFill>
          <a:blip r:embed="rId5"/>
          <a:srcRect/>
          <a:stretch>
            <a:fillRect/>
          </a:stretch>
        </p:blipFill>
        <p:spPr bwMode="auto">
          <a:xfrm>
            <a:off x="300258" y="978195"/>
            <a:ext cx="5547649" cy="4461060"/>
          </a:xfrm>
          <a:prstGeom prst="rect">
            <a:avLst/>
          </a:prstGeom>
          <a:noFill/>
        </p:spPr>
      </p:pic>
      <p:sp>
        <p:nvSpPr>
          <p:cNvPr id="6" name="5 Slayt Numarası Yer Tutucusu"/>
          <p:cNvSpPr>
            <a:spLocks noGrp="1"/>
          </p:cNvSpPr>
          <p:nvPr>
            <p:ph type="sldNum" sz="quarter" idx="12"/>
          </p:nvPr>
        </p:nvSpPr>
        <p:spPr/>
        <p:txBody>
          <a:bodyPr/>
          <a:lstStyle/>
          <a:p>
            <a:fld id="{6D22F896-40B5-4ADD-8801-0D06FADFA095}"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10363" y="2519"/>
            <a:ext cx="11557589" cy="806004"/>
          </a:xfrm>
        </p:spPr>
        <p:txBody>
          <a:bodyPr>
            <a:normAutofit/>
          </a:bodyPr>
          <a:lstStyle/>
          <a:p>
            <a:r>
              <a:rPr lang="tr-TR" b="1" dirty="0" smtClean="0">
                <a:solidFill>
                  <a:schemeClr val="accent1"/>
                </a:solidFill>
              </a:rPr>
              <a:t>İklimin Nüfus ve Yerleşimler Üzerine Etkisi</a:t>
            </a:r>
            <a:endParaRPr lang="tr-TR" b="1" dirty="0">
              <a:solidFill>
                <a:schemeClr val="accent1"/>
              </a:solidFill>
            </a:endParaRPr>
          </a:p>
        </p:txBody>
      </p:sp>
      <p:sp>
        <p:nvSpPr>
          <p:cNvPr id="3" name="2 İçerik Yer Tutucusu"/>
          <p:cNvSpPr>
            <a:spLocks noGrp="1"/>
          </p:cNvSpPr>
          <p:nvPr>
            <p:ph sz="half" idx="1"/>
          </p:nvPr>
        </p:nvSpPr>
        <p:spPr>
          <a:xfrm>
            <a:off x="169513" y="5348189"/>
            <a:ext cx="11903773" cy="1222743"/>
          </a:xfrm>
        </p:spPr>
        <p:txBody>
          <a:bodyPr>
            <a:normAutofit/>
          </a:bodyPr>
          <a:lstStyle/>
          <a:p>
            <a:pPr marL="0" indent="0" algn="just">
              <a:buNone/>
            </a:pPr>
            <a:r>
              <a:rPr lang="tr-TR" sz="3300" b="1" dirty="0" smtClean="0"/>
              <a:t>*  </a:t>
            </a:r>
            <a:r>
              <a:rPr lang="tr-TR" sz="3000" b="1" dirty="0" smtClean="0"/>
              <a:t>Örneğin kutup bölgesinde, iklim şartları insan hayatını ve tarımsal faaliyetleri olumsuz etkilediğinden, bu tür yerler seyrek nüfuslanmıştır.</a:t>
            </a:r>
            <a:endParaRPr lang="tr-TR" sz="3000" b="1" dirty="0"/>
          </a:p>
        </p:txBody>
      </p:sp>
      <p:sp>
        <p:nvSpPr>
          <p:cNvPr id="45057" name="Rectangle 1"/>
          <p:cNvSpPr>
            <a:spLocks noChangeArrowheads="1"/>
          </p:cNvSpPr>
          <p:nvPr/>
        </p:nvSpPr>
        <p:spPr bwMode="auto">
          <a:xfrm>
            <a:off x="0" y="0"/>
            <a:ext cx="12241213"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058" name="Rectangle 2"/>
          <p:cNvSpPr>
            <a:spLocks noChangeArrowheads="1"/>
          </p:cNvSpPr>
          <p:nvPr/>
        </p:nvSpPr>
        <p:spPr bwMode="auto">
          <a:xfrm>
            <a:off x="0" y="0"/>
            <a:ext cx="12241213"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5060" name="Picture 4" descr="eskimo ile ilgili görsel sonucu">
            <a:hlinkClick r:id="rId2"/>
          </p:cNvPr>
          <p:cNvPicPr>
            <a:picLocks noChangeAspect="1" noChangeArrowheads="1"/>
          </p:cNvPicPr>
          <p:nvPr/>
        </p:nvPicPr>
        <p:blipFill>
          <a:blip r:embed="rId3"/>
          <a:srcRect/>
          <a:stretch>
            <a:fillRect/>
          </a:stretch>
        </p:blipFill>
        <p:spPr bwMode="auto">
          <a:xfrm>
            <a:off x="288593" y="744279"/>
            <a:ext cx="5644374" cy="4227144"/>
          </a:xfrm>
          <a:prstGeom prst="rect">
            <a:avLst/>
          </a:prstGeom>
          <a:noFill/>
        </p:spPr>
      </p:pic>
      <p:pic>
        <p:nvPicPr>
          <p:cNvPr id="26626" name="Picture 2" descr="kutup bölgesi evleri ile ilgili görsel sonucu">
            <a:hlinkClick r:id="rId4"/>
          </p:cNvPr>
          <p:cNvPicPr>
            <a:picLocks noChangeAspect="1" noChangeArrowheads="1"/>
          </p:cNvPicPr>
          <p:nvPr/>
        </p:nvPicPr>
        <p:blipFill>
          <a:blip r:embed="rId5"/>
          <a:srcRect/>
          <a:stretch>
            <a:fillRect/>
          </a:stretch>
        </p:blipFill>
        <p:spPr bwMode="auto">
          <a:xfrm>
            <a:off x="6297022" y="765544"/>
            <a:ext cx="5653973" cy="4173798"/>
          </a:xfrm>
          <a:prstGeom prst="rect">
            <a:avLst/>
          </a:prstGeom>
          <a:noFill/>
        </p:spPr>
      </p:pic>
      <p:sp>
        <p:nvSpPr>
          <p:cNvPr id="8" name="7 Slayt Numarası Yer Tutucusu"/>
          <p:cNvSpPr>
            <a:spLocks noGrp="1"/>
          </p:cNvSpPr>
          <p:nvPr>
            <p:ph type="sldNum" sz="quarter" idx="12"/>
          </p:nvPr>
        </p:nvSpPr>
        <p:spPr/>
        <p:txBody>
          <a:bodyPr/>
          <a:lstStyle/>
          <a:p>
            <a:fld id="{6D22F896-40B5-4ADD-8801-0D06FADFA095}" type="slidenum">
              <a:rPr lang="en-US" smtClean="0"/>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8408" y="0"/>
            <a:ext cx="9945984" cy="806004"/>
          </a:xfrm>
        </p:spPr>
        <p:txBody>
          <a:bodyPr/>
          <a:lstStyle/>
          <a:p>
            <a:pPr algn="ctr"/>
            <a:r>
              <a:rPr lang="tr-TR" b="1" dirty="0" smtClean="0">
                <a:solidFill>
                  <a:schemeClr val="tx2">
                    <a:lumMod val="60000"/>
                    <a:lumOff val="40000"/>
                  </a:schemeClr>
                </a:solidFill>
              </a:rPr>
              <a:t>İklim Elemanları Nelerdir</a:t>
            </a:r>
            <a:endParaRPr lang="tr-TR" b="1" dirty="0">
              <a:solidFill>
                <a:schemeClr val="tx2">
                  <a:lumMod val="60000"/>
                  <a:lumOff val="40000"/>
                </a:schemeClr>
              </a:solidFill>
            </a:endParaRPr>
          </a:p>
        </p:txBody>
      </p:sp>
      <p:sp>
        <p:nvSpPr>
          <p:cNvPr id="3" name="2 İçerik Yer Tutucusu"/>
          <p:cNvSpPr>
            <a:spLocks noGrp="1"/>
          </p:cNvSpPr>
          <p:nvPr>
            <p:ph sz="half" idx="1"/>
          </p:nvPr>
        </p:nvSpPr>
        <p:spPr>
          <a:xfrm>
            <a:off x="7078369" y="2491559"/>
            <a:ext cx="4032671" cy="1803980"/>
          </a:xfrm>
        </p:spPr>
        <p:txBody>
          <a:bodyPr>
            <a:normAutofit fontScale="62500" lnSpcReduction="20000"/>
          </a:bodyPr>
          <a:lstStyle/>
          <a:p>
            <a:pPr marL="0" indent="0" algn="just">
              <a:buNone/>
            </a:pPr>
            <a:r>
              <a:rPr lang="tr-TR" sz="5700" b="1" dirty="0" smtClean="0"/>
              <a:t>    </a:t>
            </a:r>
            <a:r>
              <a:rPr lang="tr-TR" sz="5400" b="1" dirty="0" smtClean="0"/>
              <a:t>İklimi oluşturan temel unsurlara </a:t>
            </a:r>
            <a:r>
              <a:rPr lang="tr-TR" sz="5400" b="1" dirty="0" smtClean="0">
                <a:solidFill>
                  <a:srgbClr val="7030A0"/>
                </a:solidFill>
              </a:rPr>
              <a:t>iklim elemanları </a:t>
            </a:r>
            <a:r>
              <a:rPr lang="tr-TR" sz="5400" b="1" dirty="0" smtClean="0"/>
              <a:t>denir.</a:t>
            </a:r>
          </a:p>
          <a:p>
            <a:endParaRPr lang="tr-TR" dirty="0"/>
          </a:p>
        </p:txBody>
      </p:sp>
      <p:grpSp>
        <p:nvGrpSpPr>
          <p:cNvPr id="6" name="Grup 27"/>
          <p:cNvGrpSpPr/>
          <p:nvPr/>
        </p:nvGrpSpPr>
        <p:grpSpPr>
          <a:xfrm>
            <a:off x="116963" y="1770260"/>
            <a:ext cx="6062399" cy="806116"/>
            <a:chOff x="7032101" y="1263317"/>
            <a:chExt cx="6062399" cy="806116"/>
          </a:xfrm>
          <a:solidFill>
            <a:srgbClr val="0070C0"/>
          </a:solidFill>
          <a:scene3d>
            <a:camera prst="orthographicFront">
              <a:rot lat="0" lon="0" rev="0"/>
            </a:camera>
            <a:lightRig rig="contrasting" dir="t">
              <a:rot lat="0" lon="0" rev="7800000"/>
            </a:lightRig>
          </a:scene3d>
        </p:grpSpPr>
        <p:sp>
          <p:nvSpPr>
            <p:cNvPr id="7" name="Köşeli Çift Ayraç 28"/>
            <p:cNvSpPr/>
            <p:nvPr/>
          </p:nvSpPr>
          <p:spPr>
            <a:xfrm>
              <a:off x="7457702" y="1267305"/>
              <a:ext cx="5636798" cy="802128"/>
            </a:xfrm>
            <a:prstGeom prst="chevron">
              <a:avLst>
                <a:gd name="adj" fmla="val 48965"/>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Bakı</a:t>
              </a:r>
              <a:endParaRPr lang="tr-TR" sz="2800" b="1" dirty="0">
                <a:solidFill>
                  <a:srgbClr val="FFFF00"/>
                </a:solidFill>
                <a:effectLst>
                  <a:outerShdw blurRad="50800" dist="38100" dir="10800000" algn="r" rotWithShape="0">
                    <a:prstClr val="black">
                      <a:alpha val="40000"/>
                    </a:prstClr>
                  </a:outerShdw>
                </a:effectLst>
              </a:endParaRPr>
            </a:p>
          </p:txBody>
        </p:sp>
        <p:sp>
          <p:nvSpPr>
            <p:cNvPr id="9" name="Beşgen 29"/>
            <p:cNvSpPr/>
            <p:nvPr/>
          </p:nvSpPr>
          <p:spPr>
            <a:xfrm>
              <a:off x="7032101" y="1263317"/>
              <a:ext cx="854242" cy="806116"/>
            </a:xfrm>
            <a:prstGeom prst="homePlat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2</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grpSp>
        <p:nvGrpSpPr>
          <p:cNvPr id="10" name="Grup 30"/>
          <p:cNvGrpSpPr/>
          <p:nvPr/>
        </p:nvGrpSpPr>
        <p:grpSpPr>
          <a:xfrm>
            <a:off x="127596" y="867331"/>
            <a:ext cx="6062399" cy="806116"/>
            <a:chOff x="7032101" y="1263317"/>
            <a:chExt cx="6062399" cy="806116"/>
          </a:xfrm>
          <a:scene3d>
            <a:camera prst="orthographicFront">
              <a:rot lat="0" lon="0" rev="0"/>
            </a:camera>
            <a:lightRig rig="contrasting" dir="t">
              <a:rot lat="0" lon="0" rev="7800000"/>
            </a:lightRig>
          </a:scene3d>
        </p:grpSpPr>
        <p:sp>
          <p:nvSpPr>
            <p:cNvPr id="11" name="Köşeli Çift Ayraç 31"/>
            <p:cNvSpPr/>
            <p:nvPr/>
          </p:nvSpPr>
          <p:spPr>
            <a:xfrm>
              <a:off x="7457702" y="1267305"/>
              <a:ext cx="5636798" cy="802128"/>
            </a:xfrm>
            <a:prstGeom prst="chevron">
              <a:avLst>
                <a:gd name="adj" fmla="val 48965"/>
              </a:avLst>
            </a:prstGeom>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Enlem</a:t>
              </a:r>
              <a:endParaRPr lang="tr-TR" sz="2800" b="1" dirty="0">
                <a:solidFill>
                  <a:srgbClr val="FFFF00"/>
                </a:solidFill>
                <a:effectLst>
                  <a:outerShdw blurRad="50800" dist="38100" dir="10800000" algn="r" rotWithShape="0">
                    <a:prstClr val="black">
                      <a:alpha val="40000"/>
                    </a:prstClr>
                  </a:outerShdw>
                </a:effectLst>
              </a:endParaRPr>
            </a:p>
          </p:txBody>
        </p:sp>
        <p:sp>
          <p:nvSpPr>
            <p:cNvPr id="12" name="Beşgen 32"/>
            <p:cNvSpPr/>
            <p:nvPr/>
          </p:nvSpPr>
          <p:spPr>
            <a:xfrm>
              <a:off x="7032101" y="1263317"/>
              <a:ext cx="854242" cy="806116"/>
            </a:xfrm>
            <a:prstGeom prst="homePlate">
              <a:avLst/>
            </a:prstGeom>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1</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grpSp>
        <p:nvGrpSpPr>
          <p:cNvPr id="13" name="Grup 33"/>
          <p:cNvGrpSpPr/>
          <p:nvPr/>
        </p:nvGrpSpPr>
        <p:grpSpPr>
          <a:xfrm>
            <a:off x="116963" y="2682107"/>
            <a:ext cx="6062399" cy="806116"/>
            <a:chOff x="7032101" y="1263317"/>
            <a:chExt cx="6062399" cy="806116"/>
          </a:xfrm>
          <a:solidFill>
            <a:srgbClr val="002060"/>
          </a:solidFill>
          <a:scene3d>
            <a:camera prst="orthographicFront">
              <a:rot lat="0" lon="0" rev="0"/>
            </a:camera>
            <a:lightRig rig="contrasting" dir="t">
              <a:rot lat="0" lon="0" rev="7800000"/>
            </a:lightRig>
          </a:scene3d>
        </p:grpSpPr>
        <p:sp>
          <p:nvSpPr>
            <p:cNvPr id="14" name="Köşeli Çift Ayraç 34"/>
            <p:cNvSpPr/>
            <p:nvPr/>
          </p:nvSpPr>
          <p:spPr>
            <a:xfrm>
              <a:off x="7457702" y="1267305"/>
              <a:ext cx="5636798" cy="802128"/>
            </a:xfrm>
            <a:prstGeom prst="chevron">
              <a:avLst>
                <a:gd name="adj" fmla="val 48965"/>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Rüzgarlar</a:t>
              </a:r>
              <a:endParaRPr lang="tr-TR" sz="2800" b="1" dirty="0">
                <a:solidFill>
                  <a:srgbClr val="FFFF00"/>
                </a:solidFill>
                <a:effectLst>
                  <a:outerShdw blurRad="50800" dist="38100" dir="10800000" algn="r" rotWithShape="0">
                    <a:prstClr val="black">
                      <a:alpha val="40000"/>
                    </a:prstClr>
                  </a:outerShdw>
                </a:effectLst>
              </a:endParaRPr>
            </a:p>
          </p:txBody>
        </p:sp>
        <p:sp>
          <p:nvSpPr>
            <p:cNvPr id="15" name="Beşgen 35"/>
            <p:cNvSpPr/>
            <p:nvPr/>
          </p:nvSpPr>
          <p:spPr>
            <a:xfrm>
              <a:off x="7032101" y="1263317"/>
              <a:ext cx="854242" cy="806116"/>
            </a:xfrm>
            <a:prstGeom prst="homePlat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3</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grpSp>
        <p:nvGrpSpPr>
          <p:cNvPr id="16" name="Grup 36"/>
          <p:cNvGrpSpPr/>
          <p:nvPr/>
        </p:nvGrpSpPr>
        <p:grpSpPr>
          <a:xfrm>
            <a:off x="112166" y="4510143"/>
            <a:ext cx="6062399" cy="806116"/>
            <a:chOff x="7032101" y="1263317"/>
            <a:chExt cx="6062399" cy="806116"/>
          </a:xfrm>
          <a:solidFill>
            <a:srgbClr val="F975BF"/>
          </a:solidFill>
          <a:scene3d>
            <a:camera prst="orthographicFront">
              <a:rot lat="0" lon="0" rev="0"/>
            </a:camera>
            <a:lightRig rig="contrasting" dir="t">
              <a:rot lat="0" lon="0" rev="7800000"/>
            </a:lightRig>
          </a:scene3d>
        </p:grpSpPr>
        <p:sp>
          <p:nvSpPr>
            <p:cNvPr id="17" name="Köşeli Çift Ayraç 37"/>
            <p:cNvSpPr/>
            <p:nvPr/>
          </p:nvSpPr>
          <p:spPr>
            <a:xfrm>
              <a:off x="7457702" y="1267305"/>
              <a:ext cx="5636798" cy="802128"/>
            </a:xfrm>
            <a:prstGeom prst="chevron">
              <a:avLst>
                <a:gd name="adj" fmla="val 48965"/>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Yükselti</a:t>
              </a:r>
              <a:endParaRPr lang="tr-TR" sz="2800" b="1" dirty="0">
                <a:solidFill>
                  <a:srgbClr val="FFFF00"/>
                </a:solidFill>
                <a:effectLst>
                  <a:outerShdw blurRad="50800" dist="38100" dir="10800000" algn="r" rotWithShape="0">
                    <a:prstClr val="black">
                      <a:alpha val="40000"/>
                    </a:prstClr>
                  </a:outerShdw>
                </a:effectLst>
              </a:endParaRPr>
            </a:p>
          </p:txBody>
        </p:sp>
        <p:sp>
          <p:nvSpPr>
            <p:cNvPr id="18" name="Beşgen 38"/>
            <p:cNvSpPr/>
            <p:nvPr/>
          </p:nvSpPr>
          <p:spPr>
            <a:xfrm>
              <a:off x="7032101" y="1263317"/>
              <a:ext cx="854242" cy="806116"/>
            </a:xfrm>
            <a:prstGeom prst="homePlat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5</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grpSp>
        <p:nvGrpSpPr>
          <p:cNvPr id="19" name="Grup 39"/>
          <p:cNvGrpSpPr/>
          <p:nvPr/>
        </p:nvGrpSpPr>
        <p:grpSpPr>
          <a:xfrm>
            <a:off x="116963" y="3575316"/>
            <a:ext cx="6062399" cy="806116"/>
            <a:chOff x="7032101" y="1263317"/>
            <a:chExt cx="6062399" cy="806116"/>
          </a:xfrm>
          <a:solidFill>
            <a:srgbClr val="7030A0"/>
          </a:solidFill>
          <a:scene3d>
            <a:camera prst="orthographicFront">
              <a:rot lat="0" lon="0" rev="0"/>
            </a:camera>
            <a:lightRig rig="contrasting" dir="t">
              <a:rot lat="0" lon="0" rev="7800000"/>
            </a:lightRig>
          </a:scene3d>
        </p:grpSpPr>
        <p:sp>
          <p:nvSpPr>
            <p:cNvPr id="20" name="Köşeli Çift Ayraç 40"/>
            <p:cNvSpPr/>
            <p:nvPr/>
          </p:nvSpPr>
          <p:spPr>
            <a:xfrm>
              <a:off x="7457702" y="1267305"/>
              <a:ext cx="5636798" cy="802128"/>
            </a:xfrm>
            <a:prstGeom prst="chevron">
              <a:avLst>
                <a:gd name="adj" fmla="val 48965"/>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Denizellik</a:t>
              </a:r>
              <a:endParaRPr lang="tr-TR" sz="2800" b="1" dirty="0">
                <a:solidFill>
                  <a:srgbClr val="FFFF00"/>
                </a:solidFill>
                <a:effectLst>
                  <a:outerShdw blurRad="50800" dist="38100" dir="10800000" algn="r" rotWithShape="0">
                    <a:prstClr val="black">
                      <a:alpha val="40000"/>
                    </a:prstClr>
                  </a:outerShdw>
                </a:effectLst>
              </a:endParaRPr>
            </a:p>
          </p:txBody>
        </p:sp>
        <p:sp>
          <p:nvSpPr>
            <p:cNvPr id="21" name="Beşgen 41"/>
            <p:cNvSpPr/>
            <p:nvPr/>
          </p:nvSpPr>
          <p:spPr>
            <a:xfrm>
              <a:off x="7032101" y="1263317"/>
              <a:ext cx="854242" cy="806116"/>
            </a:xfrm>
            <a:prstGeom prst="homePlat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4</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grpSp>
        <p:nvGrpSpPr>
          <p:cNvPr id="22" name="Grup 42"/>
          <p:cNvGrpSpPr/>
          <p:nvPr/>
        </p:nvGrpSpPr>
        <p:grpSpPr>
          <a:xfrm>
            <a:off x="116963" y="5390092"/>
            <a:ext cx="6062399" cy="806116"/>
            <a:chOff x="7032101" y="1263317"/>
            <a:chExt cx="6062399" cy="806116"/>
          </a:xfrm>
          <a:solidFill>
            <a:srgbClr val="FF00FF"/>
          </a:solidFill>
          <a:scene3d>
            <a:camera prst="orthographicFront">
              <a:rot lat="0" lon="0" rev="0"/>
            </a:camera>
            <a:lightRig rig="contrasting" dir="t">
              <a:rot lat="0" lon="0" rev="7800000"/>
            </a:lightRig>
          </a:scene3d>
        </p:grpSpPr>
        <p:sp>
          <p:nvSpPr>
            <p:cNvPr id="23" name="Köşeli Çift Ayraç 43"/>
            <p:cNvSpPr/>
            <p:nvPr/>
          </p:nvSpPr>
          <p:spPr>
            <a:xfrm>
              <a:off x="7457702" y="1267305"/>
              <a:ext cx="5636798" cy="802128"/>
            </a:xfrm>
            <a:prstGeom prst="chevron">
              <a:avLst>
                <a:gd name="adj" fmla="val 48965"/>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b="1" dirty="0" smtClean="0">
                  <a:solidFill>
                    <a:srgbClr val="FFFF00"/>
                  </a:solidFill>
                  <a:effectLst>
                    <a:outerShdw blurRad="50800" dist="38100" dir="10800000" algn="r" rotWithShape="0">
                      <a:prstClr val="black">
                        <a:alpha val="40000"/>
                      </a:prstClr>
                    </a:outerShdw>
                  </a:effectLst>
                </a:rPr>
                <a:t>Dağların Uzanış Yönü </a:t>
              </a:r>
              <a:endParaRPr lang="tr-TR" sz="2800" b="1" dirty="0">
                <a:solidFill>
                  <a:srgbClr val="FFFF00"/>
                </a:solidFill>
                <a:effectLst>
                  <a:outerShdw blurRad="50800" dist="38100" dir="10800000" algn="r" rotWithShape="0">
                    <a:prstClr val="black">
                      <a:alpha val="40000"/>
                    </a:prstClr>
                  </a:outerShdw>
                </a:effectLst>
              </a:endParaRPr>
            </a:p>
          </p:txBody>
        </p:sp>
        <p:sp>
          <p:nvSpPr>
            <p:cNvPr id="24" name="Beşgen 44"/>
            <p:cNvSpPr/>
            <p:nvPr/>
          </p:nvSpPr>
          <p:spPr>
            <a:xfrm>
              <a:off x="7032101" y="1263317"/>
              <a:ext cx="854242" cy="806116"/>
            </a:xfrm>
            <a:prstGeom prst="homePlate">
              <a:avLst/>
            </a:prstGeom>
            <a:grpFill/>
            <a:ln>
              <a:noFill/>
            </a:ln>
            <a:effectLst/>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dirty="0" smtClean="0">
                  <a:effectLst>
                    <a:outerShdw blurRad="50800" dist="38100" dir="10800000" algn="r" rotWithShape="0">
                      <a:prstClr val="black">
                        <a:alpha val="40000"/>
                      </a:prstClr>
                    </a:outerShdw>
                    <a:reflection blurRad="6350" stA="50000" endA="300" endPos="50000" dist="29997" dir="5400000" sy="-100000" algn="bl" rotWithShape="0"/>
                  </a:effectLst>
                </a:rPr>
                <a:t>6</a:t>
              </a:r>
              <a:endParaRPr lang="tr-TR" sz="3200" dirty="0">
                <a:effectLst>
                  <a:outerShdw blurRad="50800" dist="38100" dir="10800000" algn="r" rotWithShape="0">
                    <a:prstClr val="black">
                      <a:alpha val="40000"/>
                    </a:prstClr>
                  </a:outerShdw>
                  <a:reflection blurRad="6350" stA="50000" endA="300" endPos="50000" dist="29997" dir="5400000" sy="-100000" algn="bl" rotWithShape="0"/>
                </a:effectLst>
              </a:endParaRPr>
            </a:p>
          </p:txBody>
        </p:sp>
      </p:grpSp>
      <p:sp>
        <p:nvSpPr>
          <p:cNvPr id="25" name="24 Slayt Numarası Yer Tutucusu"/>
          <p:cNvSpPr>
            <a:spLocks noGrp="1"/>
          </p:cNvSpPr>
          <p:nvPr>
            <p:ph type="sldNum" sz="quarter" idx="12"/>
          </p:nvPr>
        </p:nvSpPr>
        <p:spPr/>
        <p:txBody>
          <a:bodyPr/>
          <a:lstStyle/>
          <a:p>
            <a:fld id="{6D22F896-40B5-4ADD-8801-0D06FADFA095}"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Unvan 1"/>
          <p:cNvSpPr txBox="1">
            <a:spLocks/>
          </p:cNvSpPr>
          <p:nvPr/>
        </p:nvSpPr>
        <p:spPr>
          <a:xfrm>
            <a:off x="842377" y="0"/>
            <a:ext cx="10558046" cy="7485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22225">
                  <a:noFill/>
                  <a:prstDash val="solid"/>
                </a:ln>
                <a:solidFill>
                  <a:schemeClr val="accent1"/>
                </a:solidFill>
              </a:rPr>
              <a:t>İklimi Etkileyen Unsurlar - Enlem</a:t>
            </a:r>
            <a:endParaRPr lang="tr-TR" dirty="0">
              <a:ln w="22225">
                <a:noFill/>
                <a:prstDash val="solid"/>
              </a:ln>
              <a:solidFill>
                <a:schemeClr val="accent1"/>
              </a:solidFill>
            </a:endParaRPr>
          </a:p>
        </p:txBody>
      </p:sp>
      <p:pic>
        <p:nvPicPr>
          <p:cNvPr id="24"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1458372"/>
            <a:ext cx="3962074" cy="38498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 name="Yamuk 24"/>
          <p:cNvSpPr/>
          <p:nvPr/>
        </p:nvSpPr>
        <p:spPr>
          <a:xfrm>
            <a:off x="4041982" y="1029022"/>
            <a:ext cx="7632567"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tr-TR" sz="2800" b="1" dirty="0" smtClean="0">
                <a:solidFill>
                  <a:schemeClr val="tx1"/>
                </a:solidFill>
              </a:rPr>
              <a:t>Dünyanın şeklinden dolayı güneş ışınlarının geliş açısı her tarafta aynı değildir.</a:t>
            </a:r>
            <a:endParaRPr lang="tr-TR" sz="2800" b="1" dirty="0">
              <a:solidFill>
                <a:schemeClr val="tx1"/>
              </a:solidFill>
            </a:endParaRPr>
          </a:p>
        </p:txBody>
      </p:sp>
      <p:sp>
        <p:nvSpPr>
          <p:cNvPr id="29" name="Yamuk 28"/>
          <p:cNvSpPr/>
          <p:nvPr/>
        </p:nvSpPr>
        <p:spPr>
          <a:xfrm>
            <a:off x="4212111" y="2892308"/>
            <a:ext cx="7568764" cy="858703"/>
          </a:xfrm>
          <a:prstGeom prst="trapezoid">
            <a:avLst>
              <a:gd name="adj" fmla="val 0"/>
            </a:avLst>
          </a:prstGeom>
          <a:solidFill>
            <a:schemeClr val="bg2">
              <a:lumMod val="75000"/>
            </a:schemeClr>
          </a:solidFill>
          <a:ln>
            <a:solidFill>
              <a:schemeClr val="tx1">
                <a:lumMod val="65000"/>
                <a:lumOff val="3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tr-TR" sz="2800" b="1" dirty="0" smtClean="0">
                <a:solidFill>
                  <a:schemeClr val="tx1"/>
                </a:solidFill>
              </a:rPr>
              <a:t>Ekvatora yakın olan yerler güneş ışınlarını yüksek açı ile alırken, kutuplara gittikçe açı azalır.</a:t>
            </a:r>
            <a:endParaRPr lang="tr-TR" sz="2800" b="1" dirty="0">
              <a:solidFill>
                <a:schemeClr val="tx1"/>
              </a:solidFill>
            </a:endParaRPr>
          </a:p>
        </p:txBody>
      </p:sp>
      <p:sp>
        <p:nvSpPr>
          <p:cNvPr id="31" name="Yamuk 30"/>
          <p:cNvSpPr/>
          <p:nvPr/>
        </p:nvSpPr>
        <p:spPr>
          <a:xfrm>
            <a:off x="4064330" y="4671711"/>
            <a:ext cx="7695280"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r>
              <a:rPr lang="tr-TR" sz="2800" b="1" dirty="0" smtClean="0">
                <a:solidFill>
                  <a:schemeClr val="tx1"/>
                </a:solidFill>
              </a:rPr>
              <a:t>Bunun sonucunda Ekvator’a yakın yerler sıcak iken kutuplara yakın olan yerler soğuk olur.</a:t>
            </a:r>
            <a:endParaRPr lang="tr-TR" sz="2800" b="1" dirty="0">
              <a:solidFill>
                <a:schemeClr val="tx1"/>
              </a:solidFill>
            </a:endParaRPr>
          </a:p>
        </p:txBody>
      </p:sp>
      <p:pic>
        <p:nvPicPr>
          <p:cNvPr id="32" name="Picture 8"/>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458371"/>
            <a:ext cx="4013201" cy="41556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7 Slayt Numarası Yer Tutucusu"/>
          <p:cNvSpPr>
            <a:spLocks noGrp="1"/>
          </p:cNvSpPr>
          <p:nvPr>
            <p:ph type="sldNum" sz="quarter" idx="12"/>
          </p:nvPr>
        </p:nvSpPr>
        <p:spPr/>
        <p:txBody>
          <a:bodyPr/>
          <a:lstStyle/>
          <a:p>
            <a:fld id="{6D22F896-40B5-4ADD-8801-0D06FADFA095}" type="slidenum">
              <a:rPr lang="en-US" smtClean="0"/>
              <a:pPr/>
              <a:t>8</a:t>
            </a:fld>
            <a:endParaRPr lang="en-US" dirty="0"/>
          </a:p>
        </p:txBody>
      </p:sp>
    </p:spTree>
    <p:extLst>
      <p:ext uri="{BB962C8B-B14F-4D97-AF65-F5344CB8AC3E}">
        <p14:creationId xmlns:p14="http://schemas.microsoft.com/office/powerpoint/2010/main" xmlns="" val="298663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7" name="Rectangle 11"/>
          <p:cNvSpPr>
            <a:spLocks noChangeArrowheads="1"/>
          </p:cNvSpPr>
          <p:nvPr/>
        </p:nvSpPr>
        <p:spPr bwMode="auto">
          <a:xfrm>
            <a:off x="606892" y="1871730"/>
            <a:ext cx="11029016" cy="4848047"/>
          </a:xfrm>
          <a:prstGeom prst="rect">
            <a:avLst/>
          </a:prstGeom>
          <a:solidFill>
            <a:schemeClr val="bg1">
              <a:lumMod val="50000"/>
              <a:alpha val="74901"/>
            </a:schemeClr>
          </a:solidFill>
          <a:ln w="317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endParaRPr lang="tr-TR" altLang="tr-TR" sz="1800" dirty="0"/>
          </a:p>
        </p:txBody>
      </p:sp>
      <p:sp>
        <p:nvSpPr>
          <p:cNvPr id="111629" name="Line 13"/>
          <p:cNvSpPr>
            <a:spLocks noChangeShapeType="1"/>
          </p:cNvSpPr>
          <p:nvPr/>
        </p:nvSpPr>
        <p:spPr bwMode="auto">
          <a:xfrm flipH="1">
            <a:off x="7914167" y="4119526"/>
            <a:ext cx="1606659" cy="12192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0" name="Line 14"/>
          <p:cNvSpPr>
            <a:spLocks noChangeShapeType="1"/>
          </p:cNvSpPr>
          <p:nvPr/>
        </p:nvSpPr>
        <p:spPr bwMode="auto">
          <a:xfrm flipH="1">
            <a:off x="7812235" y="3837763"/>
            <a:ext cx="1530152" cy="11430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1" name="Line 15"/>
          <p:cNvSpPr>
            <a:spLocks noChangeShapeType="1"/>
          </p:cNvSpPr>
          <p:nvPr/>
        </p:nvSpPr>
        <p:spPr bwMode="auto">
          <a:xfrm flipH="1">
            <a:off x="7382773" y="3618023"/>
            <a:ext cx="1453644" cy="11430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2" name="Line 16"/>
          <p:cNvSpPr>
            <a:spLocks noChangeShapeType="1"/>
          </p:cNvSpPr>
          <p:nvPr/>
        </p:nvSpPr>
        <p:spPr bwMode="auto">
          <a:xfrm flipH="1">
            <a:off x="7270210" y="3258879"/>
            <a:ext cx="1377136" cy="10668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3" name="Line 17"/>
          <p:cNvSpPr>
            <a:spLocks noChangeShapeType="1"/>
          </p:cNvSpPr>
          <p:nvPr/>
        </p:nvSpPr>
        <p:spPr bwMode="auto">
          <a:xfrm flipH="1">
            <a:off x="6940834" y="2971800"/>
            <a:ext cx="1377136" cy="9144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4" name="Line 18"/>
          <p:cNvSpPr>
            <a:spLocks noChangeShapeType="1"/>
          </p:cNvSpPr>
          <p:nvPr/>
        </p:nvSpPr>
        <p:spPr bwMode="auto">
          <a:xfrm flipH="1">
            <a:off x="6573088" y="2666409"/>
            <a:ext cx="1377136" cy="990600"/>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sp>
        <p:nvSpPr>
          <p:cNvPr id="111635" name="Line 19"/>
          <p:cNvSpPr>
            <a:spLocks noChangeShapeType="1"/>
          </p:cNvSpPr>
          <p:nvPr/>
        </p:nvSpPr>
        <p:spPr bwMode="auto">
          <a:xfrm flipH="1">
            <a:off x="3523651" y="2388193"/>
            <a:ext cx="4207917" cy="2887663"/>
          </a:xfrm>
          <a:prstGeom prst="line">
            <a:avLst/>
          </a:prstGeom>
          <a:noFill/>
          <a:ln w="9525">
            <a:solidFill>
              <a:srgbClr val="EBFF28"/>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tr-TR" dirty="0"/>
          </a:p>
        </p:txBody>
      </p:sp>
      <p:pic>
        <p:nvPicPr>
          <p:cNvPr id="111636" name="Picture 20" descr="sun-gif-optim-small"/>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126351" y="1673559"/>
            <a:ext cx="2325455" cy="1744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1637" name="Text Box 21"/>
          <p:cNvSpPr txBox="1">
            <a:spLocks noChangeArrowheads="1"/>
          </p:cNvSpPr>
          <p:nvPr/>
        </p:nvSpPr>
        <p:spPr bwMode="auto">
          <a:xfrm>
            <a:off x="8905293" y="4766610"/>
            <a:ext cx="2601258"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tr-TR" altLang="tr-TR" sz="2400" b="1" dirty="0">
                <a:solidFill>
                  <a:srgbClr val="FFFF00"/>
                </a:solidFill>
              </a:rPr>
              <a:t>Bakı durumunda olan yamaçlar, diğer yamaçlara göre daha çok ısınır.</a:t>
            </a:r>
          </a:p>
        </p:txBody>
      </p:sp>
      <p:pic>
        <p:nvPicPr>
          <p:cNvPr id="111639" name="Picture 23" descr="dağ"/>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860168" y="3040906"/>
            <a:ext cx="5475766" cy="3498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1640" name="Text Box 24"/>
          <p:cNvSpPr txBox="1">
            <a:spLocks noChangeArrowheads="1"/>
          </p:cNvSpPr>
          <p:nvPr/>
        </p:nvSpPr>
        <p:spPr bwMode="auto">
          <a:xfrm>
            <a:off x="6162977" y="5282610"/>
            <a:ext cx="91334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tr-TR" altLang="tr-TR" sz="2400" b="1" dirty="0">
                <a:solidFill>
                  <a:srgbClr val="FFFF00"/>
                </a:solidFill>
              </a:rPr>
              <a:t>Bakı</a:t>
            </a:r>
          </a:p>
        </p:txBody>
      </p:sp>
      <p:sp>
        <p:nvSpPr>
          <p:cNvPr id="40984" name="Rectangle 26"/>
          <p:cNvSpPr>
            <a:spLocks noChangeArrowheads="1"/>
          </p:cNvSpPr>
          <p:nvPr/>
        </p:nvSpPr>
        <p:spPr bwMode="auto">
          <a:xfrm>
            <a:off x="2448243" y="0"/>
            <a:ext cx="7125122"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tr-TR" altLang="tr-TR" sz="1800" dirty="0"/>
          </a:p>
        </p:txBody>
      </p:sp>
      <p:sp>
        <p:nvSpPr>
          <p:cNvPr id="26" name="Unvan 1"/>
          <p:cNvSpPr txBox="1">
            <a:spLocks/>
          </p:cNvSpPr>
          <p:nvPr/>
        </p:nvSpPr>
        <p:spPr>
          <a:xfrm>
            <a:off x="128459" y="-42749"/>
            <a:ext cx="10558046" cy="74856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tr-TR" sz="3600" b="1" dirty="0" smtClean="0">
                <a:ln w="22225">
                  <a:noFill/>
                  <a:prstDash val="solid"/>
                </a:ln>
                <a:solidFill>
                  <a:schemeClr val="accent1"/>
                </a:solidFill>
              </a:rPr>
              <a:t>İklimi Etkileyen Unsurlar - Bakı</a:t>
            </a:r>
            <a:endParaRPr lang="tr-TR" dirty="0">
              <a:ln w="22225">
                <a:noFill/>
                <a:prstDash val="solid"/>
              </a:ln>
              <a:solidFill>
                <a:schemeClr val="accent1"/>
              </a:solidFill>
            </a:endParaRPr>
          </a:p>
        </p:txBody>
      </p:sp>
      <p:sp>
        <p:nvSpPr>
          <p:cNvPr id="27" name="Yamuk 26"/>
          <p:cNvSpPr/>
          <p:nvPr/>
        </p:nvSpPr>
        <p:spPr>
          <a:xfrm>
            <a:off x="582194" y="860629"/>
            <a:ext cx="11029016" cy="858703"/>
          </a:xfrm>
          <a:prstGeom prst="trapezoid">
            <a:avLst>
              <a:gd name="adj" fmla="val 0"/>
            </a:avLst>
          </a:prstGeom>
          <a:solidFill>
            <a:srgbClr val="FFCC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tr-TR" sz="2800" b="1" dirty="0" smtClean="0">
                <a:solidFill>
                  <a:schemeClr val="tx1"/>
                </a:solidFill>
              </a:rPr>
              <a:t>Dağların güneşi gören yamaçlarına bakı denilmektedir.</a:t>
            </a:r>
            <a:endParaRPr lang="tr-TR" sz="2800" b="1" dirty="0">
              <a:solidFill>
                <a:schemeClr val="tx1"/>
              </a:solidFill>
            </a:endParaRPr>
          </a:p>
        </p:txBody>
      </p:sp>
      <p:pic>
        <p:nvPicPr>
          <p:cNvPr id="21506" name="Picture 2" descr="güneş gözlüğü ile ilgili görsel sonucu">
            <a:hlinkClick r:id="rId5"/>
          </p:cNvPr>
          <p:cNvPicPr>
            <a:picLocks noChangeAspect="1" noChangeArrowheads="1"/>
          </p:cNvPicPr>
          <p:nvPr/>
        </p:nvPicPr>
        <p:blipFill>
          <a:blip r:embed="rId6"/>
          <a:srcRect/>
          <a:stretch>
            <a:fillRect/>
          </a:stretch>
        </p:blipFill>
        <p:spPr bwMode="auto">
          <a:xfrm rot="20129026">
            <a:off x="8490872" y="2416654"/>
            <a:ext cx="1439937" cy="546493"/>
          </a:xfrm>
          <a:prstGeom prst="rect">
            <a:avLst/>
          </a:prstGeom>
          <a:noFill/>
        </p:spPr>
      </p:pic>
      <p:sp>
        <p:nvSpPr>
          <p:cNvPr id="18" name="17 Slayt Numarası Yer Tutucusu"/>
          <p:cNvSpPr>
            <a:spLocks noGrp="1"/>
          </p:cNvSpPr>
          <p:nvPr>
            <p:ph type="sldNum" sz="quarter" idx="12"/>
          </p:nvPr>
        </p:nvSpPr>
        <p:spPr/>
        <p:txBody>
          <a:bodyPr/>
          <a:lstStyle/>
          <a:p>
            <a:fld id="{6D22F896-40B5-4ADD-8801-0D06FADFA095}" type="slidenum">
              <a:rPr lang="en-US" smtClean="0"/>
              <a:pPr/>
              <a:t>9</a:t>
            </a:fld>
            <a:endParaRPr lang="en-US" dirty="0"/>
          </a:p>
        </p:txBody>
      </p:sp>
    </p:spTree>
    <p:extLst>
      <p:ext uri="{BB962C8B-B14F-4D97-AF65-F5344CB8AC3E}">
        <p14:creationId xmlns:p14="http://schemas.microsoft.com/office/powerpoint/2010/main" xmlns="" val="17695672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Tema2</Template>
  <TotalTime>1579</TotalTime>
  <Words>1171</Words>
  <PresentationFormat>Özel</PresentationFormat>
  <Paragraphs>152</Paragraphs>
  <Slides>34</Slides>
  <Notes>1</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Ofis Teması</vt:lpstr>
      <vt:lpstr>ÜLKEMİZDE  GÖRÜLEN                     İKLİMLER  VE  ÖZELLİKLERİ</vt:lpstr>
      <vt:lpstr>İklim Nedir</vt:lpstr>
      <vt:lpstr>İklimin, Nüfus ve Yerleşimler Üzerine Etkisi</vt:lpstr>
      <vt:lpstr>İklimin, Nüfus ve Yerleşimler Üzerine Etkisi</vt:lpstr>
      <vt:lpstr>İklimin, Nüfus ve Yerleşimler Üzerine Etkisi</vt:lpstr>
      <vt:lpstr>İklimin Nüfus ve Yerleşimler Üzerine Etkisi</vt:lpstr>
      <vt:lpstr>İklim Elemanları Nelerdir</vt:lpstr>
      <vt:lpstr>Slayt 8</vt:lpstr>
      <vt:lpstr>Slayt 9</vt:lpstr>
      <vt:lpstr>İklimi Etkileyen Unsurlar - Rüzgâr</vt:lpstr>
      <vt:lpstr>Slayt 11</vt:lpstr>
      <vt:lpstr>Slayt 12</vt:lpstr>
      <vt:lpstr>Slayt 13</vt:lpstr>
      <vt:lpstr>Dünyadaki İklim Tipleri</vt:lpstr>
      <vt:lpstr>Ülkemizin İkliminin Genel Özellikleri</vt:lpstr>
      <vt:lpstr>Ülkemizin İkliminin Genel Özellikleri</vt:lpstr>
      <vt:lpstr>Ülkemizin İkliminin Genel Özellikleri</vt:lpstr>
      <vt:lpstr>Ülkemizin İkliminin Genel Özellikleri</vt:lpstr>
      <vt:lpstr>Ülkemizin İklimi</vt:lpstr>
      <vt:lpstr>Slayt 20</vt:lpstr>
      <vt:lpstr>Akdeniz İklimi</vt:lpstr>
      <vt:lpstr>Akdeniz İklimi</vt:lpstr>
      <vt:lpstr>Akdeniz İklimi</vt:lpstr>
      <vt:lpstr>Akdeniz İklimi Yıllık Sıcaklık-Yağış Tablosu</vt:lpstr>
      <vt:lpstr>Karasal iklim</vt:lpstr>
      <vt:lpstr>Karasal İklim</vt:lpstr>
      <vt:lpstr>Karasal İklim</vt:lpstr>
      <vt:lpstr>Karasal İklim</vt:lpstr>
      <vt:lpstr>Karasal İklim Yıllık Sıcaklık-Yağış Tablosu</vt:lpstr>
      <vt:lpstr>Karadeniz İklimi</vt:lpstr>
      <vt:lpstr>Karadeniz İklimi</vt:lpstr>
      <vt:lpstr>Karadeniz İklimi Yıllık Sıcaklık-Yağış Tablosu</vt:lpstr>
      <vt:lpstr>Kaynakça</vt:lpstr>
      <vt:lpstr>Slayt 34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2014-08-26T23:43:54Z</dcterms:created>
  <dcterms:modified xsi:type="dcterms:W3CDTF">2019-05-23T07:53:58Z</dcterms:modified>
  <cp:category>https://www.sorubak.com</cp:category>
</cp:coreProperties>
</file>