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50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-390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EB172-CCD0-48EF-B461-CE9C32DDBA52}" type="datetimeFigureOut">
              <a:rPr lang="tr-TR" smtClean="0"/>
              <a:pPr/>
              <a:t>21/05/2019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7C4A1-9E09-46CA-943D-F54447E5B37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68805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amond/>
      </p:transition>
    </mc:Choice>
    <mc:Fallback>
      <p:transition spd="slow">
        <p:diamond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EB172-CCD0-48EF-B461-CE9C32DDBA52}" type="datetimeFigureOut">
              <a:rPr lang="tr-TR" smtClean="0"/>
              <a:pPr/>
              <a:t>21/05/2019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7C4A1-9E09-46CA-943D-F54447E5B37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45479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amond/>
      </p:transition>
    </mc:Choice>
    <mc:Fallback>
      <p:transition spd="slow">
        <p:diamond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EB172-CCD0-48EF-B461-CE9C32DDBA52}" type="datetimeFigureOut">
              <a:rPr lang="tr-TR" smtClean="0"/>
              <a:pPr/>
              <a:t>21/05/2019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7C4A1-9E09-46CA-943D-F54447E5B37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502296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amond/>
      </p:transition>
    </mc:Choice>
    <mc:Fallback>
      <p:transition spd="slow">
        <p:diamond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EB172-CCD0-48EF-B461-CE9C32DDBA52}" type="datetimeFigureOut">
              <a:rPr lang="tr-TR" smtClean="0"/>
              <a:pPr/>
              <a:t>21/05/2019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7C4A1-9E09-46CA-943D-F54447E5B37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82539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amond/>
      </p:transition>
    </mc:Choice>
    <mc:Fallback>
      <p:transition spd="slow">
        <p:diamond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EB172-CCD0-48EF-B461-CE9C32DDBA52}" type="datetimeFigureOut">
              <a:rPr lang="tr-TR" smtClean="0"/>
              <a:pPr/>
              <a:t>21/05/2019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7C4A1-9E09-46CA-943D-F54447E5B37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43593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amond/>
      </p:transition>
    </mc:Choice>
    <mc:Fallback>
      <p:transition spd="slow">
        <p:diamond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EB172-CCD0-48EF-B461-CE9C32DDBA52}" type="datetimeFigureOut">
              <a:rPr lang="tr-TR" smtClean="0"/>
              <a:pPr/>
              <a:t>21/05/2019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7C4A1-9E09-46CA-943D-F54447E5B37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00632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amond/>
      </p:transition>
    </mc:Choice>
    <mc:Fallback>
      <p:transition spd="slow">
        <p:diamond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EB172-CCD0-48EF-B461-CE9C32DDBA52}" type="datetimeFigureOut">
              <a:rPr lang="tr-TR" smtClean="0"/>
              <a:pPr/>
              <a:t>21/05/2019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7C4A1-9E09-46CA-943D-F54447E5B37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9858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amond/>
      </p:transition>
    </mc:Choice>
    <mc:Fallback>
      <p:transition spd="slow">
        <p:diamond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EB172-CCD0-48EF-B461-CE9C32DDBA52}" type="datetimeFigureOut">
              <a:rPr lang="tr-TR" smtClean="0"/>
              <a:pPr/>
              <a:t>21/05/2019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7C4A1-9E09-46CA-943D-F54447E5B37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479580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amond/>
      </p:transition>
    </mc:Choice>
    <mc:Fallback>
      <p:transition spd="slow">
        <p:diamond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EB172-CCD0-48EF-B461-CE9C32DDBA52}" type="datetimeFigureOut">
              <a:rPr lang="tr-TR" smtClean="0"/>
              <a:pPr/>
              <a:t>21/05/2019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7C4A1-9E09-46CA-943D-F54447E5B37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80401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amond/>
      </p:transition>
    </mc:Choice>
    <mc:Fallback>
      <p:transition spd="slow">
        <p:diamond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EB172-CCD0-48EF-B461-CE9C32DDBA52}" type="datetimeFigureOut">
              <a:rPr lang="tr-TR" smtClean="0"/>
              <a:pPr/>
              <a:t>21/05/2019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7C4A1-9E09-46CA-943D-F54447E5B37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9611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amond/>
      </p:transition>
    </mc:Choice>
    <mc:Fallback>
      <p:transition spd="slow">
        <p:diamond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EB172-CCD0-48EF-B461-CE9C32DDBA52}" type="datetimeFigureOut">
              <a:rPr lang="tr-TR" smtClean="0"/>
              <a:pPr/>
              <a:t>21/05/2019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7C4A1-9E09-46CA-943D-F54447E5B37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90965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amond/>
      </p:transition>
    </mc:Choice>
    <mc:Fallback>
      <p:transition spd="slow">
        <p:diamond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9EB172-CCD0-48EF-B461-CE9C32DDBA52}" type="datetimeFigureOut">
              <a:rPr lang="tr-TR" smtClean="0"/>
              <a:pPr/>
              <a:t>21/05/2019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17C4A1-9E09-46CA-943D-F54447E5B37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73732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800">
        <p:diamond/>
      </p:transition>
    </mc:Choice>
    <mc:Fallback>
      <p:transition spd="slow">
        <p:diamond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orubak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494021" y="1107373"/>
            <a:ext cx="9144000" cy="2387600"/>
          </a:xfrm>
        </p:spPr>
        <p:txBody>
          <a:bodyPr/>
          <a:lstStyle/>
          <a:p>
            <a:r>
              <a:rPr lang="tr-TR" dirty="0" smtClean="0"/>
              <a:t>10. </a:t>
            </a:r>
            <a:r>
              <a:rPr lang="tr-TR" dirty="0" err="1" smtClean="0"/>
              <a:t>Unit</a:t>
            </a:r>
            <a:r>
              <a:rPr lang="tr-TR" dirty="0" smtClean="0"/>
              <a:t> </a:t>
            </a:r>
            <a:r>
              <a:rPr lang="tr-TR" dirty="0" err="1" smtClean="0"/>
              <a:t>Festivals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494021" y="3612631"/>
            <a:ext cx="9144000" cy="2025936"/>
          </a:xfrm>
        </p:spPr>
        <p:txBody>
          <a:bodyPr/>
          <a:lstStyle/>
          <a:p>
            <a:r>
              <a:rPr lang="tr-TR" dirty="0" err="1" smtClean="0"/>
              <a:t>Enjoy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Show!</a:t>
            </a:r>
            <a:endParaRPr lang="tr-TR" dirty="0"/>
          </a:p>
        </p:txBody>
      </p:sp>
      <p:sp>
        <p:nvSpPr>
          <p:cNvPr id="5" name="4 Dikdörtgen"/>
          <p:cNvSpPr/>
          <p:nvPr/>
        </p:nvSpPr>
        <p:spPr>
          <a:xfrm>
            <a:off x="4767239" y="3244334"/>
            <a:ext cx="27104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hlinkClick r:id="rId2"/>
              </a:rPr>
              <a:t>https://</a:t>
            </a:r>
            <a:r>
              <a:rPr lang="tr-TR" dirty="0" smtClean="0">
                <a:hlinkClick r:id="rId2"/>
              </a:rPr>
              <a:t>www.sorubak.com</a:t>
            </a:r>
            <a:r>
              <a:rPr lang="tr-TR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41277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amond/>
      </p:transition>
    </mc:Choice>
    <mc:Fallback>
      <p:transition spd="slow">
        <p:diamond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638253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amond/>
      </p:transition>
    </mc:Choice>
    <mc:Fallback>
      <p:transition spd="slow">
        <p:diamond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34503" y="1173902"/>
            <a:ext cx="2085918" cy="4351338"/>
          </a:xfr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7101602" flipH="1">
            <a:off x="4812565" y="2451822"/>
            <a:ext cx="415712" cy="419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5536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amond/>
      </p:transition>
    </mc:Choice>
    <mc:Fallback>
      <p:transition spd="slow">
        <p:diamond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84988" y="1540812"/>
            <a:ext cx="2085918" cy="4351338"/>
          </a:xfrm>
        </p:spPr>
      </p:pic>
      <p:sp>
        <p:nvSpPr>
          <p:cNvPr id="8" name="Akış Çizelgesi: İşlem 7"/>
          <p:cNvSpPr/>
          <p:nvPr/>
        </p:nvSpPr>
        <p:spPr>
          <a:xfrm>
            <a:off x="4347148" y="869429"/>
            <a:ext cx="2818150" cy="145404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4.Children’s </a:t>
            </a:r>
            <a:r>
              <a:rPr lang="tr-TR" dirty="0" err="1" smtClean="0"/>
              <a:t>Day</a:t>
            </a:r>
            <a:r>
              <a:rPr lang="tr-TR" dirty="0" smtClean="0"/>
              <a:t>=23 Nisan</a:t>
            </a:r>
          </a:p>
          <a:p>
            <a:pPr algn="ctr"/>
            <a:endParaRPr lang="tr-TR" dirty="0"/>
          </a:p>
          <a:p>
            <a:pPr algn="ctr"/>
            <a:endParaRPr lang="tr-TR" dirty="0" smtClean="0"/>
          </a:p>
          <a:p>
            <a:pPr algn="ctr"/>
            <a:endParaRPr lang="tr-TR" dirty="0"/>
          </a:p>
          <a:p>
            <a:pPr algn="ctr"/>
            <a:endParaRPr lang="tr-TR" dirty="0" smtClean="0"/>
          </a:p>
          <a:p>
            <a:pPr algn="ctr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728305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amond/>
      </p:transition>
    </mc:Choice>
    <mc:Fallback>
      <p:transition spd="slow">
        <p:diamond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1074"/>
            <a:ext cx="12191999" cy="6869073"/>
          </a:xfrm>
        </p:spPr>
      </p:pic>
    </p:spTree>
    <p:extLst>
      <p:ext uri="{BB962C8B-B14F-4D97-AF65-F5344CB8AC3E}">
        <p14:creationId xmlns:p14="http://schemas.microsoft.com/office/powerpoint/2010/main" xmlns="" val="2755790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amond/>
      </p:transition>
    </mc:Choice>
    <mc:Fallback>
      <p:transition spd="slow">
        <p:diamond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10234" y="1690713"/>
            <a:ext cx="2085918" cy="4351338"/>
          </a:xfrm>
        </p:spPr>
      </p:pic>
      <p:sp>
        <p:nvSpPr>
          <p:cNvPr id="5" name="Akış Çizelgesi: İşlem 4"/>
          <p:cNvSpPr/>
          <p:nvPr/>
        </p:nvSpPr>
        <p:spPr>
          <a:xfrm>
            <a:off x="4377128" y="809469"/>
            <a:ext cx="3837482" cy="199369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Akış Çizelgesi: İşlem 5"/>
          <p:cNvSpPr/>
          <p:nvPr/>
        </p:nvSpPr>
        <p:spPr>
          <a:xfrm>
            <a:off x="4122295" y="941204"/>
            <a:ext cx="2908092" cy="149901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4.Children’s </a:t>
            </a:r>
            <a:r>
              <a:rPr lang="tr-TR" dirty="0" err="1"/>
              <a:t>d</a:t>
            </a:r>
            <a:r>
              <a:rPr lang="tr-TR" dirty="0" err="1" smtClean="0"/>
              <a:t>ay</a:t>
            </a:r>
            <a:r>
              <a:rPr lang="tr-TR" dirty="0" smtClean="0"/>
              <a:t>=23 Nisan</a:t>
            </a:r>
          </a:p>
          <a:p>
            <a:pPr algn="ctr"/>
            <a:endParaRPr lang="tr-TR" dirty="0"/>
          </a:p>
          <a:p>
            <a:pPr algn="ctr"/>
            <a:endParaRPr lang="tr-TR" dirty="0" smtClean="0"/>
          </a:p>
          <a:p>
            <a:pPr algn="ctr"/>
            <a:endParaRPr lang="tr-TR" dirty="0"/>
          </a:p>
          <a:p>
            <a:pPr algn="ctr"/>
            <a:endParaRPr lang="tr-TR" dirty="0" smtClean="0"/>
          </a:p>
          <a:p>
            <a:pPr algn="ctr"/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4050985" y="620058"/>
            <a:ext cx="3234235" cy="12559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5.Victory </a:t>
            </a:r>
            <a:r>
              <a:rPr lang="tr-TR" dirty="0" err="1" smtClean="0"/>
              <a:t>day</a:t>
            </a:r>
            <a:r>
              <a:rPr lang="tr-TR" dirty="0" smtClean="0"/>
              <a:t>=Zafer Bayramı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126845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amond/>
      </p:transition>
    </mc:Choice>
    <mc:Fallback>
      <p:transition spd="slow">
        <p:diamond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315853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amond/>
      </p:transition>
    </mc:Choice>
    <mc:Fallback>
      <p:transition spd="slow">
        <p:diamond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75323" y="1720694"/>
            <a:ext cx="2085918" cy="4351338"/>
          </a:xfrm>
        </p:spPr>
      </p:pic>
      <p:sp>
        <p:nvSpPr>
          <p:cNvPr id="5" name="Dikdörtgen 4"/>
          <p:cNvSpPr/>
          <p:nvPr/>
        </p:nvSpPr>
        <p:spPr>
          <a:xfrm>
            <a:off x="4212236" y="719528"/>
            <a:ext cx="2713219" cy="704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4</a:t>
            </a:r>
            <a:r>
              <a:rPr lang="tr-TR" dirty="0" smtClean="0"/>
              <a:t>.Children’s </a:t>
            </a:r>
            <a:r>
              <a:rPr lang="tr-TR" dirty="0" err="1" smtClean="0"/>
              <a:t>Day</a:t>
            </a:r>
            <a:r>
              <a:rPr lang="tr-TR" dirty="0" smtClean="0"/>
              <a:t>=23 Nisan</a:t>
            </a:r>
            <a:endParaRPr lang="tr-TR" dirty="0"/>
          </a:p>
        </p:txBody>
      </p:sp>
      <p:sp>
        <p:nvSpPr>
          <p:cNvPr id="6" name="Akış Çizelgesi: İşlem 5"/>
          <p:cNvSpPr/>
          <p:nvPr/>
        </p:nvSpPr>
        <p:spPr>
          <a:xfrm>
            <a:off x="3822492" y="899411"/>
            <a:ext cx="3597639" cy="104931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5.Victory </a:t>
            </a:r>
            <a:r>
              <a:rPr lang="tr-TR" dirty="0" err="1" smtClean="0"/>
              <a:t>day</a:t>
            </a:r>
            <a:r>
              <a:rPr lang="tr-TR" dirty="0" smtClean="0"/>
              <a:t>=Zafer Bayramı</a:t>
            </a:r>
            <a:endParaRPr lang="tr-TR" dirty="0"/>
          </a:p>
        </p:txBody>
      </p:sp>
      <p:sp>
        <p:nvSpPr>
          <p:cNvPr id="7" name="Akış Çizelgesi: İşlem 6"/>
          <p:cNvSpPr/>
          <p:nvPr/>
        </p:nvSpPr>
        <p:spPr>
          <a:xfrm>
            <a:off x="4107305" y="1291887"/>
            <a:ext cx="3777521" cy="98661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6.Feast of </a:t>
            </a:r>
            <a:r>
              <a:rPr lang="tr-TR" dirty="0" err="1" smtClean="0"/>
              <a:t>Sacrifice</a:t>
            </a:r>
            <a:r>
              <a:rPr lang="tr-TR" dirty="0" smtClean="0"/>
              <a:t>=Kurban Bayramı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146602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amond/>
      </p:transition>
    </mc:Choice>
    <mc:Fallback>
      <p:transition spd="slow">
        <p:diamond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72710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amond/>
      </p:transition>
    </mc:Choice>
    <mc:Fallback>
      <p:transition spd="slow">
        <p:diamond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10234" y="1660733"/>
            <a:ext cx="2085918" cy="4351338"/>
          </a:xfrm>
        </p:spPr>
      </p:pic>
      <p:sp>
        <p:nvSpPr>
          <p:cNvPr id="5" name="Oval Belirtme Çizgisi 4"/>
          <p:cNvSpPr/>
          <p:nvPr/>
        </p:nvSpPr>
        <p:spPr>
          <a:xfrm>
            <a:off x="2453390" y="344774"/>
            <a:ext cx="3018020" cy="1633927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 smtClean="0"/>
              <a:t>Yes</a:t>
            </a:r>
            <a:r>
              <a:rPr lang="tr-TR" dirty="0" smtClean="0"/>
              <a:t> </a:t>
            </a:r>
            <a:r>
              <a:rPr lang="tr-TR" dirty="0" err="1" smtClean="0"/>
              <a:t>dear</a:t>
            </a:r>
            <a:r>
              <a:rPr lang="tr-TR" dirty="0" smtClean="0"/>
              <a:t> </a:t>
            </a:r>
            <a:r>
              <a:rPr lang="tr-TR" dirty="0" err="1" smtClean="0"/>
              <a:t>students</a:t>
            </a:r>
            <a:r>
              <a:rPr lang="tr-TR" dirty="0" smtClean="0"/>
              <a:t>, </a:t>
            </a:r>
            <a:r>
              <a:rPr lang="tr-TR" dirty="0" err="1" smtClean="0"/>
              <a:t>let’s</a:t>
            </a:r>
            <a:r>
              <a:rPr lang="tr-TR" dirty="0" smtClean="0"/>
              <a:t> </a:t>
            </a:r>
            <a:r>
              <a:rPr lang="tr-TR" dirty="0" err="1" smtClean="0"/>
              <a:t>work</a:t>
            </a:r>
            <a:r>
              <a:rPr lang="tr-TR" dirty="0" smtClean="0"/>
              <a:t> on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numbers</a:t>
            </a:r>
            <a:r>
              <a:rPr lang="tr-TR" dirty="0" smtClean="0"/>
              <a:t>!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602136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amond/>
      </p:transition>
    </mc:Choice>
    <mc:Fallback>
      <p:transition spd="slow">
        <p:diamond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90510" y="1810635"/>
            <a:ext cx="2085918" cy="4351338"/>
          </a:xfrm>
        </p:spPr>
      </p:pic>
      <p:sp>
        <p:nvSpPr>
          <p:cNvPr id="5" name="Dikdörtgen 4"/>
          <p:cNvSpPr/>
          <p:nvPr/>
        </p:nvSpPr>
        <p:spPr>
          <a:xfrm>
            <a:off x="4317168" y="869430"/>
            <a:ext cx="3882452" cy="1978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1=</a:t>
            </a:r>
            <a:r>
              <a:rPr lang="tr-TR" dirty="0" err="1" smtClean="0"/>
              <a:t>One</a:t>
            </a:r>
            <a:endParaRPr lang="tr-TR" dirty="0" smtClean="0"/>
          </a:p>
          <a:p>
            <a:pPr algn="ctr"/>
            <a:r>
              <a:rPr lang="tr-TR" dirty="0" smtClean="0"/>
              <a:t>10=Ten</a:t>
            </a:r>
          </a:p>
          <a:p>
            <a:pPr algn="ctr"/>
            <a:r>
              <a:rPr lang="tr-TR" dirty="0" smtClean="0"/>
              <a:t>100=a </a:t>
            </a:r>
            <a:r>
              <a:rPr lang="tr-TR" dirty="0" err="1" smtClean="0"/>
              <a:t>Hundred</a:t>
            </a:r>
            <a:endParaRPr lang="tr-TR" dirty="0" smtClean="0"/>
          </a:p>
          <a:p>
            <a:pPr algn="ctr"/>
            <a:r>
              <a:rPr lang="tr-TR" dirty="0" smtClean="0"/>
              <a:t>1000=a </a:t>
            </a:r>
            <a:r>
              <a:rPr lang="tr-TR" dirty="0" err="1" smtClean="0"/>
              <a:t>thousand</a:t>
            </a:r>
            <a:endParaRPr lang="tr-TR" dirty="0" smtClean="0"/>
          </a:p>
          <a:p>
            <a:pPr algn="ctr"/>
            <a:r>
              <a:rPr lang="tr-TR" dirty="0" smtClean="0"/>
              <a:t>10.000=ten </a:t>
            </a:r>
            <a:r>
              <a:rPr lang="tr-TR" dirty="0" err="1" smtClean="0"/>
              <a:t>thousand</a:t>
            </a:r>
            <a:endParaRPr lang="tr-TR" dirty="0" smtClean="0"/>
          </a:p>
          <a:p>
            <a:pPr algn="ctr"/>
            <a:r>
              <a:rPr lang="tr-TR" dirty="0" smtClean="0"/>
              <a:t>100.000=</a:t>
            </a:r>
            <a:r>
              <a:rPr lang="tr-TR" dirty="0" err="1" smtClean="0"/>
              <a:t>one</a:t>
            </a:r>
            <a:r>
              <a:rPr lang="tr-TR" dirty="0" smtClean="0"/>
              <a:t> </a:t>
            </a:r>
            <a:r>
              <a:rPr lang="tr-TR" dirty="0" err="1" smtClean="0"/>
              <a:t>hundred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thousand</a:t>
            </a:r>
            <a:endParaRPr lang="tr-TR" dirty="0" smtClean="0"/>
          </a:p>
          <a:p>
            <a:pPr algn="ctr"/>
            <a:r>
              <a:rPr lang="tr-TR" dirty="0" smtClean="0"/>
              <a:t>1.000.000=</a:t>
            </a:r>
            <a:r>
              <a:rPr lang="tr-TR" dirty="0" err="1" smtClean="0"/>
              <a:t>Million</a:t>
            </a:r>
            <a:endParaRPr lang="tr-TR" dirty="0" smtClean="0"/>
          </a:p>
          <a:p>
            <a:pPr algn="ctr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813300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amond/>
      </p:transition>
    </mc:Choice>
    <mc:Fallback>
      <p:transition spd="slow">
        <p:diamond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Belirtme Çizgisi 6"/>
          <p:cNvSpPr/>
          <p:nvPr/>
        </p:nvSpPr>
        <p:spPr>
          <a:xfrm>
            <a:off x="1838293" y="469126"/>
            <a:ext cx="2682440" cy="1304144"/>
          </a:xfrm>
          <a:prstGeom prst="wedgeEllipseCallout">
            <a:avLst/>
          </a:prstGeom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Good</a:t>
            </a:r>
            <a:r>
              <a:rPr lang="tr-T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tr-TR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morning</a:t>
            </a:r>
            <a:r>
              <a:rPr lang="tr-T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tr-TR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class</a:t>
            </a:r>
            <a:endParaRPr lang="tr-TR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9" name="İçerik Yer Tutucusu 8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93595" y="1773270"/>
            <a:ext cx="2085918" cy="4351338"/>
          </a:xfrm>
        </p:spPr>
      </p:pic>
    </p:spTree>
    <p:extLst>
      <p:ext uri="{BB962C8B-B14F-4D97-AF65-F5344CB8AC3E}">
        <p14:creationId xmlns:p14="http://schemas.microsoft.com/office/powerpoint/2010/main" xmlns="" val="565645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amond/>
      </p:transition>
    </mc:Choice>
    <mc:Fallback>
      <p:transition spd="slow">
        <p:diamond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302177" y="779489"/>
            <a:ext cx="3897444" cy="2023672"/>
          </a:xfrm>
        </p:spPr>
        <p:txBody>
          <a:bodyPr>
            <a:normAutofit fontScale="90000"/>
          </a:bodyPr>
          <a:lstStyle/>
          <a:p>
            <a:r>
              <a:rPr lang="tr-TR" sz="2000" dirty="0" smtClean="0">
                <a:solidFill>
                  <a:schemeClr val="bg1"/>
                </a:solidFill>
              </a:rPr>
              <a:t/>
            </a:r>
            <a:br>
              <a:rPr lang="tr-TR" sz="2000" dirty="0" smtClean="0">
                <a:solidFill>
                  <a:schemeClr val="bg1"/>
                </a:solidFill>
              </a:rPr>
            </a:br>
            <a:r>
              <a:rPr lang="tr-TR" sz="2000" dirty="0">
                <a:solidFill>
                  <a:schemeClr val="bg1"/>
                </a:solidFill>
              </a:rPr>
              <a:t> </a:t>
            </a:r>
            <a:r>
              <a:rPr lang="tr-TR" sz="2000" dirty="0" smtClean="0">
                <a:solidFill>
                  <a:schemeClr val="bg1"/>
                </a:solidFill>
              </a:rPr>
              <a:t>                         </a:t>
            </a:r>
            <a:r>
              <a:rPr lang="tr-TR" sz="2000" dirty="0" err="1" smtClean="0">
                <a:solidFill>
                  <a:schemeClr val="bg1"/>
                </a:solidFill>
              </a:rPr>
              <a:t>Examples</a:t>
            </a:r>
            <a:r>
              <a:rPr lang="tr-TR" sz="2000" dirty="0">
                <a:solidFill>
                  <a:schemeClr val="bg1"/>
                </a:solidFill>
              </a:rPr>
              <a:t/>
            </a:r>
            <a:br>
              <a:rPr lang="tr-TR" sz="2000" dirty="0">
                <a:solidFill>
                  <a:schemeClr val="bg1"/>
                </a:solidFill>
              </a:rPr>
            </a:br>
            <a:r>
              <a:rPr lang="tr-TR" sz="2000" dirty="0" smtClean="0">
                <a:solidFill>
                  <a:schemeClr val="bg1"/>
                </a:solidFill>
              </a:rPr>
              <a:t>162=a </a:t>
            </a:r>
            <a:r>
              <a:rPr lang="tr-TR" sz="2000" dirty="0" err="1" smtClean="0">
                <a:solidFill>
                  <a:schemeClr val="bg1"/>
                </a:solidFill>
              </a:rPr>
              <a:t>hundred</a:t>
            </a:r>
            <a:r>
              <a:rPr lang="tr-TR" sz="2000" dirty="0" smtClean="0">
                <a:solidFill>
                  <a:schemeClr val="bg1"/>
                </a:solidFill>
              </a:rPr>
              <a:t> </a:t>
            </a:r>
            <a:r>
              <a:rPr lang="tr-TR" sz="2000" dirty="0" err="1" smtClean="0">
                <a:solidFill>
                  <a:schemeClr val="bg1"/>
                </a:solidFill>
              </a:rPr>
              <a:t>and</a:t>
            </a:r>
            <a:r>
              <a:rPr lang="tr-TR" sz="2000" dirty="0" smtClean="0">
                <a:solidFill>
                  <a:schemeClr val="bg1"/>
                </a:solidFill>
              </a:rPr>
              <a:t> </a:t>
            </a:r>
            <a:r>
              <a:rPr lang="tr-TR" sz="2000" dirty="0" err="1" smtClean="0">
                <a:solidFill>
                  <a:schemeClr val="bg1"/>
                </a:solidFill>
              </a:rPr>
              <a:t>sixty</a:t>
            </a:r>
            <a:r>
              <a:rPr lang="tr-TR" sz="2000" dirty="0" smtClean="0">
                <a:solidFill>
                  <a:schemeClr val="bg1"/>
                </a:solidFill>
              </a:rPr>
              <a:t> </a:t>
            </a:r>
            <a:r>
              <a:rPr lang="tr-TR" sz="2000" dirty="0" err="1" smtClean="0">
                <a:solidFill>
                  <a:schemeClr val="bg1"/>
                </a:solidFill>
              </a:rPr>
              <a:t>two</a:t>
            </a:r>
            <a:r>
              <a:rPr lang="tr-TR" sz="2000" dirty="0" smtClean="0">
                <a:solidFill>
                  <a:schemeClr val="bg1"/>
                </a:solidFill>
              </a:rPr>
              <a:t/>
            </a:r>
            <a:br>
              <a:rPr lang="tr-TR" sz="2000" dirty="0" smtClean="0">
                <a:solidFill>
                  <a:schemeClr val="bg1"/>
                </a:solidFill>
              </a:rPr>
            </a:br>
            <a:r>
              <a:rPr lang="tr-TR" sz="2000" dirty="0" smtClean="0">
                <a:solidFill>
                  <a:schemeClr val="bg1"/>
                </a:solidFill>
              </a:rPr>
              <a:t>1342=</a:t>
            </a:r>
            <a:r>
              <a:rPr lang="tr-TR" sz="2000" dirty="0" err="1" smtClean="0">
                <a:solidFill>
                  <a:schemeClr val="bg1"/>
                </a:solidFill>
              </a:rPr>
              <a:t>one</a:t>
            </a:r>
            <a:r>
              <a:rPr lang="tr-TR" sz="2000" dirty="0" smtClean="0">
                <a:solidFill>
                  <a:schemeClr val="bg1"/>
                </a:solidFill>
              </a:rPr>
              <a:t> </a:t>
            </a:r>
            <a:r>
              <a:rPr lang="tr-TR" sz="2000" dirty="0" err="1" smtClean="0">
                <a:solidFill>
                  <a:schemeClr val="bg1"/>
                </a:solidFill>
              </a:rPr>
              <a:t>thousand</a:t>
            </a:r>
            <a:r>
              <a:rPr lang="tr-TR" sz="2000" dirty="0" smtClean="0">
                <a:solidFill>
                  <a:schemeClr val="bg1"/>
                </a:solidFill>
              </a:rPr>
              <a:t> </a:t>
            </a:r>
            <a:r>
              <a:rPr lang="tr-TR" sz="2000" dirty="0" err="1" smtClean="0">
                <a:solidFill>
                  <a:schemeClr val="bg1"/>
                </a:solidFill>
              </a:rPr>
              <a:t>three</a:t>
            </a:r>
            <a:r>
              <a:rPr lang="tr-TR" sz="2000" dirty="0" smtClean="0">
                <a:solidFill>
                  <a:schemeClr val="bg1"/>
                </a:solidFill>
              </a:rPr>
              <a:t> </a:t>
            </a:r>
            <a:r>
              <a:rPr lang="tr-TR" sz="2000" dirty="0" err="1" smtClean="0">
                <a:solidFill>
                  <a:schemeClr val="bg1"/>
                </a:solidFill>
              </a:rPr>
              <a:t>hundred</a:t>
            </a:r>
            <a:r>
              <a:rPr lang="tr-TR" sz="2000" dirty="0" smtClean="0">
                <a:solidFill>
                  <a:schemeClr val="bg1"/>
                </a:solidFill>
              </a:rPr>
              <a:t> </a:t>
            </a:r>
            <a:r>
              <a:rPr lang="tr-TR" sz="2000" dirty="0" err="1" smtClean="0">
                <a:solidFill>
                  <a:schemeClr val="bg1"/>
                </a:solidFill>
              </a:rPr>
              <a:t>and</a:t>
            </a:r>
            <a:r>
              <a:rPr lang="tr-TR" sz="2000" dirty="0" smtClean="0">
                <a:solidFill>
                  <a:schemeClr val="bg1"/>
                </a:solidFill>
              </a:rPr>
              <a:t> </a:t>
            </a:r>
            <a:r>
              <a:rPr lang="tr-TR" sz="2000" dirty="0" err="1" smtClean="0">
                <a:solidFill>
                  <a:schemeClr val="bg1"/>
                </a:solidFill>
              </a:rPr>
              <a:t>forty</a:t>
            </a:r>
            <a:r>
              <a:rPr lang="tr-TR" sz="2000" dirty="0" smtClean="0">
                <a:solidFill>
                  <a:schemeClr val="bg1"/>
                </a:solidFill>
              </a:rPr>
              <a:t> </a:t>
            </a:r>
            <a:r>
              <a:rPr lang="tr-TR" sz="2000" dirty="0" err="1" smtClean="0">
                <a:solidFill>
                  <a:schemeClr val="bg1"/>
                </a:solidFill>
              </a:rPr>
              <a:t>two</a:t>
            </a:r>
            <a:r>
              <a:rPr lang="tr-TR" sz="2000" dirty="0">
                <a:solidFill>
                  <a:schemeClr val="bg1"/>
                </a:solidFill>
              </a:rPr>
              <a:t/>
            </a:r>
            <a:br>
              <a:rPr lang="tr-TR" sz="2000" dirty="0">
                <a:solidFill>
                  <a:schemeClr val="bg1"/>
                </a:solidFill>
              </a:rPr>
            </a:br>
            <a:r>
              <a:rPr lang="tr-TR" sz="2000" dirty="0" smtClean="0">
                <a:solidFill>
                  <a:schemeClr val="bg1"/>
                </a:solidFill>
              </a:rPr>
              <a:t>12.834=</a:t>
            </a:r>
            <a:r>
              <a:rPr lang="tr-TR" sz="2000" dirty="0" err="1" smtClean="0">
                <a:solidFill>
                  <a:schemeClr val="bg1"/>
                </a:solidFill>
              </a:rPr>
              <a:t>twelve</a:t>
            </a:r>
            <a:r>
              <a:rPr lang="tr-TR" sz="2000" dirty="0" smtClean="0">
                <a:solidFill>
                  <a:schemeClr val="bg1"/>
                </a:solidFill>
              </a:rPr>
              <a:t> </a:t>
            </a:r>
            <a:r>
              <a:rPr lang="tr-TR" sz="2000" dirty="0" err="1" smtClean="0">
                <a:solidFill>
                  <a:schemeClr val="bg1"/>
                </a:solidFill>
              </a:rPr>
              <a:t>thousand</a:t>
            </a:r>
            <a:r>
              <a:rPr lang="tr-TR" sz="2000" dirty="0" smtClean="0">
                <a:solidFill>
                  <a:schemeClr val="bg1"/>
                </a:solidFill>
              </a:rPr>
              <a:t> </a:t>
            </a:r>
            <a:r>
              <a:rPr lang="tr-TR" sz="2000" dirty="0" err="1" smtClean="0">
                <a:solidFill>
                  <a:schemeClr val="bg1"/>
                </a:solidFill>
              </a:rPr>
              <a:t>eight</a:t>
            </a:r>
            <a:r>
              <a:rPr lang="tr-TR" sz="2000" dirty="0" smtClean="0">
                <a:solidFill>
                  <a:schemeClr val="bg1"/>
                </a:solidFill>
              </a:rPr>
              <a:t> </a:t>
            </a:r>
            <a:r>
              <a:rPr lang="tr-TR" sz="2000" dirty="0" err="1" smtClean="0">
                <a:solidFill>
                  <a:schemeClr val="bg1"/>
                </a:solidFill>
              </a:rPr>
              <a:t>hundred</a:t>
            </a:r>
            <a:r>
              <a:rPr lang="tr-TR" sz="2000" dirty="0" smtClean="0">
                <a:solidFill>
                  <a:schemeClr val="bg1"/>
                </a:solidFill>
              </a:rPr>
              <a:t> </a:t>
            </a:r>
            <a:r>
              <a:rPr lang="tr-TR" sz="2000" dirty="0" err="1" smtClean="0">
                <a:solidFill>
                  <a:schemeClr val="bg1"/>
                </a:solidFill>
              </a:rPr>
              <a:t>and</a:t>
            </a:r>
            <a:r>
              <a:rPr lang="tr-TR" sz="2000" dirty="0" smtClean="0">
                <a:solidFill>
                  <a:schemeClr val="bg1"/>
                </a:solidFill>
              </a:rPr>
              <a:t> </a:t>
            </a:r>
            <a:r>
              <a:rPr lang="tr-TR" sz="2000" dirty="0" err="1" smtClean="0">
                <a:solidFill>
                  <a:schemeClr val="bg1"/>
                </a:solidFill>
              </a:rPr>
              <a:t>thirty</a:t>
            </a:r>
            <a:r>
              <a:rPr lang="tr-TR" sz="2000" dirty="0" smtClean="0">
                <a:solidFill>
                  <a:schemeClr val="bg1"/>
                </a:solidFill>
              </a:rPr>
              <a:t> </a:t>
            </a:r>
            <a:r>
              <a:rPr lang="tr-TR" sz="2000" dirty="0" err="1" smtClean="0">
                <a:solidFill>
                  <a:schemeClr val="bg1"/>
                </a:solidFill>
              </a:rPr>
              <a:t>four</a:t>
            </a:r>
            <a:r>
              <a:rPr lang="tr-TR" sz="2000" dirty="0" smtClean="0">
                <a:solidFill>
                  <a:schemeClr val="bg1"/>
                </a:solidFill>
              </a:rPr>
              <a:t/>
            </a:r>
            <a:br>
              <a:rPr lang="tr-TR" sz="2000" dirty="0" smtClean="0">
                <a:solidFill>
                  <a:schemeClr val="bg1"/>
                </a:solidFill>
              </a:rPr>
            </a:br>
            <a:r>
              <a:rPr lang="tr-TR" sz="2000" dirty="0">
                <a:solidFill>
                  <a:schemeClr val="bg1"/>
                </a:solidFill>
              </a:rPr>
              <a:t/>
            </a:r>
            <a:br>
              <a:rPr lang="tr-TR" sz="2000" dirty="0">
                <a:solidFill>
                  <a:schemeClr val="bg1"/>
                </a:solidFill>
              </a:rPr>
            </a:br>
            <a:r>
              <a:rPr lang="tr-TR" sz="2000" dirty="0" smtClean="0">
                <a:solidFill>
                  <a:schemeClr val="bg1"/>
                </a:solidFill>
              </a:rPr>
              <a:t/>
            </a:r>
            <a:br>
              <a:rPr lang="tr-TR" sz="2000" dirty="0" smtClean="0">
                <a:solidFill>
                  <a:schemeClr val="bg1"/>
                </a:solidFill>
              </a:rPr>
            </a:br>
            <a:endParaRPr lang="tr-TR" sz="2000" dirty="0">
              <a:solidFill>
                <a:schemeClr val="bg1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00372" y="1915566"/>
            <a:ext cx="2085918" cy="4351338"/>
          </a:xfrm>
        </p:spPr>
      </p:pic>
    </p:spTree>
    <p:extLst>
      <p:ext uri="{BB962C8B-B14F-4D97-AF65-F5344CB8AC3E}">
        <p14:creationId xmlns:p14="http://schemas.microsoft.com/office/powerpoint/2010/main" xmlns="" val="2821124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amond/>
      </p:transition>
    </mc:Choice>
    <mc:Fallback>
      <p:transition spd="slow">
        <p:diamond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15165" y="1810635"/>
            <a:ext cx="2085918" cy="4351338"/>
          </a:xfrm>
        </p:spPr>
      </p:pic>
      <p:sp>
        <p:nvSpPr>
          <p:cNvPr id="5" name="Oval Belirtme Çizgisi 4"/>
          <p:cNvSpPr/>
          <p:nvPr/>
        </p:nvSpPr>
        <p:spPr>
          <a:xfrm>
            <a:off x="2533338" y="479685"/>
            <a:ext cx="3402767" cy="1783829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 smtClean="0"/>
              <a:t>İt’s</a:t>
            </a:r>
            <a:r>
              <a:rPr lang="tr-TR" dirty="0" smtClean="0"/>
              <a:t> </a:t>
            </a:r>
            <a:r>
              <a:rPr lang="tr-TR" dirty="0" err="1" smtClean="0"/>
              <a:t>your</a:t>
            </a:r>
            <a:r>
              <a:rPr lang="tr-TR" dirty="0" smtClean="0"/>
              <a:t> </a:t>
            </a:r>
            <a:r>
              <a:rPr lang="tr-TR" dirty="0" err="1" smtClean="0"/>
              <a:t>turn</a:t>
            </a:r>
            <a:r>
              <a:rPr lang="tr-TR" dirty="0" smtClean="0"/>
              <a:t>! </a:t>
            </a:r>
            <a:r>
              <a:rPr lang="tr-TR" dirty="0" err="1" smtClean="0"/>
              <a:t>Translate</a:t>
            </a:r>
            <a:r>
              <a:rPr lang="tr-TR" dirty="0" smtClean="0"/>
              <a:t> </a:t>
            </a:r>
            <a:r>
              <a:rPr lang="tr-TR" dirty="0" err="1" smtClean="0"/>
              <a:t>what’s</a:t>
            </a:r>
            <a:r>
              <a:rPr lang="tr-TR" dirty="0" smtClean="0"/>
              <a:t> on </a:t>
            </a:r>
            <a:r>
              <a:rPr lang="tr-TR" dirty="0" err="1" smtClean="0"/>
              <a:t>the</a:t>
            </a:r>
            <a:r>
              <a:rPr lang="tr-TR" dirty="0" smtClean="0"/>
              <a:t> board </a:t>
            </a:r>
            <a:r>
              <a:rPr lang="tr-TR" dirty="0" err="1" smtClean="0"/>
              <a:t>into</a:t>
            </a:r>
            <a:r>
              <a:rPr lang="tr-TR" dirty="0" smtClean="0"/>
              <a:t> English.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867029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amond/>
      </p:transition>
    </mc:Choice>
    <mc:Fallback>
      <p:transition spd="slow">
        <p:diamond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00176" y="1630753"/>
            <a:ext cx="2085918" cy="4351338"/>
          </a:xfrm>
        </p:spPr>
      </p:pic>
      <p:sp>
        <p:nvSpPr>
          <p:cNvPr id="5" name="Akış Çizelgesi: İşlem 4"/>
          <p:cNvSpPr/>
          <p:nvPr/>
        </p:nvSpPr>
        <p:spPr>
          <a:xfrm>
            <a:off x="4332158" y="809469"/>
            <a:ext cx="1753849" cy="199369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1623=</a:t>
            </a:r>
          </a:p>
          <a:p>
            <a:pPr algn="ctr"/>
            <a:r>
              <a:rPr lang="tr-TR" dirty="0" smtClean="0"/>
              <a:t>10.528=</a:t>
            </a:r>
          </a:p>
          <a:p>
            <a:pPr algn="ctr"/>
            <a:r>
              <a:rPr lang="tr-TR" dirty="0" smtClean="0"/>
              <a:t>345=</a:t>
            </a:r>
          </a:p>
          <a:p>
            <a:pPr algn="ctr"/>
            <a:r>
              <a:rPr lang="tr-TR" dirty="0" smtClean="0"/>
              <a:t>7588=</a:t>
            </a:r>
          </a:p>
          <a:p>
            <a:pPr algn="ctr"/>
            <a:r>
              <a:rPr lang="tr-TR" dirty="0" smtClean="0"/>
              <a:t>16.789=</a:t>
            </a:r>
          </a:p>
          <a:p>
            <a:pPr algn="ctr"/>
            <a:r>
              <a:rPr lang="tr-TR" dirty="0" smtClean="0"/>
              <a:t>1328=</a:t>
            </a:r>
          </a:p>
        </p:txBody>
      </p:sp>
    </p:spTree>
    <p:extLst>
      <p:ext uri="{BB962C8B-B14F-4D97-AF65-F5344CB8AC3E}">
        <p14:creationId xmlns:p14="http://schemas.microsoft.com/office/powerpoint/2010/main" xmlns="" val="28953971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amond/>
      </p:transition>
    </mc:Choice>
    <mc:Fallback>
      <p:transition spd="slow">
        <p:diamond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55205" y="1645743"/>
            <a:ext cx="2085918" cy="4351338"/>
          </a:xfrm>
        </p:spPr>
      </p:pic>
      <p:sp>
        <p:nvSpPr>
          <p:cNvPr id="5" name="Akış Çizelgesi: İşlem 4"/>
          <p:cNvSpPr/>
          <p:nvPr/>
        </p:nvSpPr>
        <p:spPr>
          <a:xfrm>
            <a:off x="4362138" y="914399"/>
            <a:ext cx="3822492" cy="190375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 smtClean="0"/>
          </a:p>
          <a:p>
            <a:pPr algn="ctr"/>
            <a:endParaRPr lang="tr-TR" dirty="0"/>
          </a:p>
          <a:p>
            <a:pPr algn="ctr"/>
            <a:endParaRPr lang="tr-TR" dirty="0" smtClean="0"/>
          </a:p>
          <a:p>
            <a:pPr algn="ctr"/>
            <a:r>
              <a:rPr lang="tr-TR" dirty="0" smtClean="0"/>
              <a:t>1623=a </a:t>
            </a:r>
            <a:r>
              <a:rPr lang="tr-TR" dirty="0" err="1" smtClean="0"/>
              <a:t>thousand</a:t>
            </a:r>
            <a:r>
              <a:rPr lang="tr-TR" dirty="0" smtClean="0"/>
              <a:t> </a:t>
            </a:r>
            <a:r>
              <a:rPr lang="tr-TR" dirty="0" err="1" smtClean="0"/>
              <a:t>six</a:t>
            </a:r>
            <a:r>
              <a:rPr lang="tr-TR" dirty="0" smtClean="0"/>
              <a:t> </a:t>
            </a:r>
            <a:r>
              <a:rPr lang="tr-TR" dirty="0" err="1" smtClean="0"/>
              <a:t>hundred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twenty</a:t>
            </a:r>
            <a:r>
              <a:rPr lang="tr-TR" dirty="0" smtClean="0"/>
              <a:t> </a:t>
            </a:r>
            <a:r>
              <a:rPr lang="tr-TR" dirty="0" err="1" smtClean="0"/>
              <a:t>three</a:t>
            </a:r>
            <a:endParaRPr lang="tr-TR" dirty="0" smtClean="0"/>
          </a:p>
          <a:p>
            <a:pPr algn="ctr"/>
            <a:r>
              <a:rPr lang="tr-TR" dirty="0" smtClean="0"/>
              <a:t>10.528=</a:t>
            </a:r>
            <a:r>
              <a:rPr lang="en-US" dirty="0" smtClean="0"/>
              <a:t>Ten </a:t>
            </a:r>
            <a:r>
              <a:rPr lang="en-US" dirty="0"/>
              <a:t>thousand five hundred and twenty </a:t>
            </a:r>
            <a:r>
              <a:rPr lang="en-US" dirty="0" smtClean="0"/>
              <a:t>eight</a:t>
            </a:r>
            <a:endParaRPr lang="tr-TR" dirty="0" smtClean="0"/>
          </a:p>
          <a:p>
            <a:pPr algn="ctr"/>
            <a:r>
              <a:rPr lang="tr-TR" dirty="0" smtClean="0"/>
              <a:t>345=</a:t>
            </a:r>
            <a:r>
              <a:rPr lang="tr-TR" dirty="0" err="1" smtClean="0"/>
              <a:t>three</a:t>
            </a:r>
            <a:r>
              <a:rPr lang="tr-TR" dirty="0" smtClean="0"/>
              <a:t> </a:t>
            </a:r>
            <a:r>
              <a:rPr lang="tr-TR" dirty="0" err="1" smtClean="0"/>
              <a:t>hundred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fourty</a:t>
            </a:r>
            <a:r>
              <a:rPr lang="tr-TR" dirty="0" smtClean="0"/>
              <a:t> </a:t>
            </a:r>
            <a:r>
              <a:rPr lang="tr-TR" dirty="0" err="1" smtClean="0"/>
              <a:t>five</a:t>
            </a:r>
            <a:endParaRPr lang="tr-TR" dirty="0"/>
          </a:p>
          <a:p>
            <a:pPr algn="ctr"/>
            <a:r>
              <a:rPr lang="tr-TR" dirty="0" smtClean="0"/>
              <a:t>7588=</a:t>
            </a:r>
            <a:r>
              <a:rPr lang="en-US" dirty="0" smtClean="0"/>
              <a:t>seven </a:t>
            </a:r>
            <a:r>
              <a:rPr lang="en-US" dirty="0"/>
              <a:t>thousand five hundred eighty eight</a:t>
            </a:r>
            <a:endParaRPr lang="tr-TR" dirty="0" smtClean="0"/>
          </a:p>
          <a:p>
            <a:pPr algn="ctr"/>
            <a:endParaRPr lang="tr-TR" dirty="0" smtClean="0"/>
          </a:p>
          <a:p>
            <a:pPr algn="ctr"/>
            <a:endParaRPr lang="tr-TR" dirty="0"/>
          </a:p>
          <a:p>
            <a:pPr algn="ctr"/>
            <a:endParaRPr lang="tr-TR" dirty="0" smtClean="0"/>
          </a:p>
          <a:p>
            <a:pPr algn="ctr"/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xmlns="" val="3481615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amond/>
      </p:transition>
    </mc:Choice>
    <mc:Fallback>
      <p:transition spd="slow">
        <p:diamond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83648" y="1618757"/>
            <a:ext cx="2098855" cy="4378325"/>
          </a:xfrm>
        </p:spPr>
      </p:pic>
      <p:sp>
        <p:nvSpPr>
          <p:cNvPr id="5" name="Akış Çizelgesi: İşlem 4"/>
          <p:cNvSpPr/>
          <p:nvPr/>
        </p:nvSpPr>
        <p:spPr>
          <a:xfrm>
            <a:off x="4362138" y="809469"/>
            <a:ext cx="3837482" cy="199369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 smtClean="0"/>
          </a:p>
          <a:p>
            <a:pPr algn="ctr"/>
            <a:endParaRPr lang="tr-TR" dirty="0"/>
          </a:p>
          <a:p>
            <a:pPr algn="ctr"/>
            <a:endParaRPr lang="tr-TR" dirty="0" smtClean="0"/>
          </a:p>
          <a:p>
            <a:pPr algn="ctr"/>
            <a:r>
              <a:rPr lang="tr-TR" dirty="0" smtClean="0"/>
              <a:t>16.789=</a:t>
            </a:r>
            <a:r>
              <a:rPr lang="en-US" dirty="0"/>
              <a:t>sixteen thousand seven hundred </a:t>
            </a:r>
            <a:r>
              <a:rPr lang="en-US" dirty="0" smtClean="0"/>
              <a:t>eighty-nine</a:t>
            </a:r>
            <a:endParaRPr lang="tr-TR" dirty="0" smtClean="0"/>
          </a:p>
          <a:p>
            <a:pPr algn="ctr"/>
            <a:r>
              <a:rPr lang="tr-TR" dirty="0" smtClean="0"/>
              <a:t>1328=</a:t>
            </a:r>
            <a:endParaRPr lang="en-US" dirty="0"/>
          </a:p>
          <a:p>
            <a:pPr algn="ctr"/>
            <a:r>
              <a:rPr lang="en-US" dirty="0"/>
              <a:t>one thousand three hundred </a:t>
            </a:r>
            <a:r>
              <a:rPr lang="en-US" dirty="0" smtClean="0"/>
              <a:t>eighty</a:t>
            </a:r>
            <a:endParaRPr lang="tr-TR" dirty="0" smtClean="0"/>
          </a:p>
          <a:p>
            <a:pPr algn="ctr"/>
            <a:r>
              <a:rPr lang="en-US" dirty="0" err="1" smtClean="0"/>
              <a:t>eig</a:t>
            </a:r>
            <a:r>
              <a:rPr lang="tr-TR" dirty="0" err="1" smtClean="0"/>
              <a:t>ht</a:t>
            </a:r>
            <a:endParaRPr lang="tr-TR" dirty="0" smtClean="0"/>
          </a:p>
          <a:p>
            <a:pPr algn="ctr"/>
            <a:endParaRPr lang="tr-TR" dirty="0"/>
          </a:p>
          <a:p>
            <a:pPr algn="ctr"/>
            <a:endParaRPr lang="tr-TR" dirty="0" smtClean="0"/>
          </a:p>
          <a:p>
            <a:pPr algn="ctr"/>
            <a:endParaRPr lang="tr-TR" dirty="0"/>
          </a:p>
          <a:p>
            <a:pPr algn="ctr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735954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amond/>
      </p:transition>
    </mc:Choice>
    <mc:Fallback>
      <p:transition spd="slow">
        <p:diamond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40215" y="1720694"/>
            <a:ext cx="2085918" cy="4351338"/>
          </a:xfrm>
        </p:spPr>
      </p:pic>
      <p:sp>
        <p:nvSpPr>
          <p:cNvPr id="5" name="Oval Belirtme Çizgisi 4"/>
          <p:cNvSpPr/>
          <p:nvPr/>
        </p:nvSpPr>
        <p:spPr>
          <a:xfrm>
            <a:off x="2783174" y="479686"/>
            <a:ext cx="2928078" cy="1588957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/>
              <a:t>our</a:t>
            </a:r>
            <a:r>
              <a:rPr lang="tr-TR" dirty="0"/>
              <a:t> </a:t>
            </a:r>
            <a:r>
              <a:rPr lang="tr-TR" dirty="0" err="1"/>
              <a:t>lesson</a:t>
            </a:r>
            <a:r>
              <a:rPr lang="tr-TR" dirty="0"/>
              <a:t> is </a:t>
            </a:r>
            <a:r>
              <a:rPr lang="tr-TR" dirty="0" err="1" smtClean="0"/>
              <a:t>over</a:t>
            </a:r>
            <a:r>
              <a:rPr lang="tr-TR" dirty="0" smtClean="0"/>
              <a:t>.</a:t>
            </a:r>
          </a:p>
          <a:p>
            <a:pPr algn="ctr"/>
            <a:r>
              <a:rPr lang="en-US" dirty="0"/>
              <a:t>thanks for watching and listening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228070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amond/>
      </p:transition>
    </mc:Choice>
    <mc:Fallback>
      <p:transition spd="slow">
        <p:diamond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70588" y="1780655"/>
            <a:ext cx="2085918" cy="4351338"/>
          </a:xfrm>
        </p:spPr>
      </p:pic>
      <p:sp>
        <p:nvSpPr>
          <p:cNvPr id="5" name="Oval Belirtme Çizgisi 4"/>
          <p:cNvSpPr/>
          <p:nvPr/>
        </p:nvSpPr>
        <p:spPr>
          <a:xfrm>
            <a:off x="1907391" y="404734"/>
            <a:ext cx="2698229" cy="1543987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 smtClean="0"/>
              <a:t>Today</a:t>
            </a:r>
            <a:r>
              <a:rPr lang="tr-TR" dirty="0" smtClean="0"/>
              <a:t> </a:t>
            </a:r>
            <a:r>
              <a:rPr lang="tr-TR" dirty="0" err="1" smtClean="0"/>
              <a:t>we</a:t>
            </a:r>
            <a:r>
              <a:rPr lang="tr-TR" dirty="0" smtClean="0"/>
              <a:t> </a:t>
            </a:r>
            <a:r>
              <a:rPr lang="tr-TR" dirty="0" err="1" smtClean="0"/>
              <a:t>will</a:t>
            </a:r>
            <a:r>
              <a:rPr lang="tr-TR" dirty="0" smtClean="0"/>
              <a:t> do </a:t>
            </a:r>
            <a:r>
              <a:rPr lang="tr-TR" dirty="0" err="1" smtClean="0"/>
              <a:t>unit</a:t>
            </a:r>
            <a:r>
              <a:rPr lang="tr-TR" dirty="0" smtClean="0"/>
              <a:t> 10 </a:t>
            </a:r>
            <a:r>
              <a:rPr lang="tr-TR" dirty="0" err="1" smtClean="0"/>
              <a:t>again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31752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amond/>
      </p:transition>
    </mc:Choice>
    <mc:Fallback>
      <p:transition spd="slow">
        <p:diamond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00568" y="1810635"/>
            <a:ext cx="2085918" cy="4351338"/>
          </a:xfrm>
        </p:spPr>
      </p:pic>
      <p:sp>
        <p:nvSpPr>
          <p:cNvPr id="5" name="Oval Belirtme Çizgisi 4"/>
          <p:cNvSpPr/>
          <p:nvPr/>
        </p:nvSpPr>
        <p:spPr>
          <a:xfrm>
            <a:off x="2243527" y="764499"/>
            <a:ext cx="2533338" cy="1364105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 smtClean="0"/>
              <a:t>Let’s</a:t>
            </a:r>
            <a:r>
              <a:rPr lang="tr-TR" dirty="0" smtClean="0"/>
              <a:t> start!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4031595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amond/>
      </p:transition>
    </mc:Choice>
    <mc:Fallback>
      <p:transition spd="slow">
        <p:diamond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38508" y="1543987"/>
            <a:ext cx="2062838" cy="4303192"/>
          </a:xfrm>
        </p:spPr>
      </p:pic>
      <p:sp>
        <p:nvSpPr>
          <p:cNvPr id="5" name="Dikdörtgen 4"/>
          <p:cNvSpPr/>
          <p:nvPr/>
        </p:nvSpPr>
        <p:spPr>
          <a:xfrm>
            <a:off x="4317166" y="809468"/>
            <a:ext cx="3897443" cy="18887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1.Feast of </a:t>
            </a:r>
            <a:r>
              <a:rPr lang="tr-TR" dirty="0" err="1"/>
              <a:t>R</a:t>
            </a:r>
            <a:r>
              <a:rPr lang="tr-TR" dirty="0" err="1" smtClean="0"/>
              <a:t>amadan</a:t>
            </a:r>
            <a:r>
              <a:rPr lang="tr-TR" dirty="0" smtClean="0"/>
              <a:t>=Ramazan bayramı</a:t>
            </a:r>
          </a:p>
          <a:p>
            <a:pPr algn="ctr"/>
            <a:endParaRPr lang="tr-TR" dirty="0"/>
          </a:p>
          <a:p>
            <a:pPr algn="ctr"/>
            <a:endParaRPr lang="tr-TR" dirty="0" smtClean="0"/>
          </a:p>
          <a:p>
            <a:pPr algn="ctr"/>
            <a:endParaRPr lang="tr-TR" dirty="0"/>
          </a:p>
          <a:p>
            <a:pPr algn="ctr"/>
            <a:endParaRPr lang="tr-TR" dirty="0" smtClean="0"/>
          </a:p>
          <a:p>
            <a:pPr algn="ctr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776236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amond/>
      </p:transition>
    </mc:Choice>
    <mc:Fallback>
      <p:transition spd="slow">
        <p:diamond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00452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amond/>
      </p:transition>
    </mc:Choice>
    <mc:Fallback>
      <p:transition spd="slow">
        <p:diamond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5657" y="1945546"/>
            <a:ext cx="2085918" cy="4351338"/>
          </a:xfrm>
        </p:spPr>
      </p:pic>
      <p:sp>
        <p:nvSpPr>
          <p:cNvPr id="5" name="Akış Çizelgesi: İşlem 4"/>
          <p:cNvSpPr/>
          <p:nvPr/>
        </p:nvSpPr>
        <p:spPr>
          <a:xfrm>
            <a:off x="4375201" y="824459"/>
            <a:ext cx="3867462" cy="196371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  <a:p>
            <a:pPr algn="ctr"/>
            <a:endParaRPr lang="tr-TR" dirty="0" smtClean="0"/>
          </a:p>
          <a:p>
            <a:pPr algn="ctr"/>
            <a:endParaRPr lang="tr-TR" dirty="0"/>
          </a:p>
          <a:p>
            <a:pPr algn="ctr"/>
            <a:endParaRPr lang="tr-TR" dirty="0" smtClean="0"/>
          </a:p>
          <a:p>
            <a:pPr algn="ctr"/>
            <a:endParaRPr lang="tr-TR" dirty="0"/>
          </a:p>
        </p:txBody>
      </p:sp>
      <p:sp>
        <p:nvSpPr>
          <p:cNvPr id="6" name="Akış Çizelgesi: İşlem 5"/>
          <p:cNvSpPr/>
          <p:nvPr/>
        </p:nvSpPr>
        <p:spPr>
          <a:xfrm>
            <a:off x="4272196" y="824459"/>
            <a:ext cx="3970467" cy="196371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1.Feast of </a:t>
            </a:r>
            <a:r>
              <a:rPr lang="tr-TR" dirty="0" err="1" smtClean="0"/>
              <a:t>Ramadan</a:t>
            </a:r>
            <a:r>
              <a:rPr lang="tr-TR" dirty="0" smtClean="0"/>
              <a:t>=Ramazan bayramı</a:t>
            </a:r>
          </a:p>
          <a:p>
            <a:pPr algn="ctr"/>
            <a:endParaRPr lang="tr-TR" dirty="0" smtClean="0"/>
          </a:p>
          <a:p>
            <a:pPr algn="ctr"/>
            <a:endParaRPr lang="tr-TR" dirty="0"/>
          </a:p>
          <a:p>
            <a:pPr algn="ctr"/>
            <a:endParaRPr lang="tr-TR" dirty="0" smtClean="0"/>
          </a:p>
          <a:p>
            <a:pPr algn="ctr"/>
            <a:endParaRPr lang="tr-TR" dirty="0"/>
          </a:p>
          <a:p>
            <a:pPr algn="ctr"/>
            <a:endParaRPr lang="tr-TR" dirty="0" smtClean="0"/>
          </a:p>
        </p:txBody>
      </p:sp>
      <p:sp>
        <p:nvSpPr>
          <p:cNvPr id="2" name="Akış Çizelgesi: İşlem 1"/>
          <p:cNvSpPr/>
          <p:nvPr/>
        </p:nvSpPr>
        <p:spPr>
          <a:xfrm>
            <a:off x="4467497" y="1267097"/>
            <a:ext cx="3174274" cy="87521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Akış Çizelgesi: İşlem 2"/>
          <p:cNvSpPr/>
          <p:nvPr/>
        </p:nvSpPr>
        <p:spPr>
          <a:xfrm>
            <a:off x="4272195" y="1169126"/>
            <a:ext cx="1993693" cy="53557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2.Easter=Paskalya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9427608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amond/>
      </p:transition>
    </mc:Choice>
    <mc:Fallback>
      <p:transition spd="slow">
        <p:diamond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016598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amond/>
      </p:transition>
    </mc:Choice>
    <mc:Fallback>
      <p:transition spd="slow">
        <p:diamond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0686" y="1945547"/>
            <a:ext cx="2085918" cy="4351338"/>
          </a:xfrm>
        </p:spPr>
      </p:pic>
      <p:sp>
        <p:nvSpPr>
          <p:cNvPr id="5" name="Akış Çizelgesi: İşlem 4"/>
          <p:cNvSpPr/>
          <p:nvPr/>
        </p:nvSpPr>
        <p:spPr>
          <a:xfrm>
            <a:off x="4332157" y="824459"/>
            <a:ext cx="3897443" cy="200868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1.Feast of </a:t>
            </a:r>
            <a:r>
              <a:rPr lang="tr-TR" dirty="0" err="1" smtClean="0"/>
              <a:t>Ramadan</a:t>
            </a:r>
            <a:r>
              <a:rPr lang="tr-TR" dirty="0" smtClean="0"/>
              <a:t>=Ramazan bayramı</a:t>
            </a:r>
          </a:p>
          <a:p>
            <a:pPr algn="ctr"/>
            <a:endParaRPr lang="tr-TR" dirty="0"/>
          </a:p>
          <a:p>
            <a:pPr algn="ctr"/>
            <a:endParaRPr lang="tr-TR" dirty="0" smtClean="0"/>
          </a:p>
          <a:p>
            <a:pPr algn="ctr"/>
            <a:endParaRPr lang="tr-TR" dirty="0"/>
          </a:p>
          <a:p>
            <a:pPr algn="ctr"/>
            <a:endParaRPr lang="tr-TR" dirty="0" smtClean="0"/>
          </a:p>
          <a:p>
            <a:pPr algn="ctr"/>
            <a:endParaRPr lang="tr-TR" dirty="0"/>
          </a:p>
        </p:txBody>
      </p:sp>
      <p:sp>
        <p:nvSpPr>
          <p:cNvPr id="6" name="Akış Çizelgesi: İşlem 5"/>
          <p:cNvSpPr/>
          <p:nvPr/>
        </p:nvSpPr>
        <p:spPr>
          <a:xfrm>
            <a:off x="4332157" y="1244184"/>
            <a:ext cx="1993692" cy="47968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2.Easter=Paskalya</a:t>
            </a:r>
            <a:endParaRPr lang="tr-TR" dirty="0"/>
          </a:p>
        </p:txBody>
      </p:sp>
      <p:sp>
        <p:nvSpPr>
          <p:cNvPr id="7" name="Akış Çizelgesi: İşlem 6"/>
          <p:cNvSpPr/>
          <p:nvPr/>
        </p:nvSpPr>
        <p:spPr>
          <a:xfrm>
            <a:off x="4332157" y="1618939"/>
            <a:ext cx="3672592" cy="52465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3.Republic </a:t>
            </a:r>
            <a:r>
              <a:rPr lang="tr-TR" dirty="0" err="1" smtClean="0"/>
              <a:t>day</a:t>
            </a:r>
            <a:r>
              <a:rPr lang="tr-TR" dirty="0" smtClean="0"/>
              <a:t>=Cumhuriyet Bayramı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649937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amond/>
      </p:transition>
    </mc:Choice>
    <mc:Fallback>
      <p:transition spd="slow">
        <p:diamond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159</Words>
  <PresentationFormat>Özel</PresentationFormat>
  <Paragraphs>72</Paragraphs>
  <Slides>25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25</vt:i4>
      </vt:variant>
    </vt:vector>
  </HeadingPairs>
  <TitlesOfParts>
    <vt:vector size="26" baseType="lpstr">
      <vt:lpstr>Office Teması</vt:lpstr>
      <vt:lpstr>10. Unit Festivals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                           Examples 162=a hundred and sixty two 1342=one thousand three hundred and forty two 12.834=twelve thousand eight hundred and thirty four   </vt:lpstr>
      <vt:lpstr>Slayt 21</vt:lpstr>
      <vt:lpstr>Slayt 22</vt:lpstr>
      <vt:lpstr>Slayt 23</vt:lpstr>
      <vt:lpstr>Slayt 24</vt:lpstr>
      <vt:lpstr>Slayt 25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2019-04-25T19:50:01Z</dcterms:created>
  <dcterms:modified xsi:type="dcterms:W3CDTF">2019-05-21T08:49:03Z</dcterms:modified>
  <cp:category>https://www.sorubak.com</cp:category>
</cp:coreProperties>
</file>