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1" d="100"/>
          <a:sy n="51" d="100"/>
        </p:scale>
        <p:origin x="-2874" y="-15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E62D29-01BE-4855-BF25-E299905414F5}" type="datetimeFigureOut">
              <a:rPr lang="tr-TR" smtClean="0"/>
              <a:pPr/>
              <a:t>28/02/2019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265248" y="1099724"/>
            <a:ext cx="9144000" cy="2387600"/>
          </a:xfrm>
        </p:spPr>
        <p:txBody>
          <a:bodyPr/>
          <a:lstStyle/>
          <a:p>
            <a:pPr algn="ctr"/>
            <a:r>
              <a:rPr lang="tr-TR" dirty="0" smtClean="0"/>
              <a:t>BÖLGELERE GÖRE TARİHİ MEKAN VE TARİHİ ESERLER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6572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Roma Hamamı</a:t>
            </a:r>
          </a:p>
          <a:p>
            <a:endParaRPr lang="tr-TR" dirty="0"/>
          </a:p>
          <a:p>
            <a:r>
              <a:rPr lang="tr-TR" dirty="0" smtClean="0"/>
              <a:t>Alacahöyük</a:t>
            </a:r>
          </a:p>
          <a:p>
            <a:endParaRPr lang="tr-TR" dirty="0"/>
          </a:p>
          <a:p>
            <a:r>
              <a:rPr lang="tr-TR" dirty="0" smtClean="0"/>
              <a:t>Karatay Medresesi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810693" y="421724"/>
            <a:ext cx="3257454" cy="1033851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 ANADOLU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0753" y="2187863"/>
            <a:ext cx="52578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210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İshak Paşa Sarayı</a:t>
            </a:r>
          </a:p>
          <a:p>
            <a:endParaRPr lang="tr-TR" dirty="0"/>
          </a:p>
          <a:p>
            <a:r>
              <a:rPr lang="tr-TR" dirty="0" smtClean="0"/>
              <a:t>Çifte Minareli Cami</a:t>
            </a:r>
          </a:p>
          <a:p>
            <a:endParaRPr lang="tr-TR" dirty="0"/>
          </a:p>
          <a:p>
            <a:r>
              <a:rPr lang="tr-TR" dirty="0" smtClean="0"/>
              <a:t>Akdamar Kilisesi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688831" y="410902"/>
            <a:ext cx="3864508" cy="111931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DOĞU ANADOLU BÖLGESİ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5337" y="2180288"/>
            <a:ext cx="5229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78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Balıklı Göl</a:t>
            </a:r>
          </a:p>
          <a:p>
            <a:endParaRPr lang="tr-TR" dirty="0"/>
          </a:p>
          <a:p>
            <a:r>
              <a:rPr lang="tr-TR" dirty="0" smtClean="0"/>
              <a:t>Nemrut Heykelleri</a:t>
            </a:r>
          </a:p>
          <a:p>
            <a:endParaRPr lang="tr-TR" dirty="0"/>
          </a:p>
          <a:p>
            <a:r>
              <a:rPr lang="tr-TR" dirty="0" smtClean="0"/>
              <a:t>Zeugma Antik Kenti</a:t>
            </a:r>
            <a:endParaRPr lang="tr-TR" dirty="0"/>
          </a:p>
          <a:p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744894" y="589676"/>
            <a:ext cx="3883090" cy="959206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GÜNEY DOĞU ANADOLU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7849" y="2044559"/>
            <a:ext cx="5238751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3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516294" y="1842793"/>
            <a:ext cx="11339807" cy="487375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2900" dirty="0"/>
              <a:t> </a:t>
            </a:r>
            <a:r>
              <a:rPr lang="tr-TR" sz="2900" dirty="0" smtClean="0"/>
              <a:t>                            </a:t>
            </a:r>
            <a:r>
              <a:rPr lang="tr-TR" sz="2600" dirty="0" smtClean="0"/>
              <a:t>Sümela Manastırı Karadeniz bölgesinde yer alır.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0" indent="0">
              <a:buNone/>
            </a:pPr>
            <a:r>
              <a:rPr lang="tr-TR" sz="2600" dirty="0"/>
              <a:t> </a:t>
            </a:r>
            <a:r>
              <a:rPr lang="tr-TR" sz="2600" dirty="0" smtClean="0"/>
              <a:t>                                Topkapı Sarayı Ege bölgesinde yer alır.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0" indent="0">
              <a:buNone/>
            </a:pPr>
            <a:r>
              <a:rPr lang="tr-TR" sz="2600" dirty="0"/>
              <a:t> </a:t>
            </a:r>
            <a:r>
              <a:rPr lang="tr-TR" sz="2600" dirty="0" smtClean="0"/>
              <a:t>                                Manyas Kuş Cenneti İç Anadolu Bölgesinde yer alır.</a:t>
            </a:r>
            <a:endParaRPr lang="tr-TR" sz="2600" dirty="0"/>
          </a:p>
        </p:txBody>
      </p:sp>
      <p:sp>
        <p:nvSpPr>
          <p:cNvPr id="5" name="Akış Çizelgesi: Bağlayıcı 4"/>
          <p:cNvSpPr/>
          <p:nvPr/>
        </p:nvSpPr>
        <p:spPr>
          <a:xfrm>
            <a:off x="885644" y="1932398"/>
            <a:ext cx="1004341" cy="95937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</a:t>
            </a:r>
            <a:endParaRPr lang="tr-TR" sz="2800" dirty="0"/>
          </a:p>
        </p:txBody>
      </p:sp>
      <p:sp>
        <p:nvSpPr>
          <p:cNvPr id="6" name="Akış Çizelgesi: Bağlayıcı 5"/>
          <p:cNvSpPr/>
          <p:nvPr/>
        </p:nvSpPr>
        <p:spPr>
          <a:xfrm>
            <a:off x="2291021" y="1931677"/>
            <a:ext cx="1019331" cy="941432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2" name="Akış Çizelgesi: Bağlayıcı 11"/>
          <p:cNvSpPr/>
          <p:nvPr/>
        </p:nvSpPr>
        <p:spPr>
          <a:xfrm>
            <a:off x="866984" y="3291412"/>
            <a:ext cx="1004341" cy="104931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3" name="Akış Çizelgesi: Bağlayıcı 12"/>
          <p:cNvSpPr/>
          <p:nvPr/>
        </p:nvSpPr>
        <p:spPr>
          <a:xfrm>
            <a:off x="2309684" y="3291416"/>
            <a:ext cx="1019331" cy="104931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4" name="Akış Çizelgesi: Bağlayıcı 13"/>
          <p:cNvSpPr/>
          <p:nvPr/>
        </p:nvSpPr>
        <p:spPr>
          <a:xfrm>
            <a:off x="904306" y="4868439"/>
            <a:ext cx="1004341" cy="99821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5" name="Akış Çizelgesi: Bağlayıcı 14"/>
          <p:cNvSpPr/>
          <p:nvPr/>
        </p:nvSpPr>
        <p:spPr>
          <a:xfrm>
            <a:off x="2307261" y="4905763"/>
            <a:ext cx="1003092" cy="998219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989041" y="447872"/>
            <a:ext cx="871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 Doğru ifadeler için D, yanlış ifadeler için Y, kutusunu işaretleyin.</a:t>
            </a:r>
            <a:endParaRPr lang="tr-TR" sz="28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1007705" y="1866122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466392" y="4836367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432180" y="3197289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75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516294" y="1842793"/>
            <a:ext cx="11339807" cy="487375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2900" dirty="0" smtClean="0"/>
              <a:t>                             </a:t>
            </a:r>
            <a:r>
              <a:rPr lang="tr-TR" sz="2600" dirty="0" smtClean="0"/>
              <a:t>Balıklı Göl Karadeniz bölgesinde yer alır.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0" indent="0">
              <a:buNone/>
            </a:pPr>
            <a:r>
              <a:rPr lang="tr-TR" sz="2600" dirty="0"/>
              <a:t> </a:t>
            </a:r>
            <a:r>
              <a:rPr lang="tr-TR" sz="2600" dirty="0" smtClean="0"/>
              <a:t>                                İshak Paşa Sarayı Doğu Anadolu bölgesinde yer alır.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endParaRPr lang="tr-TR" sz="2600" dirty="0" smtClean="0"/>
          </a:p>
          <a:p>
            <a:pPr marL="0" indent="0">
              <a:buNone/>
            </a:pPr>
            <a:r>
              <a:rPr lang="tr-TR" sz="2600" dirty="0" smtClean="0"/>
              <a:t>                                 Safranbolu Evleri İç Anadolu Bölgesinde yer alır.</a:t>
            </a:r>
            <a:endParaRPr lang="tr-TR" sz="2600" dirty="0"/>
          </a:p>
        </p:txBody>
      </p:sp>
      <p:sp>
        <p:nvSpPr>
          <p:cNvPr id="5" name="Akış Çizelgesi: Bağlayıcı 4"/>
          <p:cNvSpPr/>
          <p:nvPr/>
        </p:nvSpPr>
        <p:spPr>
          <a:xfrm>
            <a:off x="885644" y="1932398"/>
            <a:ext cx="1004341" cy="95937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</a:t>
            </a:r>
            <a:endParaRPr lang="tr-TR" sz="2800" dirty="0"/>
          </a:p>
        </p:txBody>
      </p:sp>
      <p:sp>
        <p:nvSpPr>
          <p:cNvPr id="6" name="Akış Çizelgesi: Bağlayıcı 5"/>
          <p:cNvSpPr/>
          <p:nvPr/>
        </p:nvSpPr>
        <p:spPr>
          <a:xfrm>
            <a:off x="2291021" y="1931677"/>
            <a:ext cx="1019331" cy="941432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2" name="Akış Çizelgesi: Bağlayıcı 11"/>
          <p:cNvSpPr/>
          <p:nvPr/>
        </p:nvSpPr>
        <p:spPr>
          <a:xfrm>
            <a:off x="866984" y="3291412"/>
            <a:ext cx="1004341" cy="104931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3" name="Akış Çizelgesi: Bağlayıcı 12"/>
          <p:cNvSpPr/>
          <p:nvPr/>
        </p:nvSpPr>
        <p:spPr>
          <a:xfrm>
            <a:off x="2309684" y="3291416"/>
            <a:ext cx="1019331" cy="104931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4" name="Akış Çizelgesi: Bağlayıcı 13"/>
          <p:cNvSpPr/>
          <p:nvPr/>
        </p:nvSpPr>
        <p:spPr>
          <a:xfrm>
            <a:off x="904306" y="4868439"/>
            <a:ext cx="1004341" cy="99821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5" name="Akış Çizelgesi: Bağlayıcı 14"/>
          <p:cNvSpPr/>
          <p:nvPr/>
        </p:nvSpPr>
        <p:spPr>
          <a:xfrm>
            <a:off x="2307261" y="4905763"/>
            <a:ext cx="1003092" cy="998219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989041" y="447872"/>
            <a:ext cx="8714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 Doğru ifadeler için D, yanlış ifadeler için Y, kutusunu işaretleyin.</a:t>
            </a:r>
            <a:endParaRPr lang="tr-TR" sz="28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2369976" y="1866122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466392" y="4836367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976606" y="3271935"/>
            <a:ext cx="63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solidFill>
                  <a:schemeClr val="bg1"/>
                </a:solidFill>
              </a:rPr>
              <a:t>X</a:t>
            </a:r>
            <a:endParaRPr lang="tr-TR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75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609600" y="-173226"/>
            <a:ext cx="9956800" cy="1143000"/>
          </a:xfrm>
        </p:spPr>
        <p:txBody>
          <a:bodyPr/>
          <a:lstStyle/>
          <a:p>
            <a:r>
              <a:rPr lang="tr-TR" dirty="0" smtClean="0"/>
              <a:t>                           TARİHİ MEKAN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Geçmişte yaşamış uygarlıkların yaşadığı ve arkalarında kalıntılar bıraktıkları yerlere </a:t>
            </a:r>
            <a:r>
              <a:rPr lang="tr-TR" b="1" dirty="0"/>
              <a:t>tarihî mekân</a:t>
            </a:r>
            <a:r>
              <a:rPr lang="tr-TR" dirty="0"/>
              <a:t> adı verilir. Bu tür yerlere </a:t>
            </a:r>
            <a:r>
              <a:rPr lang="tr-TR" b="1" dirty="0"/>
              <a:t>ören</a:t>
            </a:r>
            <a:r>
              <a:rPr lang="tr-TR" dirty="0"/>
              <a:t> yeri ya da </a:t>
            </a:r>
            <a:r>
              <a:rPr lang="tr-TR" b="1" dirty="0"/>
              <a:t>höyük</a:t>
            </a:r>
            <a:r>
              <a:rPr lang="tr-TR" dirty="0"/>
              <a:t> denir. Tarihî mekânlar, tarihî eserler bakımından oldukça zengindir. </a:t>
            </a:r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238098"/>
            <a:ext cx="3391373" cy="2219635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4757" y="2744791"/>
            <a:ext cx="3448051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91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62000" y="-332508"/>
            <a:ext cx="10515600" cy="1325563"/>
          </a:xfrm>
        </p:spPr>
        <p:txBody>
          <a:bodyPr/>
          <a:lstStyle/>
          <a:p>
            <a:r>
              <a:rPr lang="tr-TR" dirty="0" smtClean="0"/>
              <a:t>                              TARİHİ ESER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726233" y="1384935"/>
            <a:ext cx="6222168" cy="4983134"/>
          </a:xfrm>
        </p:spPr>
        <p:txBody>
          <a:bodyPr>
            <a:normAutofit/>
          </a:bodyPr>
          <a:lstStyle/>
          <a:p>
            <a:r>
              <a:rPr lang="tr-TR" dirty="0"/>
              <a:t>Geçmişteki uygarlıkların arkalarında </a:t>
            </a:r>
            <a:r>
              <a:rPr lang="tr-TR" dirty="0" smtClean="0"/>
              <a:t>bıraktıkları heykel</a:t>
            </a:r>
            <a:r>
              <a:rPr lang="tr-TR" dirty="0"/>
              <a:t>, mimarî, bilim vb. yapıtlara </a:t>
            </a:r>
            <a:r>
              <a:rPr lang="tr-TR" b="1" dirty="0"/>
              <a:t>tarihî eser </a:t>
            </a:r>
            <a:r>
              <a:rPr lang="tr-TR" dirty="0"/>
              <a:t>denir. </a:t>
            </a:r>
          </a:p>
          <a:p>
            <a:r>
              <a:rPr lang="tr-TR" dirty="0"/>
              <a:t>Türkiye, gerek tarihî mekân gerekse tarihî </a:t>
            </a:r>
            <a:r>
              <a:rPr lang="tr-TR" dirty="0" smtClean="0"/>
              <a:t>eserler bakımından </a:t>
            </a:r>
            <a:r>
              <a:rPr lang="tr-TR" dirty="0"/>
              <a:t>oldukça zengin bir coğrafyadır.</a:t>
            </a:r>
          </a:p>
          <a:p>
            <a:r>
              <a:rPr lang="tr-TR" dirty="0"/>
              <a:t>Bunun en önemli sebebi, ülkemizin </a:t>
            </a:r>
            <a:r>
              <a:rPr lang="tr-TR" dirty="0" smtClean="0"/>
              <a:t>bulunduğu coğrafyada </a:t>
            </a:r>
            <a:r>
              <a:rPr lang="tr-TR" dirty="0"/>
              <a:t>farklı uygarlıkların yaşamış olmasıdır.</a:t>
            </a:r>
          </a:p>
          <a:p>
            <a:r>
              <a:rPr lang="tr-TR" dirty="0"/>
              <a:t>Bu uygarlıklar, arkalarında çok sayıda </a:t>
            </a:r>
            <a:r>
              <a:rPr lang="tr-TR" dirty="0" smtClean="0"/>
              <a:t>tarihî eser </a:t>
            </a:r>
            <a:r>
              <a:rPr lang="tr-TR" dirty="0"/>
              <a:t>bırakmıştır. </a:t>
            </a:r>
          </a:p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0078" y="1653816"/>
            <a:ext cx="4722271" cy="3170266"/>
          </a:xfrm>
        </p:spPr>
      </p:pic>
    </p:spTree>
    <p:extLst>
      <p:ext uri="{BB962C8B-B14F-4D97-AF65-F5344CB8AC3E}">
        <p14:creationId xmlns:p14="http://schemas.microsoft.com/office/powerpoint/2010/main" xmlns="" val="11899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62000" y="301966"/>
            <a:ext cx="10515600" cy="1325563"/>
          </a:xfrm>
        </p:spPr>
        <p:txBody>
          <a:bodyPr/>
          <a:lstStyle/>
          <a:p>
            <a:r>
              <a:rPr lang="tr-TR" dirty="0" smtClean="0"/>
              <a:t>                              TARİHİ ESER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838199" y="1627528"/>
            <a:ext cx="6222168" cy="4983134"/>
          </a:xfrm>
        </p:spPr>
        <p:txBody>
          <a:bodyPr>
            <a:normAutofit/>
          </a:bodyPr>
          <a:lstStyle/>
          <a:p>
            <a:r>
              <a:rPr lang="tr-TR" dirty="0"/>
              <a:t>Ülkemizde Hititler, Frigler, Urartular, İyonlar, Lidyalılar,</a:t>
            </a:r>
          </a:p>
          <a:p>
            <a:r>
              <a:rPr lang="tr-TR" dirty="0"/>
              <a:t>İranlılar, Romalılar, Bizans, Osmanlılar ve Selçuklular</a:t>
            </a:r>
          </a:p>
          <a:p>
            <a:r>
              <a:rPr lang="tr-TR" dirty="0"/>
              <a:t>gibi devletler kurulmuştur. </a:t>
            </a:r>
          </a:p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0078" y="1896409"/>
            <a:ext cx="4722271" cy="3170266"/>
          </a:xfrm>
        </p:spPr>
      </p:pic>
    </p:spTree>
    <p:extLst>
      <p:ext uri="{BB962C8B-B14F-4D97-AF65-F5344CB8AC3E}">
        <p14:creationId xmlns:p14="http://schemas.microsoft.com/office/powerpoint/2010/main" xmlns="" val="67296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1318726" y="2532646"/>
            <a:ext cx="9956800" cy="1143000"/>
          </a:xfrm>
        </p:spPr>
        <p:txBody>
          <a:bodyPr>
            <a:normAutofit/>
          </a:bodyPr>
          <a:lstStyle/>
          <a:p>
            <a:r>
              <a:rPr lang="tr-TR" b="1" dirty="0" smtClean="0"/>
              <a:t>BÖLGELERE GÖRE TARİHİ MEKAN VE TARİHİ</a:t>
            </a:r>
            <a:br>
              <a:rPr lang="tr-TR" b="1" dirty="0" smtClean="0"/>
            </a:br>
            <a:r>
              <a:rPr lang="tr-TR" b="1" dirty="0" smtClean="0"/>
              <a:t>                                 ESERLER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b="1" dirty="0"/>
          </a:p>
          <a:p>
            <a:endParaRPr lang="tr-TR" dirty="0" smtClean="0"/>
          </a:p>
          <a:p>
            <a:r>
              <a:rPr lang="tr-TR" dirty="0" smtClean="0"/>
              <a:t>Sümela Manastırı</a:t>
            </a:r>
          </a:p>
          <a:p>
            <a:endParaRPr lang="tr-TR" dirty="0"/>
          </a:p>
          <a:p>
            <a:r>
              <a:rPr lang="tr-TR" dirty="0" smtClean="0"/>
              <a:t>Safranbolu Evleri</a:t>
            </a:r>
          </a:p>
          <a:p>
            <a:endParaRPr lang="tr-TR" dirty="0"/>
          </a:p>
          <a:p>
            <a:r>
              <a:rPr lang="tr-TR" dirty="0" smtClean="0"/>
              <a:t>Sinop Kalesi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829356" y="421724"/>
            <a:ext cx="3052179" cy="1015189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KARADENİZ BÖLGESİ</a:t>
            </a:r>
            <a:endParaRPr 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9666" y="2044559"/>
            <a:ext cx="52197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804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609600" y="2216013"/>
            <a:ext cx="9956800" cy="3755582"/>
          </a:xfrm>
        </p:spPr>
        <p:txBody>
          <a:bodyPr>
            <a:normAutofit/>
          </a:bodyPr>
          <a:lstStyle/>
          <a:p>
            <a:r>
              <a:rPr lang="tr-TR" b="1" dirty="0" smtClean="0"/>
              <a:t>​</a:t>
            </a:r>
            <a:r>
              <a:rPr lang="tr-TR" dirty="0" smtClean="0"/>
              <a:t>İstanbul Surları</a:t>
            </a:r>
          </a:p>
          <a:p>
            <a:r>
              <a:rPr lang="tr-TR" dirty="0" smtClean="0"/>
              <a:t>Sultan Ahmet Camisi</a:t>
            </a:r>
          </a:p>
          <a:p>
            <a:r>
              <a:rPr lang="tr-TR" dirty="0" smtClean="0"/>
              <a:t>Yeşil Türbe</a:t>
            </a:r>
          </a:p>
          <a:p>
            <a:r>
              <a:rPr lang="tr-TR" dirty="0" smtClean="0"/>
              <a:t>Topkapı Sarayı</a:t>
            </a:r>
          </a:p>
          <a:p>
            <a:r>
              <a:rPr lang="tr-TR" dirty="0" smtClean="0"/>
              <a:t>Ayasofya</a:t>
            </a:r>
          </a:p>
          <a:p>
            <a:r>
              <a:rPr lang="tr-TR" dirty="0" smtClean="0"/>
              <a:t>Selimiye Camisi</a:t>
            </a:r>
          </a:p>
          <a:p>
            <a:r>
              <a:rPr lang="tr-TR" dirty="0" smtClean="0"/>
              <a:t>Kız Kulesi</a:t>
            </a:r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959984" y="421724"/>
            <a:ext cx="3350759" cy="1164479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MARMARA BÖLGESİ</a:t>
            </a:r>
            <a:endParaRPr lang="tr-TR" sz="24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6394" y="2044559"/>
            <a:ext cx="52673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Selsiyus Kitaplığı</a:t>
            </a:r>
          </a:p>
          <a:p>
            <a:endParaRPr lang="tr-TR" dirty="0"/>
          </a:p>
          <a:p>
            <a:r>
              <a:rPr lang="tr-TR" dirty="0" smtClean="0"/>
              <a:t>Artemis Tapınağı</a:t>
            </a:r>
          </a:p>
          <a:p>
            <a:endParaRPr lang="tr-TR" dirty="0"/>
          </a:p>
          <a:p>
            <a:r>
              <a:rPr lang="tr-TR" dirty="0" smtClean="0"/>
              <a:t>Laodikya Antik Kenti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810695" y="440385"/>
            <a:ext cx="3164146" cy="921883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EGE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4735" y="2136339"/>
            <a:ext cx="52197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279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Aspendos Tiyatrosu</a:t>
            </a:r>
          </a:p>
          <a:p>
            <a:endParaRPr lang="tr-TR" dirty="0"/>
          </a:p>
          <a:p>
            <a:r>
              <a:rPr lang="tr-TR" dirty="0" smtClean="0"/>
              <a:t>Alanya Kalesi</a:t>
            </a:r>
          </a:p>
          <a:p>
            <a:endParaRPr lang="tr-TR" dirty="0"/>
          </a:p>
          <a:p>
            <a:r>
              <a:rPr lang="tr-TR" dirty="0" smtClean="0"/>
              <a:t>Termessos Antik Kenti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959984" y="626998"/>
            <a:ext cx="3182808" cy="1015190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AKDENİZ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5593" y="2224712"/>
            <a:ext cx="52482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545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66</TotalTime>
  <Words>239</Words>
  <PresentationFormat>Özel</PresentationFormat>
  <Paragraphs>105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Cumba</vt:lpstr>
      <vt:lpstr>BÖLGELERE GÖRE TARİHİ MEKAN VE TARİHİ ESERLER</vt:lpstr>
      <vt:lpstr>                           TARİHİ MEKAN</vt:lpstr>
      <vt:lpstr>                              TARİHİ ESER</vt:lpstr>
      <vt:lpstr>                              TARİHİ ESER</vt:lpstr>
      <vt:lpstr>BÖLGELERE GÖRE TARİHİ MEKAN VE TARİHİ                                  ESERLER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2017-03-19T09:57:16Z</dcterms:created>
  <dcterms:modified xsi:type="dcterms:W3CDTF">2019-02-28T14:47:02Z</dcterms:modified>
  <cp:category>https://www.sorubak.com</cp:category>
</cp:coreProperties>
</file>