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62" r:id="rId3"/>
    <p:sldId id="268" r:id="rId4"/>
    <p:sldId id="257" r:id="rId5"/>
    <p:sldId id="258" r:id="rId6"/>
    <p:sldId id="266" r:id="rId7"/>
    <p:sldId id="260" r:id="rId8"/>
    <p:sldId id="267" r:id="rId9"/>
    <p:sldId id="263" r:id="rId10"/>
    <p:sldId id="264" r:id="rId11"/>
    <p:sldId id="265" r:id="rId1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718" autoAdjust="0"/>
  </p:normalViewPr>
  <p:slideViewPr>
    <p:cSldViewPr>
      <p:cViewPr varScale="1">
        <p:scale>
          <a:sx n="110" d="100"/>
          <a:sy n="110" d="100"/>
        </p:scale>
        <p:origin x="-1644" y="-90"/>
      </p:cViewPr>
      <p:guideLst>
        <p:guide orient="horz" pos="2160"/>
        <p:guide pos="2880"/>
      </p:guideLst>
    </p:cSldViewPr>
  </p:slideViewPr>
  <p:outlineViewPr>
    <p:cViewPr>
      <p:scale>
        <a:sx n="33" d="100"/>
        <a:sy n="33" d="100"/>
      </p:scale>
      <p:origin x="3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E6BA41-A6CE-4306-82A1-B5357CB03AF9}" type="datetimeFigureOut">
              <a:rPr lang="tr-TR" smtClean="0"/>
              <a:pPr/>
              <a:t>02/04/2019</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2612C5-88C4-4999-9820-35662991549F}"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b="1" kern="1200" dirty="0" smtClean="0">
                <a:solidFill>
                  <a:schemeClr val="tx1"/>
                </a:solidFill>
                <a:latin typeface="+mn-lt"/>
                <a:ea typeface="+mn-ea"/>
                <a:cs typeface="+mn-cs"/>
              </a:rPr>
              <a:t>https://www.sorubak.com </a:t>
            </a:r>
            <a:endParaRPr lang="tr-TR" sz="1200" kern="1200" dirty="0" smtClean="0">
              <a:solidFill>
                <a:schemeClr val="tx1"/>
              </a:solidFill>
              <a:latin typeface="+mn-lt"/>
              <a:ea typeface="+mn-ea"/>
              <a:cs typeface="+mn-cs"/>
            </a:endParaRPr>
          </a:p>
          <a:p>
            <a:endParaRPr lang="tr-TR" dirty="0"/>
          </a:p>
        </p:txBody>
      </p:sp>
      <p:sp>
        <p:nvSpPr>
          <p:cNvPr id="4" name="3 Slayt Numarası Yer Tutucusu"/>
          <p:cNvSpPr>
            <a:spLocks noGrp="1"/>
          </p:cNvSpPr>
          <p:nvPr>
            <p:ph type="sldNum" sz="quarter" idx="10"/>
          </p:nvPr>
        </p:nvSpPr>
        <p:spPr/>
        <p:txBody>
          <a:bodyPr/>
          <a:lstStyle/>
          <a:p>
            <a:fld id="{1D2612C5-88C4-4999-9820-35662991549F}" type="slidenum">
              <a:rPr lang="tr-TR" smtClean="0"/>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1D2612C5-88C4-4999-9820-35662991549F}" type="slidenum">
              <a:rPr lang="tr-TR" smtClean="0"/>
              <a:pPr/>
              <a:t>5</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C0A2A6C8-F23E-4869-9C05-1462D7479A9A}" type="datetimeFigureOut">
              <a:rPr lang="tr-TR" smtClean="0"/>
              <a:pPr/>
              <a:t>02/04/2019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C13467A-D457-4758-AE51-1FC18D7EFC34}"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C0A2A6C8-F23E-4869-9C05-1462D7479A9A}" type="datetimeFigureOut">
              <a:rPr lang="tr-TR" smtClean="0"/>
              <a:pPr/>
              <a:t>02/04/2019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C13467A-D457-4758-AE51-1FC18D7EFC34}"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C0A2A6C8-F23E-4869-9C05-1462D7479A9A}" type="datetimeFigureOut">
              <a:rPr lang="tr-TR" smtClean="0"/>
              <a:pPr/>
              <a:t>02/04/2019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C13467A-D457-4758-AE51-1FC18D7EFC34}"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C0A2A6C8-F23E-4869-9C05-1462D7479A9A}" type="datetimeFigureOut">
              <a:rPr lang="tr-TR" smtClean="0"/>
              <a:pPr/>
              <a:t>02/04/2019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C13467A-D457-4758-AE51-1FC18D7EFC34}"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C0A2A6C8-F23E-4869-9C05-1462D7479A9A}" type="datetimeFigureOut">
              <a:rPr lang="tr-TR" smtClean="0"/>
              <a:pPr/>
              <a:t>02/04/2019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C13467A-D457-4758-AE51-1FC18D7EFC34}"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C0A2A6C8-F23E-4869-9C05-1462D7479A9A}" type="datetimeFigureOut">
              <a:rPr lang="tr-TR" smtClean="0"/>
              <a:pPr/>
              <a:t>02/04/2019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C13467A-D457-4758-AE51-1FC18D7EFC34}"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C0A2A6C8-F23E-4869-9C05-1462D7479A9A}" type="datetimeFigureOut">
              <a:rPr lang="tr-TR" smtClean="0"/>
              <a:pPr/>
              <a:t>02/04/2019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7C13467A-D457-4758-AE51-1FC18D7EFC34}"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C0A2A6C8-F23E-4869-9C05-1462D7479A9A}" type="datetimeFigureOut">
              <a:rPr lang="tr-TR" smtClean="0"/>
              <a:pPr/>
              <a:t>02/04/2019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7C13467A-D457-4758-AE51-1FC18D7EFC34}"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C0A2A6C8-F23E-4869-9C05-1462D7479A9A}" type="datetimeFigureOut">
              <a:rPr lang="tr-TR" smtClean="0"/>
              <a:pPr/>
              <a:t>02/04/2019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7C13467A-D457-4758-AE51-1FC18D7EFC34}"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C0A2A6C8-F23E-4869-9C05-1462D7479A9A}" type="datetimeFigureOut">
              <a:rPr lang="tr-TR" smtClean="0"/>
              <a:pPr/>
              <a:t>02/04/2019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C13467A-D457-4758-AE51-1FC18D7EFC34}"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C0A2A6C8-F23E-4869-9C05-1462D7479A9A}" type="datetimeFigureOut">
              <a:rPr lang="tr-TR" smtClean="0"/>
              <a:pPr/>
              <a:t>02/04/2019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C13467A-D457-4758-AE51-1FC18D7EFC34}"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A2A6C8-F23E-4869-9C05-1462D7479A9A}" type="datetimeFigureOut">
              <a:rPr lang="tr-TR" smtClean="0"/>
              <a:pPr/>
              <a:t>02/04/2019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13467A-D457-4758-AE51-1FC18D7EFC34}"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sorubak.com/" TargetMode="Externa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dirty="0"/>
          </a:p>
        </p:txBody>
      </p:sp>
      <p:sp>
        <p:nvSpPr>
          <p:cNvPr id="3" name="2 Alt Başlık"/>
          <p:cNvSpPr>
            <a:spLocks noGrp="1"/>
          </p:cNvSpPr>
          <p:nvPr>
            <p:ph type="subTitle" idx="1"/>
          </p:nvPr>
        </p:nvSpPr>
        <p:spPr/>
        <p:txBody>
          <a:bodyPr/>
          <a:lstStyle/>
          <a:p>
            <a:endParaRPr lang="tr-TR" dirty="0"/>
          </a:p>
        </p:txBody>
      </p:sp>
      <p:pic>
        <p:nvPicPr>
          <p:cNvPr id="1026" name="Picture 2" descr="siber zorbalÄ±k sunusu ile ilgili gÃ¶rsel sonucu"/>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0"/>
            <a:ext cx="8229600" cy="2643182"/>
          </a:xfrm>
        </p:spPr>
        <p:txBody>
          <a:bodyPr>
            <a:normAutofit fontScale="90000"/>
          </a:bodyPr>
          <a:lstStyle/>
          <a:p>
            <a:r>
              <a:rPr lang="tr-TR" dirty="0" smtClean="0">
                <a:solidFill>
                  <a:schemeClr val="accent2">
                    <a:lumMod val="60000"/>
                    <a:lumOff val="40000"/>
                  </a:schemeClr>
                </a:solidFill>
              </a:rPr>
              <a:t>HATTA BU KONUYLA İLGİLİ CARTOON NETWORK ÜN REKLAMI BİLE ÇIKMIŞTIR BEN SILOGANI BEĞENDİM PEKİ YA SİZ?</a:t>
            </a:r>
            <a:endParaRPr lang="tr-TR" dirty="0">
              <a:solidFill>
                <a:schemeClr val="accent2">
                  <a:lumMod val="60000"/>
                  <a:lumOff val="40000"/>
                </a:schemeClr>
              </a:solidFill>
            </a:endParaRPr>
          </a:p>
        </p:txBody>
      </p:sp>
      <p:pic>
        <p:nvPicPr>
          <p:cNvPr id="25602" name="Picture 2" descr="siber zorbalÄ±k nedir ile ilgili gÃ¶rsel sonucu"/>
          <p:cNvPicPr>
            <a:picLocks noChangeAspect="1" noChangeArrowheads="1"/>
          </p:cNvPicPr>
          <p:nvPr/>
        </p:nvPicPr>
        <p:blipFill>
          <a:blip r:embed="rId2" cstate="print"/>
          <a:srcRect/>
          <a:stretch>
            <a:fillRect/>
          </a:stretch>
        </p:blipFill>
        <p:spPr bwMode="auto">
          <a:xfrm>
            <a:off x="0" y="2500306"/>
            <a:ext cx="9144000" cy="4357694"/>
          </a:xfrm>
          <a:prstGeom prst="rect">
            <a:avLst/>
          </a:prstGeom>
          <a:noFill/>
        </p:spPr>
      </p:pic>
    </p:spTree>
  </p:cSld>
  <p:clrMapOvr>
    <a:masterClrMapping/>
  </p:clrMapOvr>
  <p:transition>
    <p:strips dir="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i="1" normalizeH="1" dirty="0" smtClean="0">
                <a:solidFill>
                  <a:srgbClr val="C00000"/>
                </a:solidFill>
              </a:rPr>
              <a:t>İZLEDİĞİNİZ İÇİN TEŞEKKÜRLER</a:t>
            </a:r>
            <a:br>
              <a:rPr lang="tr-TR" i="1" normalizeH="1" dirty="0" smtClean="0">
                <a:solidFill>
                  <a:srgbClr val="C00000"/>
                </a:solidFill>
              </a:rPr>
            </a:br>
            <a:r>
              <a:rPr lang="tr-TR" i="1" normalizeH="1" dirty="0" smtClean="0">
                <a:solidFill>
                  <a:srgbClr val="C00000"/>
                </a:solidFill>
              </a:rPr>
              <a:t> </a:t>
            </a:r>
            <a:r>
              <a:rPr lang="tr-TR" i="1" normalizeH="1" dirty="0" smtClean="0">
                <a:solidFill>
                  <a:srgbClr val="C00000"/>
                </a:solidFill>
                <a:sym typeface="Wingdings" pitchFamily="2" charset="2"/>
              </a:rPr>
              <a:t> </a:t>
            </a:r>
            <a:r>
              <a:rPr lang="tr-TR" i="1" normalizeH="1" dirty="0" smtClean="0">
                <a:solidFill>
                  <a:srgbClr val="C00000"/>
                </a:solidFill>
              </a:rPr>
              <a:t>İYİ DERSLER </a:t>
            </a:r>
            <a:r>
              <a:rPr lang="tr-TR" i="1" normalizeH="1" dirty="0" smtClean="0">
                <a:solidFill>
                  <a:srgbClr val="C00000"/>
                </a:solidFill>
                <a:sym typeface="Wingdings" pitchFamily="2" charset="2"/>
              </a:rPr>
              <a:t></a:t>
            </a:r>
            <a:endParaRPr lang="tr-TR" i="1" normalizeH="1" dirty="0">
              <a:solidFill>
                <a:srgbClr val="C00000"/>
              </a:solidFill>
            </a:endParaRPr>
          </a:p>
        </p:txBody>
      </p:sp>
      <p:pic>
        <p:nvPicPr>
          <p:cNvPr id="26626" name="Picture 2" descr="el sallayan emoji ile ilgili gÃ¶rsel sonucu"/>
          <p:cNvPicPr>
            <a:picLocks noChangeAspect="1" noChangeArrowheads="1"/>
          </p:cNvPicPr>
          <p:nvPr/>
        </p:nvPicPr>
        <p:blipFill>
          <a:blip r:embed="rId2" cstate="print"/>
          <a:srcRect/>
          <a:stretch>
            <a:fillRect/>
          </a:stretch>
        </p:blipFill>
        <p:spPr bwMode="auto">
          <a:xfrm>
            <a:off x="857224" y="3071810"/>
            <a:ext cx="2143140" cy="2286016"/>
          </a:xfrm>
          <a:prstGeom prst="rect">
            <a:avLst/>
          </a:prstGeom>
          <a:noFill/>
        </p:spPr>
      </p:pic>
      <p:pic>
        <p:nvPicPr>
          <p:cNvPr id="26628" name="Picture 4" descr="el sallayan emoji ile ilgili gÃ¶rsel sonucu"/>
          <p:cNvPicPr>
            <a:picLocks noChangeAspect="1" noChangeArrowheads="1"/>
          </p:cNvPicPr>
          <p:nvPr/>
        </p:nvPicPr>
        <p:blipFill>
          <a:blip r:embed="rId3" cstate="print"/>
          <a:srcRect/>
          <a:stretch>
            <a:fillRect/>
          </a:stretch>
        </p:blipFill>
        <p:spPr bwMode="auto">
          <a:xfrm>
            <a:off x="3286116" y="2786058"/>
            <a:ext cx="2438400" cy="2438400"/>
          </a:xfrm>
          <a:prstGeom prst="rect">
            <a:avLst/>
          </a:prstGeom>
          <a:noFill/>
        </p:spPr>
      </p:pic>
      <p:pic>
        <p:nvPicPr>
          <p:cNvPr id="5" name="Picture 2" descr="el sallayan emoji ile ilgili gÃ¶rsel sonucu"/>
          <p:cNvPicPr>
            <a:picLocks noChangeAspect="1" noChangeArrowheads="1"/>
          </p:cNvPicPr>
          <p:nvPr/>
        </p:nvPicPr>
        <p:blipFill>
          <a:blip r:embed="rId2" cstate="print"/>
          <a:srcRect/>
          <a:stretch>
            <a:fillRect/>
          </a:stretch>
        </p:blipFill>
        <p:spPr bwMode="auto">
          <a:xfrm>
            <a:off x="6000760" y="2928934"/>
            <a:ext cx="2143140" cy="2286016"/>
          </a:xfrm>
          <a:prstGeom prst="rect">
            <a:avLst/>
          </a:prstGeom>
          <a:noFill/>
        </p:spPr>
      </p:pic>
    </p:spTree>
  </p:cSld>
  <p:clrMapOvr>
    <a:masterClrMapping/>
  </p:clrMapOvr>
  <p:transition>
    <p:wheel spokes="3"/>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85918" y="4714884"/>
            <a:ext cx="5486400" cy="566738"/>
          </a:xfrm>
        </p:spPr>
        <p:txBody>
          <a:bodyPr>
            <a:normAutofit/>
          </a:bodyPr>
          <a:lstStyle/>
          <a:p>
            <a:r>
              <a:rPr lang="tr-TR" sz="2400" i="1" normalizeH="1" dirty="0" smtClean="0">
                <a:solidFill>
                  <a:schemeClr val="accent2">
                    <a:lumMod val="75000"/>
                  </a:schemeClr>
                </a:solidFill>
              </a:rPr>
              <a:t>SİBER ZORBALIK NEDİR?</a:t>
            </a:r>
            <a:endParaRPr lang="tr-TR" sz="2400" i="1" normalizeH="1" dirty="0">
              <a:solidFill>
                <a:schemeClr val="accent2">
                  <a:lumMod val="75000"/>
                </a:schemeClr>
              </a:solidFill>
            </a:endParaRPr>
          </a:p>
        </p:txBody>
      </p:sp>
      <p:sp>
        <p:nvSpPr>
          <p:cNvPr id="4" name="3 Metin Yer Tutucusu"/>
          <p:cNvSpPr>
            <a:spLocks noGrp="1"/>
          </p:cNvSpPr>
          <p:nvPr>
            <p:ph type="body" sz="half" idx="2"/>
          </p:nvPr>
        </p:nvSpPr>
        <p:spPr/>
        <p:txBody>
          <a:bodyPr>
            <a:normAutofit fontScale="92500"/>
          </a:bodyPr>
          <a:lstStyle/>
          <a:p>
            <a:r>
              <a:rPr lang="tr-TR" dirty="0" smtClean="0"/>
              <a:t>SİBER  ZORBALIK TEKNOLOJİK ALETLERLE YAPILAN BİR TÜR TEHTİT AŞAĞILAMA VE DIŞLAMA GİBİ RAHATSIZLIK VEREN DAVRANIŞLARIN BU CİHAZLAR TARAFINDAN MESAJ YOLUYLA ATILMASIDIR</a:t>
            </a:r>
            <a:r>
              <a:rPr lang="tr-TR" dirty="0" smtClean="0"/>
              <a:t>.</a:t>
            </a:r>
            <a:r>
              <a:rPr lang="tr-TR" b="1" dirty="0" smtClean="0"/>
              <a:t> </a:t>
            </a:r>
            <a:r>
              <a:rPr lang="tr-TR" b="1" dirty="0" smtClean="0">
                <a:hlinkClick r:id="rId2"/>
              </a:rPr>
              <a:t>https://</a:t>
            </a:r>
            <a:r>
              <a:rPr lang="tr-TR" b="1" dirty="0" smtClean="0">
                <a:hlinkClick r:id="rId2"/>
              </a:rPr>
              <a:t>www.sorubak.com</a:t>
            </a:r>
            <a:r>
              <a:rPr lang="tr-TR" b="1" dirty="0" smtClean="0"/>
              <a:t> </a:t>
            </a:r>
            <a:endParaRPr lang="tr-TR" dirty="0"/>
          </a:p>
        </p:txBody>
      </p:sp>
      <p:pic>
        <p:nvPicPr>
          <p:cNvPr id="21506" name="Picture 2" descr="siber zorbalÄ±k nedir ile ilgili gÃ¶rsel sonucu"/>
          <p:cNvPicPr>
            <a:picLocks noGrp="1" noChangeAspect="1" noChangeArrowheads="1"/>
          </p:cNvPicPr>
          <p:nvPr>
            <p:ph type="pic" idx="1"/>
          </p:nvPr>
        </p:nvPicPr>
        <p:blipFill>
          <a:blip r:embed="rId3" cstate="print"/>
          <a:srcRect l="13057" r="13057"/>
          <a:stretch>
            <a:fillRect/>
          </a:stretch>
        </p:blipFill>
        <p:spPr bwMode="auto">
          <a:prstGeom prst="rect">
            <a:avLst/>
          </a:prstGeom>
          <a:noFill/>
        </p:spPr>
      </p:pic>
      <p:sp>
        <p:nvSpPr>
          <p:cNvPr id="11266" name="AutoShape 2" descr="siber zorbalÄ±k resmi ile ilgili gÃ¶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normalizeH="1" dirty="0" smtClean="0">
                <a:solidFill>
                  <a:schemeClr val="accent4">
                    <a:lumMod val="75000"/>
                  </a:schemeClr>
                </a:solidFill>
              </a:rPr>
              <a:t>:x zorba olma özgür ol x:   </a:t>
            </a:r>
            <a:endParaRPr lang="tr-TR" b="1" normalizeH="1" dirty="0">
              <a:solidFill>
                <a:schemeClr val="accent4">
                  <a:lumMod val="75000"/>
                </a:schemeClr>
              </a:solidFill>
            </a:endParaRPr>
          </a:p>
        </p:txBody>
      </p:sp>
      <p:sp>
        <p:nvSpPr>
          <p:cNvPr id="3" name="2 Dikdörtgen"/>
          <p:cNvSpPr/>
          <p:nvPr/>
        </p:nvSpPr>
        <p:spPr>
          <a:xfrm>
            <a:off x="357158" y="1571612"/>
            <a:ext cx="8501122" cy="4508927"/>
          </a:xfrm>
          <a:prstGeom prst="rect">
            <a:avLst/>
          </a:prstGeom>
        </p:spPr>
        <p:txBody>
          <a:bodyPr wrap="square">
            <a:spAutoFit/>
          </a:bodyPr>
          <a:lstStyle/>
          <a:p>
            <a:r>
              <a:rPr lang="tr-TR" sz="4100" normalizeH="1" dirty="0" smtClean="0">
                <a:solidFill>
                  <a:schemeClr val="accent2">
                    <a:lumMod val="50000"/>
                  </a:schemeClr>
                </a:solidFill>
              </a:rPr>
              <a:t>Zorbalar ve kaba insanlar hep vardı ancak teknolojinin de gelişmesiyle artık harekete geçebilecekleri yeni bir platforma sahipler Alay edilmek hem gerçek hem de çevrimiçi dünyada çocuklarımız için ciddi duygusal sonuçlara yol açabilir</a:t>
            </a:r>
            <a:endParaRPr lang="tr-TR" sz="4100" normalizeH="1" dirty="0">
              <a:solidFill>
                <a:schemeClr val="accent2">
                  <a:lumMod val="50000"/>
                </a:scheme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i="1" cap="all" dirty="0" smtClean="0">
                <a:solidFill>
                  <a:srgbClr val="FF0000"/>
                </a:solidFill>
              </a:rPr>
              <a:t>Siber zorbalık oranları</a:t>
            </a:r>
            <a:endParaRPr lang="tr-TR" b="1" i="1" cap="all" dirty="0">
              <a:solidFill>
                <a:srgbClr val="FF0000"/>
              </a:solidFill>
            </a:endParaRPr>
          </a:p>
        </p:txBody>
      </p:sp>
      <p:sp>
        <p:nvSpPr>
          <p:cNvPr id="3" name="2 İçerik Yer Tutucusu"/>
          <p:cNvSpPr>
            <a:spLocks noGrp="1"/>
          </p:cNvSpPr>
          <p:nvPr>
            <p:ph idx="1"/>
          </p:nvPr>
        </p:nvSpPr>
        <p:spPr/>
        <p:txBody>
          <a:bodyPr>
            <a:normAutofit fontScale="85000" lnSpcReduction="20000"/>
          </a:bodyPr>
          <a:lstStyle/>
          <a:p>
            <a:r>
              <a:rPr lang="tr-TR" i="1" dirty="0"/>
              <a:t>Son yıllarda internet ve teknolojik iletişim araçlarının artması siber zorbalıkta artışı beraberinde getiriyor. Bu konuda Türkiye’de 4269 ilköğretim öğrencisi ile yapılan bir araştırmaya göre öğrencilerin sanal zorbalık yapma durumu yüzde 9.42, mağdur olma durumunun ise yüzde 11,8, hem zorbalık yapma hem de mağdur olma durumunun oranı ise yüzde 5.31 olduğu belirlenmiş. Lise öğrencileri üzerinde yapılan bir başka araştırma ise lise öğrencilerinin yüzde 14’ünün siber zorbalığa maruz kaldığını ortaya çıkmış. Giderek yaygınlaşan siber zorbalıktan çok basit önlemler alarak korunmak mümkün olabilir…</a:t>
            </a:r>
          </a:p>
        </p:txBody>
      </p:sp>
    </p:spTree>
  </p:cSld>
  <p:clrMapOvr>
    <a:masterClrMapping/>
  </p:clrMapOvr>
  <p:transition>
    <p:comb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t>Mağdur nedir? Zorba nedir?      </a:t>
            </a:r>
            <a:endParaRPr lang="tr-TR" b="1" dirty="0"/>
          </a:p>
        </p:txBody>
      </p:sp>
      <p:sp>
        <p:nvSpPr>
          <p:cNvPr id="3" name="2 İçerik Yer Tutucusu"/>
          <p:cNvSpPr>
            <a:spLocks noGrp="1"/>
          </p:cNvSpPr>
          <p:nvPr>
            <p:ph sz="half" idx="1"/>
          </p:nvPr>
        </p:nvSpPr>
        <p:spPr/>
        <p:txBody>
          <a:bodyPr/>
          <a:lstStyle/>
          <a:p>
            <a:r>
              <a:rPr lang="tr-TR" dirty="0" smtClean="0"/>
              <a:t>Mağdur herhangi bir zorbalık karşısında kendini üzgün </a:t>
            </a:r>
            <a:r>
              <a:rPr lang="tr-TR" dirty="0" err="1" smtClean="0"/>
              <a:t>hissetendir</a:t>
            </a:r>
            <a:r>
              <a:rPr lang="tr-TR" dirty="0" smtClean="0"/>
              <a:t> ama bu yanlış çünkü biz ne kadar korktuğumuzu belli edersek o kadar saldırmaya devam edecektir.</a:t>
            </a:r>
            <a:endParaRPr lang="tr-TR" dirty="0"/>
          </a:p>
        </p:txBody>
      </p:sp>
      <p:sp>
        <p:nvSpPr>
          <p:cNvPr id="4" name="3 İçerik Yer Tutucusu"/>
          <p:cNvSpPr>
            <a:spLocks noGrp="1"/>
          </p:cNvSpPr>
          <p:nvPr>
            <p:ph sz="half" idx="2"/>
          </p:nvPr>
        </p:nvSpPr>
        <p:spPr>
          <a:xfrm>
            <a:off x="4643438" y="1571612"/>
            <a:ext cx="4038600" cy="4525963"/>
          </a:xfrm>
        </p:spPr>
        <p:txBody>
          <a:bodyPr/>
          <a:lstStyle/>
          <a:p>
            <a:r>
              <a:rPr lang="tr-TR" dirty="0" smtClean="0"/>
              <a:t>Zorba  karşısındaki kişiye sözel veya cinsel şekilde şiddet </a:t>
            </a:r>
            <a:r>
              <a:rPr lang="tr-TR" dirty="0" err="1" smtClean="0"/>
              <a:t>uygalayandır</a:t>
            </a:r>
            <a:r>
              <a:rPr lang="tr-TR" dirty="0"/>
              <a:t> </a:t>
            </a:r>
            <a:r>
              <a:rPr lang="tr-TR" dirty="0" smtClean="0"/>
              <a:t>ama bunu yapmak ne kadar doğru </a:t>
            </a:r>
            <a:r>
              <a:rPr lang="tr-TR" dirty="0" err="1" smtClean="0"/>
              <a:t>olmasada</a:t>
            </a:r>
            <a:r>
              <a:rPr lang="tr-TR" dirty="0" smtClean="0"/>
              <a:t> yine insanlar mağdur ediliyor.</a:t>
            </a:r>
            <a:endParaRPr lang="tr-TR" dirty="0"/>
          </a:p>
        </p:txBody>
      </p:sp>
    </p:spTree>
  </p:cSld>
  <p:clrMapOvr>
    <a:masterClrMapping/>
  </p:clrMapOvr>
  <p:transition>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siber zorbalÄ±k resmi ile ilgili gÃ¶rsel sonucu"/>
          <p:cNvPicPr>
            <a:picLocks noChangeAspect="1" noChangeArrowheads="1"/>
          </p:cNvPicPr>
          <p:nvPr/>
        </p:nvPicPr>
        <p:blipFill>
          <a:blip r:embed="rId2" cstate="print"/>
          <a:srcRect/>
          <a:stretch>
            <a:fillRect/>
          </a:stretch>
        </p:blipFill>
        <p:spPr bwMode="auto">
          <a:xfrm>
            <a:off x="0" y="2928934"/>
            <a:ext cx="9144000" cy="3929066"/>
          </a:xfrm>
          <a:prstGeom prst="rect">
            <a:avLst/>
          </a:prstGeom>
          <a:noFill/>
        </p:spPr>
      </p:pic>
      <p:pic>
        <p:nvPicPr>
          <p:cNvPr id="26628" name="Picture 4" descr="Ä°lgili resim"/>
          <p:cNvPicPr>
            <a:picLocks noChangeAspect="1" noChangeArrowheads="1"/>
          </p:cNvPicPr>
          <p:nvPr/>
        </p:nvPicPr>
        <p:blipFill>
          <a:blip r:embed="rId3" cstate="print"/>
          <a:srcRect/>
          <a:stretch>
            <a:fillRect/>
          </a:stretch>
        </p:blipFill>
        <p:spPr bwMode="auto">
          <a:xfrm>
            <a:off x="0" y="0"/>
            <a:ext cx="9144000" cy="2928934"/>
          </a:xfrm>
          <a:prstGeom prst="rect">
            <a:avLst/>
          </a:prstGeom>
          <a:noFill/>
        </p:spPr>
      </p:pic>
    </p:spTree>
  </p:cSld>
  <p:clrMapOvr>
    <a:masterClrMapping/>
  </p:clrMapOvr>
  <p:transition>
    <p:push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siber zorbalÄ±k nedir ile ilgili gÃ¶rsel sonucu"/>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Ä°lgili resim"/>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solidFill>
                  <a:schemeClr val="accent6">
                    <a:lumMod val="60000"/>
                    <a:lumOff val="40000"/>
                  </a:schemeClr>
                </a:solidFill>
              </a:rPr>
              <a:t>BİLİYORSUNUZ Kİ ZAMANLA SOSYEL MEDYA GELİŞMEKTE</a:t>
            </a:r>
            <a:endParaRPr lang="tr-TR" b="1" dirty="0">
              <a:solidFill>
                <a:schemeClr val="accent6">
                  <a:lumMod val="60000"/>
                  <a:lumOff val="40000"/>
                </a:schemeClr>
              </a:solidFill>
            </a:endParaRPr>
          </a:p>
        </p:txBody>
      </p:sp>
      <p:pic>
        <p:nvPicPr>
          <p:cNvPr id="24578" name="Picture 2" descr="Ä°lgili resim"/>
          <p:cNvPicPr>
            <a:picLocks noChangeAspect="1" noChangeArrowheads="1"/>
          </p:cNvPicPr>
          <p:nvPr/>
        </p:nvPicPr>
        <p:blipFill>
          <a:blip r:embed="rId2" cstate="print"/>
          <a:srcRect/>
          <a:stretch>
            <a:fillRect/>
          </a:stretch>
        </p:blipFill>
        <p:spPr bwMode="auto">
          <a:xfrm>
            <a:off x="0" y="1500174"/>
            <a:ext cx="9144000" cy="5357826"/>
          </a:xfrm>
          <a:prstGeom prst="rect">
            <a:avLst/>
          </a:prstGeom>
          <a:noFill/>
        </p:spPr>
      </p:pic>
      <p:sp>
        <p:nvSpPr>
          <p:cNvPr id="4" name="3 Şimşek İşareti"/>
          <p:cNvSpPr/>
          <p:nvPr/>
        </p:nvSpPr>
        <p:spPr>
          <a:xfrm>
            <a:off x="6858016" y="928670"/>
            <a:ext cx="1000132" cy="50006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Şimşek İşareti"/>
          <p:cNvSpPr/>
          <p:nvPr/>
        </p:nvSpPr>
        <p:spPr>
          <a:xfrm>
            <a:off x="1357290" y="928670"/>
            <a:ext cx="857256" cy="571504"/>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wheel spokes="8"/>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148</TotalTime>
  <Words>240</Words>
  <PresentationFormat>Ekran Gösterisi (4:3)</PresentationFormat>
  <Paragraphs>15</Paragraphs>
  <Slides>11</Slides>
  <Notes>2</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Ofis Teması</vt:lpstr>
      <vt:lpstr>Slayt 1</vt:lpstr>
      <vt:lpstr>SİBER ZORBALIK NEDİR?</vt:lpstr>
      <vt:lpstr>:x zorba olma özgür ol x:   </vt:lpstr>
      <vt:lpstr>Siber zorbalık oranları</vt:lpstr>
      <vt:lpstr>Mağdur nedir? Zorba nedir?      </vt:lpstr>
      <vt:lpstr>Slayt 6</vt:lpstr>
      <vt:lpstr>Slayt 7</vt:lpstr>
      <vt:lpstr>Slayt 8</vt:lpstr>
      <vt:lpstr>BİLİYORSUNUZ Kİ ZAMANLA SOSYEL MEDYA GELİŞMEKTE</vt:lpstr>
      <vt:lpstr>HATTA BU KONUYLA İLGİLİ CARTOON NETWORK ÜN REKLAMI BİLE ÇIKMIŞTIR BEN SILOGANI BEĞENDİM PEKİ YA SİZ?</vt:lpstr>
      <vt:lpstr>İZLEDİĞİNİZ İÇİN TEŞEKKÜRLER   İYİ DERSLER </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2019-02-08T13:47:19Z</dcterms:created>
  <dcterms:modified xsi:type="dcterms:W3CDTF">2019-04-02T07:50:48Z</dcterms:modified>
  <cp:category>https://www.sorubak.com</cp:category>
</cp:coreProperties>
</file>