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7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1494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6EEFACED-E2E5-4CD0-B6BE-EF4BCE273D28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xmlns="" val="2723376049"/>
      </p:ext>
    </p:extLst>
  </p:cSld>
  <p:clrMapOvr>
    <a:masterClrMapping/>
  </p:clrMapOvr>
  <p:transition spd="slow">
    <p:cover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29880139"/>
      </p:ext>
    </p:extLst>
  </p:cSld>
  <p:clrMapOvr>
    <a:masterClrMapping/>
  </p:clrMapOvr>
  <p:transition spd="slow">
    <p:cover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80939129"/>
      </p:ext>
    </p:extLst>
  </p:cSld>
  <p:clrMapOvr>
    <a:masterClrMapping/>
  </p:clrMapOvr>
  <p:transition spd="slow">
    <p:cover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23126285"/>
      </p:ext>
    </p:extLst>
  </p:cSld>
  <p:clrMapOvr>
    <a:masterClrMapping/>
  </p:clrMapOvr>
  <p:transition spd="slow">
    <p:cover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20423930"/>
      </p:ext>
    </p:extLst>
  </p:cSld>
  <p:clrMapOvr>
    <a:masterClrMapping/>
  </p:clrMapOvr>
  <p:transition spd="slow">
    <p:cover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72116835"/>
      </p:ext>
    </p:extLst>
  </p:cSld>
  <p:clrMapOvr>
    <a:masterClrMapping/>
  </p:clrMapOvr>
  <p:transition spd="slow">
    <p:cover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12044356"/>
      </p:ext>
    </p:extLst>
  </p:cSld>
  <p:clrMapOvr>
    <a:masterClrMapping/>
  </p:clrMapOvr>
  <p:transition spd="slow">
    <p:cover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88400468"/>
      </p:ext>
    </p:extLst>
  </p:cSld>
  <p:clrMapOvr>
    <a:masterClrMapping/>
  </p:clrMapOvr>
  <p:transition spd="slow">
    <p:cover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97687232"/>
      </p:ext>
    </p:extLst>
  </p:cSld>
  <p:clrMapOvr>
    <a:masterClrMapping/>
  </p:clrMapOvr>
  <p:transition spd="slow">
    <p:cover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6EEFACED-E2E5-4CD0-B6BE-EF4BCE273D28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13137542"/>
      </p:ext>
    </p:extLst>
  </p:cSld>
  <p:clrMapOvr>
    <a:masterClrMapping/>
  </p:clrMapOvr>
  <p:transition spd="slow">
    <p:cover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96207759"/>
      </p:ext>
    </p:extLst>
  </p:cSld>
  <p:clrMapOvr>
    <a:masterClrMapping/>
  </p:clrMapOvr>
  <p:transition spd="slow">
    <p:cover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22904624"/>
      </p:ext>
    </p:extLst>
  </p:cSld>
  <p:clrMapOvr>
    <a:masterClrMapping/>
  </p:clrMapOvr>
  <p:transition spd="slow">
    <p:cover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58587462"/>
      </p:ext>
    </p:extLst>
  </p:cSld>
  <p:clrMapOvr>
    <a:masterClrMapping/>
  </p:clrMapOvr>
  <p:transition spd="slow">
    <p:cover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7103639"/>
      </p:ext>
    </p:extLst>
  </p:cSld>
  <p:clrMapOvr>
    <a:masterClrMapping/>
  </p:clrMapOvr>
  <p:transition spd="slow">
    <p:cover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81004845"/>
      </p:ext>
    </p:extLst>
  </p:cSld>
  <p:clrMapOvr>
    <a:masterClrMapping/>
  </p:clrMapOvr>
  <p:transition spd="slow">
    <p:cover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3783022"/>
      </p:ext>
    </p:extLst>
  </p:cSld>
  <p:clrMapOvr>
    <a:masterClrMapping/>
  </p:clrMapOvr>
  <p:transition spd="slow">
    <p:cover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FACED-E2E5-4CD0-B6BE-EF4BCE273D28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72231035"/>
      </p:ext>
    </p:extLst>
  </p:cSld>
  <p:clrMapOvr>
    <a:masterClrMapping/>
  </p:clrMapOvr>
  <p:transition spd="slow">
    <p:cover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6EEFACED-E2E5-4CD0-B6BE-EF4BCE273D28}" type="datetimeFigureOut">
              <a:rPr lang="tr-TR" smtClean="0"/>
              <a:pPr/>
              <a:t>03/04/2019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CEC6F31-DB83-42ED-A8CE-CEB79C5E89E8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74268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8" r:id="rId1"/>
    <p:sldLayoutId id="2147483869" r:id="rId2"/>
    <p:sldLayoutId id="2147483870" r:id="rId3"/>
    <p:sldLayoutId id="2147483871" r:id="rId4"/>
    <p:sldLayoutId id="2147483872" r:id="rId5"/>
    <p:sldLayoutId id="2147483873" r:id="rId6"/>
    <p:sldLayoutId id="2147483874" r:id="rId7"/>
    <p:sldLayoutId id="2147483875" r:id="rId8"/>
    <p:sldLayoutId id="2147483876" r:id="rId9"/>
    <p:sldLayoutId id="2147483877" r:id="rId10"/>
    <p:sldLayoutId id="2147483878" r:id="rId11"/>
    <p:sldLayoutId id="2147483879" r:id="rId12"/>
    <p:sldLayoutId id="2147483880" r:id="rId13"/>
    <p:sldLayoutId id="2147483881" r:id="rId14"/>
    <p:sldLayoutId id="2147483882" r:id="rId15"/>
    <p:sldLayoutId id="2147483883" r:id="rId16"/>
    <p:sldLayoutId id="2147483884" r:id="rId17"/>
  </p:sldLayoutIdLst>
  <p:transition spd="slow">
    <p:cover/>
  </p:transition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www.sorubak.com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0000"/>
            <a:lum/>
            <a:extLst>
              <a:ext uri="{BEBA8EAE-BF5A-486C-A8C5-ECC9F3942E4B}">
                <a14:imgProps xmlns:a14="http://schemas.microsoft.com/office/drawing/2010/main" xmlns="">
                  <a14:imgLayer r:embed="rId3"/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780863" y="1922043"/>
            <a:ext cx="6947127" cy="3171152"/>
          </a:xfrm>
        </p:spPr>
        <p:txBody>
          <a:bodyPr/>
          <a:lstStyle/>
          <a:p>
            <a:r>
              <a:rPr lang="tr-TR" dirty="0" smtClean="0">
                <a:ln w="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BİLGİ</a:t>
            </a:r>
            <a:r>
              <a:rPr lang="tr-TR" dirty="0" smtClean="0">
                <a:ln w="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tr-TR" dirty="0" smtClean="0">
                <a:ln w="0"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</a:rPr>
              <a:t>GÜVENLİĞİ</a:t>
            </a:r>
            <a:endParaRPr lang="tr-TR" dirty="0">
              <a:ln w="0">
                <a:noFill/>
              </a:ln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2924238" y="5245591"/>
            <a:ext cx="5762563" cy="1524417"/>
          </a:xfrm>
        </p:spPr>
        <p:txBody>
          <a:bodyPr>
            <a:normAutofit lnSpcReduction="10000"/>
          </a:bodyPr>
          <a:lstStyle/>
          <a:p>
            <a:r>
              <a:rPr lang="tr-TR" dirty="0" smtClean="0">
                <a:ln w="0"/>
              </a:rPr>
              <a:t>Bilgi Gizliliği ve Güvenliği</a:t>
            </a:r>
          </a:p>
          <a:p>
            <a:r>
              <a:rPr lang="tr-TR" dirty="0" smtClean="0">
                <a:ln w="0"/>
              </a:rPr>
              <a:t>Zararlı Yazılımlar</a:t>
            </a:r>
          </a:p>
          <a:p>
            <a:r>
              <a:rPr lang="tr-TR" dirty="0" smtClean="0">
                <a:ln w="0"/>
              </a:rPr>
              <a:t>Alınacak Tedbirler</a:t>
            </a:r>
          </a:p>
          <a:p>
            <a:r>
              <a:rPr lang="tr-TR" dirty="0" smtClean="0">
                <a:ln w="0"/>
              </a:rPr>
              <a:t>Güvenlik Yazılımları</a:t>
            </a:r>
            <a:endParaRPr lang="tr-TR" dirty="0">
              <a:ln w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368399" y="6361710"/>
            <a:ext cx="1883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b="1" dirty="0" smtClean="0">
                <a:solidFill>
                  <a:schemeClr val="accent6">
                    <a:lumMod val="75000"/>
                  </a:schemeClr>
                </a:solidFill>
              </a:rPr>
              <a:t>Özgür ŞEREMET</a:t>
            </a:r>
            <a:endParaRPr lang="tr-TR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493449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VİRÜSLER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3233" y="2445419"/>
            <a:ext cx="4806305" cy="3224462"/>
          </a:xfrm>
        </p:spPr>
        <p:txBody>
          <a:bodyPr>
            <a:noAutofit/>
          </a:bodyPr>
          <a:lstStyle/>
          <a:p>
            <a:r>
              <a:rPr lang="tr-TR" dirty="0"/>
              <a:t>Bilgisayarımıza girip dosya ve programlarımıza zarar verir. </a:t>
            </a:r>
          </a:p>
          <a:p>
            <a:r>
              <a:rPr lang="tr-TR" dirty="0"/>
              <a:t>Virüsler bilgisayarınızda bilgileri bozabilir hatta silebilir. </a:t>
            </a:r>
          </a:p>
          <a:p>
            <a:r>
              <a:rPr lang="tr-TR" dirty="0"/>
              <a:t>Bilgisayar virüsü pek çok zararlı yazılımdan çok daha tehlikelidir çünkü doğrudan dosyalarınıza zarar verirler. </a:t>
            </a:r>
            <a:r>
              <a:rPr lang="tr-TR" dirty="0" smtClean="0">
                <a:hlinkClick r:id="rId2"/>
              </a:rPr>
              <a:t>https://</a:t>
            </a:r>
            <a:r>
              <a:rPr lang="tr-TR" dirty="0" smtClean="0">
                <a:hlinkClick r:id="rId2"/>
              </a:rPr>
              <a:t>www.sorubak.com</a:t>
            </a:r>
            <a:r>
              <a:rPr lang="tr-TR" dirty="0" smtClean="0"/>
              <a:t> </a:t>
            </a:r>
            <a:endParaRPr lang="tr-TR" dirty="0"/>
          </a:p>
        </p:txBody>
      </p:sp>
      <p:pic>
        <p:nvPicPr>
          <p:cNvPr id="8194" name="Picture 2" descr="http://macmcrae.com/wp-content/uploads/2010/08/digibean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399"/>
          <a:stretch/>
        </p:blipFill>
        <p:spPr bwMode="auto">
          <a:xfrm>
            <a:off x="5690938" y="2445419"/>
            <a:ext cx="3119813" cy="299979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085704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TRUVA ATI (TROJAN)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3234" y="2339546"/>
            <a:ext cx="4563134" cy="3410465"/>
          </a:xfrm>
        </p:spPr>
        <p:txBody>
          <a:bodyPr>
            <a:noAutofit/>
          </a:bodyPr>
          <a:lstStyle/>
          <a:p>
            <a:r>
              <a:rPr lang="tr-TR" dirty="0"/>
              <a:t>Truva atı bir virüs değildir. Gerçek bir uygulama gibi gözüken zararlı bir program türüdür. </a:t>
            </a:r>
          </a:p>
          <a:p>
            <a:r>
              <a:rPr lang="tr-TR" dirty="0"/>
              <a:t>Truva atı bilgisayarınıza güvenlik açığı oluşturur ki bu da zararlı programların, kişilerin sisteminize girmesi için bir yol açar. 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6200000" flipH="1">
            <a:off x="5679714" y="2498266"/>
            <a:ext cx="3307592" cy="331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6082139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SOLUCAN (WORM)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066675" y="2298356"/>
            <a:ext cx="4620125" cy="3781167"/>
          </a:xfrm>
        </p:spPr>
        <p:txBody>
          <a:bodyPr>
            <a:noAutofit/>
          </a:bodyPr>
          <a:lstStyle/>
          <a:p>
            <a:r>
              <a:rPr lang="tr-TR" dirty="0"/>
              <a:t>Yerel sürücüde ya da ağda kendini tekrar tekrar kopyalayan bir programdır. Tek amacı sürekli kendini kopyalamaktır. </a:t>
            </a:r>
          </a:p>
          <a:p>
            <a:r>
              <a:rPr lang="tr-TR" dirty="0"/>
              <a:t>Herhangi bir dosya ya da veriye zarar vermez ancak sürekli kopyalama yaparak sistemi meşgul eder ve bilgisayar hızını etkiler. </a:t>
            </a:r>
          </a:p>
        </p:txBody>
      </p:sp>
      <p:pic>
        <p:nvPicPr>
          <p:cNvPr id="10242" name="Picture 2" descr="http://www.vir.us.com/wp-content/uploads/W32.Changeupgen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3428" y="3105169"/>
            <a:ext cx="3212496" cy="2380542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742891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REKLAM YAZILIMI (ADWARE)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3233" y="2857500"/>
            <a:ext cx="3398609" cy="2343151"/>
          </a:xfrm>
        </p:spPr>
        <p:txBody>
          <a:bodyPr>
            <a:noAutofit/>
          </a:bodyPr>
          <a:lstStyle/>
          <a:p>
            <a:r>
              <a:rPr lang="tr-TR" sz="2400" dirty="0"/>
              <a:t>Herhangi bir program çalışırken reklam açan yazılımdır. </a:t>
            </a:r>
            <a:r>
              <a:rPr lang="tr-TR" sz="2400" dirty="0" err="1"/>
              <a:t>Adware</a:t>
            </a:r>
            <a:r>
              <a:rPr lang="tr-TR" sz="2400" dirty="0"/>
              <a:t> internette gezerken otomatik olarak bilgisayarınıza inebilir ve tarayıcı pencereleri ile görüntülenebilir.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93276" y="2132313"/>
            <a:ext cx="3793524" cy="3793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6344389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CASUS YAZILIM (SPYWARE)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872790" y="2349166"/>
            <a:ext cx="3754478" cy="3320716"/>
          </a:xfrm>
        </p:spPr>
        <p:txBody>
          <a:bodyPr>
            <a:normAutofit/>
          </a:bodyPr>
          <a:lstStyle/>
          <a:p>
            <a:r>
              <a:rPr lang="tr-TR" dirty="0"/>
              <a:t>Kullanıcının izniyle veya izni dışında bilgisayara yüklenen ve kullanıcı ya da bilgisayar hakkında bilgi toplayıp bunları uzaktaki bir kullanıcıya gönderen bir program türüdür. 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22851" y="2504597"/>
            <a:ext cx="3426007" cy="3009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419620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ZARARLI YAZILIMLARDAN KORUNMA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82134" y="2265405"/>
            <a:ext cx="4355985" cy="3863545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Bilgisayarınıza güçlü bir güvenlik yazılımı yükleyin. Bu güvenlik yazılımının güncel ve çalışıyor olduğundan emin olun.</a:t>
            </a:r>
          </a:p>
          <a:p>
            <a:r>
              <a:rPr lang="tr-TR" dirty="0" smtClean="0"/>
              <a:t>Bilmediğiniz programları bilgisayarınıza yüklemeyin, çalıştırmayın.</a:t>
            </a:r>
          </a:p>
          <a:p>
            <a:r>
              <a:rPr lang="tr-TR" dirty="0" smtClean="0"/>
              <a:t>Kimden geldiğini bilmediğiniz e-postaları açmayın.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12197" y="2597177"/>
            <a:ext cx="3174603" cy="32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0157446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ZARARLI YAZILIMLARDAN KORUNMA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028303" y="2594919"/>
            <a:ext cx="4658497" cy="3404897"/>
          </a:xfrm>
        </p:spPr>
        <p:txBody>
          <a:bodyPr>
            <a:normAutofit lnSpcReduction="10000"/>
          </a:bodyPr>
          <a:lstStyle/>
          <a:p>
            <a:r>
              <a:rPr lang="tr-TR" dirty="0" smtClean="0"/>
              <a:t>Kullandığınız işletim sistemine ait güncelleştirmeleri ihmal etmeyin.</a:t>
            </a:r>
          </a:p>
          <a:p>
            <a:r>
              <a:rPr lang="tr-TR" dirty="0" smtClean="0"/>
              <a:t>Ödül, hediye vs. kazandığınızı belirten reklamlara aldanmayın, tıklamayın.</a:t>
            </a:r>
          </a:p>
          <a:p>
            <a:r>
              <a:rPr lang="tr-TR" dirty="0" smtClean="0"/>
              <a:t>Güvenmediğiniz bir bilgisayara USB bellek, hafıza kartı vs. takmayın.</a:t>
            </a:r>
            <a:endParaRPr lang="tr-TR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5435" y="2134750"/>
            <a:ext cx="3362868" cy="432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4974298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ZARARLI YAZILIMLARDAN KORUNMA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704336" y="2364259"/>
            <a:ext cx="4102442" cy="3287059"/>
          </a:xfrm>
        </p:spPr>
        <p:txBody>
          <a:bodyPr>
            <a:noAutofit/>
          </a:bodyPr>
          <a:lstStyle/>
          <a:p>
            <a:r>
              <a:rPr lang="tr-TR" dirty="0" smtClean="0"/>
              <a:t>Bilgilerinizin düzenli olarak yedeğini alın.</a:t>
            </a:r>
          </a:p>
          <a:p>
            <a:r>
              <a:rPr lang="tr-TR" dirty="0" smtClean="0"/>
              <a:t>Belirli aralıklarla bilgisayarınızı kötü amaçlı yazılımlara karşı tarattırın.</a:t>
            </a:r>
          </a:p>
          <a:p>
            <a:r>
              <a:rPr lang="tr-TR" dirty="0" smtClean="0"/>
              <a:t>Bilmediğiniz, güvenmediğiniz internet sitelerine girmeyin.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39849" y="2652745"/>
            <a:ext cx="4331156" cy="3113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434245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GÜVENLİK YAZILIMLARI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82133" y="2224216"/>
            <a:ext cx="7704667" cy="1812325"/>
          </a:xfrm>
        </p:spPr>
        <p:txBody>
          <a:bodyPr/>
          <a:lstStyle/>
          <a:p>
            <a:r>
              <a:rPr lang="tr-TR" dirty="0" smtClean="0"/>
              <a:t>Kötü amaçlı yazılımlara karşı bilgisayarımızın güvenliğini sağlayan yazılımlardır. En çok kullanılan güvenlik yazılımı türleri şunlardır:</a:t>
            </a:r>
            <a:endParaRPr lang="tr-TR" dirty="0"/>
          </a:p>
        </p:txBody>
      </p:sp>
      <p:sp>
        <p:nvSpPr>
          <p:cNvPr id="4" name="Yuvarlatılmış Çapraz Köşeli Dikdörtgen 3"/>
          <p:cNvSpPr/>
          <p:nvPr/>
        </p:nvSpPr>
        <p:spPr>
          <a:xfrm>
            <a:off x="1651200" y="4351996"/>
            <a:ext cx="2169459" cy="591671"/>
          </a:xfrm>
          <a:prstGeom prst="round2Diag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/>
              <a:t>ANTİVİRÜS</a:t>
            </a:r>
            <a:endParaRPr lang="tr-TR" b="1" dirty="0"/>
          </a:p>
        </p:txBody>
      </p:sp>
      <p:sp>
        <p:nvSpPr>
          <p:cNvPr id="5" name="Yuvarlatılmış Çapraz Köşeli Dikdörtgen 4"/>
          <p:cNvSpPr/>
          <p:nvPr/>
        </p:nvSpPr>
        <p:spPr>
          <a:xfrm>
            <a:off x="4925082" y="5017325"/>
            <a:ext cx="3307977" cy="591671"/>
          </a:xfrm>
          <a:prstGeom prst="round2Diag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/>
              <a:t>GÜVENLİK DUVARI</a:t>
            </a:r>
            <a:endParaRPr lang="tr-TR" b="1" dirty="0"/>
          </a:p>
        </p:txBody>
      </p:sp>
    </p:spTree>
    <p:extLst>
      <p:ext uri="{BB962C8B-B14F-4D97-AF65-F5344CB8AC3E}">
        <p14:creationId xmlns:p14="http://schemas.microsoft.com/office/powerpoint/2010/main" xmlns="" val="161075443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355123"/>
          </a:xfrm>
        </p:spPr>
        <p:txBody>
          <a:bodyPr/>
          <a:lstStyle/>
          <a:p>
            <a:r>
              <a:rPr lang="tr-TR" dirty="0" smtClean="0"/>
              <a:t>ANTİVİRÜS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82133" y="1589903"/>
            <a:ext cx="8053583" cy="2428645"/>
          </a:xfrm>
        </p:spPr>
        <p:txBody>
          <a:bodyPr>
            <a:normAutofit/>
          </a:bodyPr>
          <a:lstStyle/>
          <a:p>
            <a:r>
              <a:rPr lang="tr-TR" dirty="0" err="1" smtClean="0"/>
              <a:t>Antivirüs</a:t>
            </a:r>
            <a:r>
              <a:rPr lang="tr-TR" dirty="0" smtClean="0"/>
              <a:t> yazılımı bilgisayarımıza virüs, </a:t>
            </a:r>
            <a:r>
              <a:rPr lang="tr-TR" dirty="0" err="1" smtClean="0"/>
              <a:t>truva</a:t>
            </a:r>
            <a:r>
              <a:rPr lang="tr-TR" dirty="0" smtClean="0"/>
              <a:t> atı, solucan gibi kötü amaçlı yazılımların girmesini engeller. Ayrıca bu yazılımları tespit edip temizleyebilir.</a:t>
            </a:r>
          </a:p>
          <a:p>
            <a:r>
              <a:rPr lang="tr-TR" dirty="0" err="1" smtClean="0"/>
              <a:t>Antivirüs</a:t>
            </a:r>
            <a:r>
              <a:rPr lang="tr-TR" dirty="0" smtClean="0"/>
              <a:t> yazılımının tüm kötü yazılımları tanıyabilmesi için sürekli güncelleştirilmesi gerekir.</a:t>
            </a:r>
            <a:endParaRPr lang="tr-TR" dirty="0"/>
          </a:p>
        </p:txBody>
      </p:sp>
      <p:pic>
        <p:nvPicPr>
          <p:cNvPr id="1026" name="Picture 2" descr="http://www.allupdatenews.com/allup/wp-content/uploads/2013/07/antivirus-program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66085" y="4131726"/>
            <a:ext cx="3320715" cy="211960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69465" y="3876123"/>
            <a:ext cx="3343770" cy="2488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807753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BİLGİYE ULAŞMAK ÇOK KOLAY!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3232" y="2191265"/>
            <a:ext cx="4248635" cy="3698789"/>
          </a:xfrm>
        </p:spPr>
        <p:txBody>
          <a:bodyPr>
            <a:noAutofit/>
          </a:bodyPr>
          <a:lstStyle/>
          <a:p>
            <a:r>
              <a:rPr lang="tr-TR" dirty="0" smtClean="0"/>
              <a:t>Teknolojinin sürekli gelişmesi, bilgi ve iletişim teknolojisi araçlarının hızla yayılmasıyla çağımızda bilgiye ulaşmak oldukça kolay hale gelmiştir.</a:t>
            </a:r>
          </a:p>
          <a:p>
            <a:r>
              <a:rPr lang="tr-TR" dirty="0" smtClean="0"/>
              <a:t>Evde, parkta, okulda, yolculukta.. Artık dilediğimiz an istediğimiz bilgiye rahatça ulaşabiliyoruz.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1341" y="2092411"/>
            <a:ext cx="4802659" cy="3204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214375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GÜVENLİK DUVARI (FIREWALL)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82134" y="2158314"/>
            <a:ext cx="3553772" cy="4158265"/>
          </a:xfrm>
        </p:spPr>
        <p:txBody>
          <a:bodyPr>
            <a:normAutofit/>
          </a:bodyPr>
          <a:lstStyle/>
          <a:p>
            <a:r>
              <a:rPr lang="tr-TR" sz="2800" dirty="0" smtClean="0"/>
              <a:t>Güvenlik duvarı yazılımı internet veya ağ üzerinden bilgisayarımıza erişimi denetler, yetkisiz kişilerin bilgilerimize ulaşmasını engeller.</a:t>
            </a:r>
            <a:endParaRPr lang="tr-TR" sz="2800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07306" y="2968820"/>
            <a:ext cx="4608095" cy="2537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095398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SON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2036805"/>
          </a:xfrm>
        </p:spPr>
        <p:txBody>
          <a:bodyPr/>
          <a:lstStyle/>
          <a:p>
            <a:pPr marL="0" indent="0" algn="ctr">
              <a:buNone/>
            </a:pPr>
            <a:r>
              <a:rPr lang="tr-TR" dirty="0" smtClean="0">
                <a:effectLst>
                  <a:reflection blurRad="6350" stA="55000" endA="300" endPos="45500" dir="5400000" sy="-100000" algn="bl" rotWithShape="0"/>
                </a:effectLst>
              </a:rPr>
              <a:t>TEŞEKKÜR EDERİM.</a:t>
            </a:r>
            <a:endParaRPr lang="tr-TR" dirty="0">
              <a:effectLst>
                <a:reflection blurRad="6350" stA="55000" endA="300" endPos="45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058054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BİLGİ GİZLİLİĞİ VE GÜVENLİĞİ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3233" y="2290120"/>
            <a:ext cx="4125269" cy="3542270"/>
          </a:xfrm>
        </p:spPr>
        <p:txBody>
          <a:bodyPr>
            <a:noAutofit/>
          </a:bodyPr>
          <a:lstStyle/>
          <a:p>
            <a:r>
              <a:rPr lang="tr-TR" dirty="0" smtClean="0"/>
              <a:t>Bilgiye ulaşmak kolay. Fakat kişilerin, şirketlerin, kuruluşların ulaşılmasını istemediği bilgileri de vardır. </a:t>
            </a:r>
          </a:p>
          <a:p>
            <a:r>
              <a:rPr lang="tr-TR" dirty="0" smtClean="0"/>
              <a:t>İşte bu noktada bilginin gizliliği ve güvenliğinin önemi ortaya çıkıyor.</a:t>
            </a:r>
            <a:endParaRPr lang="tr-TR" dirty="0"/>
          </a:p>
        </p:txBody>
      </p:sp>
      <p:pic>
        <p:nvPicPr>
          <p:cNvPr id="2050" name="Picture 2" descr="http://www.agendasecuritynews.co.uk/wp-content/uploads/2012/09/Information-Security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56887" y="2866804"/>
            <a:ext cx="3815665" cy="2541431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58526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BİLGİNİN GİZLİLİĞİ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84526" y="2603157"/>
            <a:ext cx="4042742" cy="3278659"/>
          </a:xfrm>
        </p:spPr>
        <p:txBody>
          <a:bodyPr>
            <a:noAutofit/>
          </a:bodyPr>
          <a:lstStyle/>
          <a:p>
            <a:r>
              <a:rPr lang="tr-TR" dirty="0" smtClean="0"/>
              <a:t>Günlük tutuyor musunuz?</a:t>
            </a:r>
          </a:p>
          <a:p>
            <a:r>
              <a:rPr lang="tr-TR" dirty="0" smtClean="0"/>
              <a:t>Günlüğünüze yazdıklarınızı herkesin okumasın ister misiniz?</a:t>
            </a:r>
          </a:p>
          <a:p>
            <a:r>
              <a:rPr lang="tr-TR" dirty="0" smtClean="0"/>
              <a:t>Günlüğünüz içerisindeki yazıların gizli kalmasını nasıl sağlıyorsunuz?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2662" y="1892772"/>
            <a:ext cx="3602393" cy="4272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183152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KİŞİSEL BİLGİSAYAR GÜVENLİĞİ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3233" y="2257168"/>
            <a:ext cx="3928324" cy="3583459"/>
          </a:xfrm>
        </p:spPr>
        <p:txBody>
          <a:bodyPr>
            <a:noAutofit/>
          </a:bodyPr>
          <a:lstStyle/>
          <a:p>
            <a:r>
              <a:rPr lang="tr-TR" dirty="0" smtClean="0"/>
              <a:t>Günlüğümüzde olduğu gibi bilgisayarımızda da özel bilgilerimiz olabilir.</a:t>
            </a:r>
          </a:p>
          <a:p>
            <a:r>
              <a:rPr lang="tr-TR" dirty="0" smtClean="0"/>
              <a:t>Örneğin fotoğraflarımızı, videolarımızı herkesle paylaşmak istemeyebiliriz.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17990" y="2754331"/>
            <a:ext cx="3826476" cy="271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7126882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KİŞİSEL BİLGİSAYAR GÜVENLİĞİ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838179" y="2314832"/>
            <a:ext cx="4025735" cy="3311611"/>
          </a:xfrm>
        </p:spPr>
        <p:txBody>
          <a:bodyPr>
            <a:noAutofit/>
          </a:bodyPr>
          <a:lstStyle/>
          <a:p>
            <a:r>
              <a:rPr lang="tr-TR" dirty="0" smtClean="0"/>
              <a:t>Bilgisayarımıza şifre (parola) koyarak çevremizdeki kişilerin bilgilerimize ulaşmasını kolaylıkla engelleyebiliriz. </a:t>
            </a:r>
          </a:p>
          <a:p>
            <a:r>
              <a:rPr lang="tr-TR" dirty="0" smtClean="0"/>
              <a:t>Peki bilgilerimizi internet üzerindeki milyonlarca kişiden nasıl koruyacağız?</a:t>
            </a:r>
            <a:endParaRPr lang="tr-TR" dirty="0"/>
          </a:p>
        </p:txBody>
      </p:sp>
      <p:pic>
        <p:nvPicPr>
          <p:cNvPr id="5122" name="Picture 2" descr="http://www.findmysoft.com/img/news/Hackers-Attack-Swiss-Foreign-Ministry-Guardian-s-Jobs-Webp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1350" y="2538870"/>
            <a:ext cx="3402759" cy="25546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76756834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BİLGİSAYAR VE BİLGİ GÜVENLİĞİ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3233" y="2438402"/>
            <a:ext cx="3837680" cy="3253944"/>
          </a:xfrm>
        </p:spPr>
        <p:txBody>
          <a:bodyPr>
            <a:normAutofit/>
          </a:bodyPr>
          <a:lstStyle/>
          <a:p>
            <a:r>
              <a:rPr lang="tr-TR" sz="2800" dirty="0" smtClean="0"/>
              <a:t>Bilgisayarımızı ve bilgilerimizi nasıl koruyacağımızı öğrenmeden önce gelin önce düşmanlarımızı tanıyalım.</a:t>
            </a:r>
            <a:endParaRPr lang="tr-TR" sz="2800" dirty="0"/>
          </a:p>
        </p:txBody>
      </p:sp>
      <p:pic>
        <p:nvPicPr>
          <p:cNvPr id="6146" name="Picture 2" descr="http://pinoytutorial.com/techtorial/wp-content/uploads/2012/07/dnschanger_malware_fix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5190" y="2817340"/>
            <a:ext cx="3981610" cy="26387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10186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ZARARLI YAZILIMLAR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3233" y="2331308"/>
            <a:ext cx="3875258" cy="3138616"/>
          </a:xfrm>
        </p:spPr>
        <p:txBody>
          <a:bodyPr>
            <a:noAutofit/>
          </a:bodyPr>
          <a:lstStyle/>
          <a:p>
            <a:r>
              <a:rPr lang="tr-TR" dirty="0" smtClean="0"/>
              <a:t>Kötü niyetli bilgisayar kullanıcıları tarafından bilgisayarımıza, sistemimize ve bilgilerimize zarar vermek, onları ele geçirmek amacıyla hazırlanmış yazılımlardır.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90280" y="2257947"/>
            <a:ext cx="4096520" cy="3392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507363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ZARARLI YAZILIM TÜRLERİ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13233" y="2416741"/>
            <a:ext cx="7514035" cy="1380995"/>
          </a:xfrm>
        </p:spPr>
        <p:txBody>
          <a:bodyPr>
            <a:normAutofit/>
          </a:bodyPr>
          <a:lstStyle/>
          <a:p>
            <a:r>
              <a:rPr lang="tr-TR" dirty="0"/>
              <a:t>Bilgiler çok değerli..</a:t>
            </a:r>
          </a:p>
          <a:p>
            <a:r>
              <a:rPr lang="tr-TR" dirty="0"/>
              <a:t>Bu yüzden peşinde birçok düşman bulunuyor. Bunlardan en meşhurlarına göz atalım:</a:t>
            </a:r>
          </a:p>
        </p:txBody>
      </p:sp>
      <p:sp>
        <p:nvSpPr>
          <p:cNvPr id="5" name="Yuvarlatılmış Çapraz Köşeli Dikdörtgen 4"/>
          <p:cNvSpPr/>
          <p:nvPr/>
        </p:nvSpPr>
        <p:spPr>
          <a:xfrm>
            <a:off x="1073066" y="4144289"/>
            <a:ext cx="1634646" cy="507304"/>
          </a:xfrm>
          <a:prstGeom prst="round2Diag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r-TR" sz="2100" b="1" dirty="0"/>
              <a:t>VİRÜSLER</a:t>
            </a:r>
          </a:p>
        </p:txBody>
      </p:sp>
      <p:sp>
        <p:nvSpPr>
          <p:cNvPr id="6" name="Yuvarlatılmış Çapraz Köşeli Dikdörtgen 5"/>
          <p:cNvSpPr/>
          <p:nvPr/>
        </p:nvSpPr>
        <p:spPr>
          <a:xfrm>
            <a:off x="3252547" y="4142463"/>
            <a:ext cx="2733805" cy="507304"/>
          </a:xfrm>
          <a:prstGeom prst="round2Diag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r-TR" sz="2100" b="1" dirty="0"/>
              <a:t>CASUS YAZILIMLAR</a:t>
            </a:r>
          </a:p>
        </p:txBody>
      </p:sp>
      <p:sp>
        <p:nvSpPr>
          <p:cNvPr id="7" name="Yuvarlatılmış Çapraz Köşeli Dikdörtgen 6"/>
          <p:cNvSpPr/>
          <p:nvPr/>
        </p:nvSpPr>
        <p:spPr>
          <a:xfrm>
            <a:off x="6531188" y="4142463"/>
            <a:ext cx="2207713" cy="507304"/>
          </a:xfrm>
          <a:prstGeom prst="round2Diag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r-TR" sz="2100" b="1" dirty="0"/>
              <a:t>SOLUCANLAR</a:t>
            </a:r>
          </a:p>
        </p:txBody>
      </p:sp>
      <p:sp>
        <p:nvSpPr>
          <p:cNvPr id="8" name="Yuvarlatılmış Çapraz Köşeli Dikdörtgen 7"/>
          <p:cNvSpPr/>
          <p:nvPr/>
        </p:nvSpPr>
        <p:spPr>
          <a:xfrm>
            <a:off x="5678572" y="5249972"/>
            <a:ext cx="2207713" cy="507304"/>
          </a:xfrm>
          <a:prstGeom prst="round2Diag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r-TR" sz="2100" b="1" dirty="0"/>
              <a:t>TRUVA ATILARI</a:t>
            </a:r>
          </a:p>
        </p:txBody>
      </p:sp>
      <p:sp>
        <p:nvSpPr>
          <p:cNvPr id="9" name="Yuvarlatılmış Çapraz Köşeli Dikdörtgen 8"/>
          <p:cNvSpPr/>
          <p:nvPr/>
        </p:nvSpPr>
        <p:spPr>
          <a:xfrm>
            <a:off x="1890389" y="5285532"/>
            <a:ext cx="2882570" cy="507304"/>
          </a:xfrm>
          <a:prstGeom prst="round2Diag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tr-TR" sz="2100" b="1" dirty="0"/>
              <a:t>REKLAM YAZILIMLARI</a:t>
            </a:r>
          </a:p>
        </p:txBody>
      </p:sp>
    </p:spTree>
    <p:extLst>
      <p:ext uri="{BB962C8B-B14F-4D97-AF65-F5344CB8AC3E}">
        <p14:creationId xmlns:p14="http://schemas.microsoft.com/office/powerpoint/2010/main" xmlns="" val="357185155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aks">
  <a:themeElements>
    <a:clrScheme name="Paralaks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aks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aks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362</TotalTime>
  <Words>565</Words>
  <PresentationFormat>Ekran Gösterisi (4:3)</PresentationFormat>
  <Paragraphs>71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2" baseType="lpstr">
      <vt:lpstr>Paralaks</vt:lpstr>
      <vt:lpstr>BİLGİ GÜVENLİĞİ</vt:lpstr>
      <vt:lpstr>BİLGİYE ULAŞMAK ÇOK KOLAY!</vt:lpstr>
      <vt:lpstr>BİLGİ GİZLİLİĞİ VE GÜVENLİĞİ</vt:lpstr>
      <vt:lpstr>BİLGİNİN GİZLİLİĞİ</vt:lpstr>
      <vt:lpstr>KİŞİSEL BİLGİSAYAR GÜVENLİĞİ</vt:lpstr>
      <vt:lpstr>KİŞİSEL BİLGİSAYAR GÜVENLİĞİ</vt:lpstr>
      <vt:lpstr>BİLGİSAYAR VE BİLGİ GÜVENLİĞİ</vt:lpstr>
      <vt:lpstr>ZARARLI YAZILIMLAR</vt:lpstr>
      <vt:lpstr>ZARARLI YAZILIM TÜRLERİ</vt:lpstr>
      <vt:lpstr>VİRÜSLER</vt:lpstr>
      <vt:lpstr>TRUVA ATI (TROJAN)</vt:lpstr>
      <vt:lpstr>SOLUCAN (WORM)</vt:lpstr>
      <vt:lpstr>REKLAM YAZILIMI (ADWARE)</vt:lpstr>
      <vt:lpstr>CASUS YAZILIM (SPYWARE)</vt:lpstr>
      <vt:lpstr>ZARARLI YAZILIMLARDAN KORUNMA</vt:lpstr>
      <vt:lpstr>ZARARLI YAZILIMLARDAN KORUNMA</vt:lpstr>
      <vt:lpstr>ZARARLI YAZILIMLARDAN KORUNMA</vt:lpstr>
      <vt:lpstr>GÜVENLİK YAZILIMLARI</vt:lpstr>
      <vt:lpstr>ANTİVİRÜS</vt:lpstr>
      <vt:lpstr>GÜVENLİK DUVARI (FIREWALL)</vt:lpstr>
      <vt:lpstr>SON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2013-12-08T11:43:32Z</dcterms:created>
  <dcterms:modified xsi:type="dcterms:W3CDTF">2019-04-03T08:49:48Z</dcterms:modified>
  <cp:category>https://www.sorubak.com</cp:category>
</cp:coreProperties>
</file>