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4" r:id="rId29"/>
    <p:sldId id="285" r:id="rId30"/>
    <p:sldId id="286" r:id="rId31"/>
    <p:sldId id="287" r:id="rId32"/>
    <p:sldId id="288" r:id="rId3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DBA3A-4F59-49ED-8A47-2BF3AD9CF1B0}" type="datetimeFigureOut">
              <a:rPr lang="tr-TR" smtClean="0"/>
              <a:pPr/>
              <a:t>08/04/2019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1993-FDF3-4258-9639-08406142798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DBA3A-4F59-49ED-8A47-2BF3AD9CF1B0}" type="datetimeFigureOut">
              <a:rPr lang="tr-TR" smtClean="0"/>
              <a:pPr/>
              <a:t>08/04/2019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1993-FDF3-4258-9639-08406142798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DBA3A-4F59-49ED-8A47-2BF3AD9CF1B0}" type="datetimeFigureOut">
              <a:rPr lang="tr-TR" smtClean="0"/>
              <a:pPr/>
              <a:t>08/04/2019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1993-FDF3-4258-9639-08406142798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DBA3A-4F59-49ED-8A47-2BF3AD9CF1B0}" type="datetimeFigureOut">
              <a:rPr lang="tr-TR" smtClean="0"/>
              <a:pPr/>
              <a:t>08/04/2019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1993-FDF3-4258-9639-08406142798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DBA3A-4F59-49ED-8A47-2BF3AD9CF1B0}" type="datetimeFigureOut">
              <a:rPr lang="tr-TR" smtClean="0"/>
              <a:pPr/>
              <a:t>08/04/2019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1993-FDF3-4258-9639-08406142798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DBA3A-4F59-49ED-8A47-2BF3AD9CF1B0}" type="datetimeFigureOut">
              <a:rPr lang="tr-TR" smtClean="0"/>
              <a:pPr/>
              <a:t>08/04/2019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1993-FDF3-4258-9639-08406142798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DBA3A-4F59-49ED-8A47-2BF3AD9CF1B0}" type="datetimeFigureOut">
              <a:rPr lang="tr-TR" smtClean="0"/>
              <a:pPr/>
              <a:t>08/04/2019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1993-FDF3-4258-9639-08406142798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DBA3A-4F59-49ED-8A47-2BF3AD9CF1B0}" type="datetimeFigureOut">
              <a:rPr lang="tr-TR" smtClean="0"/>
              <a:pPr/>
              <a:t>08/04/2019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1993-FDF3-4258-9639-08406142798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DBA3A-4F59-49ED-8A47-2BF3AD9CF1B0}" type="datetimeFigureOut">
              <a:rPr lang="tr-TR" smtClean="0"/>
              <a:pPr/>
              <a:t>08/04/2019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1993-FDF3-4258-9639-08406142798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DBA3A-4F59-49ED-8A47-2BF3AD9CF1B0}" type="datetimeFigureOut">
              <a:rPr lang="tr-TR" smtClean="0"/>
              <a:pPr/>
              <a:t>08/04/2019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1993-FDF3-4258-9639-08406142798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DBA3A-4F59-49ED-8A47-2BF3AD9CF1B0}" type="datetimeFigureOut">
              <a:rPr lang="tr-TR" smtClean="0"/>
              <a:pPr/>
              <a:t>08/04/2019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1993-FDF3-4258-9639-08406142798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BDBA3A-4F59-49ED-8A47-2BF3AD9CF1B0}" type="datetimeFigureOut">
              <a:rPr lang="tr-TR" smtClean="0"/>
              <a:pPr/>
              <a:t>08/04/2019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FC1993-FDF3-4258-9639-084061427982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orubak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orubak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4.SINIF TÜRKÇE DERSİ GENEL TEKRAR </a:t>
            </a:r>
            <a:r>
              <a:rPr lang="tr-TR" dirty="0" smtClean="0"/>
              <a:t>SOR </a:t>
            </a:r>
            <a:r>
              <a:rPr lang="tr-TR" b="1" dirty="0" smtClean="0">
                <a:hlinkClick r:id="rId2"/>
              </a:rPr>
              <a:t>https</a:t>
            </a:r>
            <a:r>
              <a:rPr lang="tr-TR" b="1" dirty="0" smtClean="0">
                <a:hlinkClick r:id="rId2"/>
              </a:rPr>
              <a:t>://</a:t>
            </a:r>
            <a:r>
              <a:rPr lang="tr-TR" b="1" dirty="0" smtClean="0">
                <a:hlinkClick r:id="rId2"/>
              </a:rPr>
              <a:t>www.sorubak.com</a:t>
            </a:r>
            <a:r>
              <a:rPr lang="tr-TR" b="1" dirty="0" smtClean="0"/>
              <a:t>  </a:t>
            </a:r>
            <a:r>
              <a:rPr lang="tr-TR" dirty="0" smtClean="0"/>
              <a:t>ULARI 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HAYDİ ÇOCUKLAR CEVAPLAYALIM</a:t>
            </a:r>
            <a:r>
              <a:rPr lang="tr-TR" dirty="0" smtClean="0">
                <a:sym typeface="Wingdings" pitchFamily="2" charset="2"/>
              </a:rPr>
              <a:t>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9-Aşağıdaki </a:t>
            </a:r>
            <a:r>
              <a:rPr lang="tr-TR" sz="4000" dirty="0">
                <a:latin typeface="Arial Narrow" pitchFamily="34" charset="0"/>
              </a:rPr>
              <a:t>sözcük guruplarından hangisi anlam bakımından diğerlerinden farklıdır?</a:t>
            </a:r>
          </a:p>
          <a:p>
            <a:pPr>
              <a:buNone/>
            </a:pPr>
            <a:r>
              <a:rPr lang="tr-TR" sz="4000" dirty="0">
                <a:latin typeface="Arial Narrow" pitchFamily="34" charset="0"/>
              </a:rPr>
              <a:t>A) toplama – çıkarma</a:t>
            </a:r>
          </a:p>
          <a:p>
            <a:pPr>
              <a:buNone/>
            </a:pPr>
            <a:r>
              <a:rPr lang="tr-TR" sz="4000" dirty="0">
                <a:latin typeface="Arial Narrow" pitchFamily="34" charset="0"/>
              </a:rPr>
              <a:t>B) iri – yarı</a:t>
            </a:r>
          </a:p>
          <a:p>
            <a:pPr>
              <a:buNone/>
            </a:pPr>
            <a:r>
              <a:rPr lang="tr-TR" sz="4000" dirty="0">
                <a:latin typeface="Arial Narrow" pitchFamily="34" charset="0"/>
              </a:rPr>
              <a:t>C) taze – bayat</a:t>
            </a:r>
          </a:p>
          <a:p>
            <a:pPr>
              <a:buNone/>
            </a:pPr>
            <a:r>
              <a:rPr lang="tr-TR" sz="4000" dirty="0">
                <a:latin typeface="Arial Narrow" pitchFamily="34" charset="0"/>
              </a:rPr>
              <a:t>D) belge – vesika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836712"/>
            <a:ext cx="8229600" cy="452596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tr-TR" sz="5200" dirty="0" smtClean="0">
                <a:latin typeface="Arial Narrow" pitchFamily="34" charset="0"/>
              </a:rPr>
              <a:t>10- </a:t>
            </a:r>
            <a:r>
              <a:rPr lang="tr-TR" sz="5700" dirty="0" smtClean="0">
                <a:latin typeface="Arial Narrow" pitchFamily="34" charset="0"/>
              </a:rPr>
              <a:t>Aşağıdakilerden hangisinde mecaz anlamlı sözcük vardır?</a:t>
            </a:r>
          </a:p>
          <a:p>
            <a:pPr marL="514350" indent="-514350">
              <a:buAutoNum type="alphaUcPeriod"/>
            </a:pPr>
            <a:r>
              <a:rPr lang="tr-TR" sz="5700" dirty="0" smtClean="0">
                <a:latin typeface="Arial Narrow" pitchFamily="34" charset="0"/>
              </a:rPr>
              <a:t>Annesi </a:t>
            </a:r>
            <a:r>
              <a:rPr lang="tr-TR" sz="5700" dirty="0">
                <a:latin typeface="Arial Narrow" pitchFamily="34" charset="0"/>
              </a:rPr>
              <a:t>ona uyumadan önce </a:t>
            </a:r>
            <a:r>
              <a:rPr lang="tr-TR" sz="5700" u="sng" dirty="0">
                <a:latin typeface="Arial Narrow" pitchFamily="34" charset="0"/>
              </a:rPr>
              <a:t>ince</a:t>
            </a:r>
            <a:r>
              <a:rPr lang="tr-TR" sz="5700" dirty="0">
                <a:latin typeface="Arial Narrow" pitchFamily="34" charset="0"/>
              </a:rPr>
              <a:t> bir kitap okudu. </a:t>
            </a:r>
            <a:endParaRPr lang="tr-TR" sz="5700" dirty="0" smtClean="0">
              <a:latin typeface="Arial Narrow" pitchFamily="34" charset="0"/>
            </a:endParaRPr>
          </a:p>
          <a:p>
            <a:pPr marL="514350" indent="-514350">
              <a:buAutoNum type="alphaUcPeriod"/>
            </a:pPr>
            <a:r>
              <a:rPr lang="tr-TR" sz="5700" dirty="0">
                <a:latin typeface="Arial Narrow" pitchFamily="34" charset="0"/>
              </a:rPr>
              <a:t>Bu sınavı kazanamazsam </a:t>
            </a:r>
            <a:r>
              <a:rPr lang="tr-TR" sz="5700" u="sng" dirty="0">
                <a:latin typeface="Arial Narrow" pitchFamily="34" charset="0"/>
              </a:rPr>
              <a:t>yandım</a:t>
            </a:r>
            <a:r>
              <a:rPr lang="tr-TR" sz="5700" u="sng" dirty="0" smtClean="0">
                <a:latin typeface="Arial Narrow" pitchFamily="34" charset="0"/>
              </a:rPr>
              <a:t>.</a:t>
            </a:r>
          </a:p>
          <a:p>
            <a:pPr marL="514350" indent="-514350">
              <a:buAutoNum type="alphaUcPeriod"/>
            </a:pPr>
            <a:r>
              <a:rPr lang="tr-TR" sz="5700" dirty="0">
                <a:latin typeface="Arial Narrow" pitchFamily="34" charset="0"/>
              </a:rPr>
              <a:t>Çoban, büyük ve yaşlı bir ağacın </a:t>
            </a:r>
            <a:r>
              <a:rPr lang="tr-TR" sz="5700" u="sng" dirty="0">
                <a:latin typeface="Arial Narrow" pitchFamily="34" charset="0"/>
              </a:rPr>
              <a:t>gölge</a:t>
            </a:r>
            <a:r>
              <a:rPr lang="tr-TR" sz="5700" dirty="0">
                <a:latin typeface="Arial Narrow" pitchFamily="34" charset="0"/>
              </a:rPr>
              <a:t>sinde uyuyakalmıştı</a:t>
            </a:r>
            <a:r>
              <a:rPr lang="tr-TR" sz="5700" dirty="0" smtClean="0">
                <a:latin typeface="Arial Narrow" pitchFamily="34" charset="0"/>
              </a:rPr>
              <a:t>.</a:t>
            </a:r>
          </a:p>
          <a:p>
            <a:pPr marL="514350" indent="-514350">
              <a:buFont typeface="Arial" pitchFamily="34" charset="0"/>
              <a:buAutoNum type="alphaUcPeriod"/>
            </a:pPr>
            <a:r>
              <a:rPr lang="tr-TR" sz="5700" dirty="0">
                <a:latin typeface="Arial Narrow" pitchFamily="34" charset="0"/>
              </a:rPr>
              <a:t>Koli yere düşünce içindeki tabakların hepsi </a:t>
            </a:r>
            <a:r>
              <a:rPr lang="tr-TR" sz="5700" u="sng" dirty="0">
                <a:latin typeface="Arial Narrow" pitchFamily="34" charset="0"/>
              </a:rPr>
              <a:t>kırıldı.</a:t>
            </a:r>
            <a:r>
              <a:rPr lang="tr-TR" sz="5700" dirty="0">
                <a:latin typeface="Arial Narrow" pitchFamily="34" charset="0"/>
              </a:rPr>
              <a:t> </a:t>
            </a:r>
          </a:p>
          <a:p>
            <a:pPr marL="514350" indent="-514350">
              <a:buAutoNum type="alphaUcPeriod"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tr-TR" sz="4300" dirty="0" smtClean="0">
                <a:latin typeface="Arial Narrow" pitchFamily="34" charset="0"/>
              </a:rPr>
              <a:t>11- </a:t>
            </a:r>
            <a:r>
              <a:rPr lang="tr-TR" sz="4300" dirty="0">
                <a:latin typeface="Arial Narrow" pitchFamily="34" charset="0"/>
              </a:rPr>
              <a:t>“-cı, -lı, -lık, -sız” gibi bazı ekler eklendikleri sözcüklerin </a:t>
            </a:r>
            <a:r>
              <a:rPr lang="tr-TR" sz="4300" dirty="0" smtClean="0">
                <a:latin typeface="Arial Narrow" pitchFamily="34" charset="0"/>
              </a:rPr>
              <a:t>anlamlarını değiştirir</a:t>
            </a:r>
            <a:r>
              <a:rPr lang="tr-TR" sz="4300" dirty="0">
                <a:latin typeface="Arial Narrow" pitchFamily="34" charset="0"/>
              </a:rPr>
              <a:t>. Bu tür eklere yapım eki </a:t>
            </a:r>
            <a:r>
              <a:rPr lang="tr-TR" sz="4300" dirty="0" smtClean="0">
                <a:latin typeface="Arial Narrow" pitchFamily="34" charset="0"/>
              </a:rPr>
              <a:t>denir. Aşağıdakilerden hangisi sözcüğün </a:t>
            </a:r>
            <a:r>
              <a:rPr lang="tr-TR" sz="4300" dirty="0">
                <a:latin typeface="Arial Narrow" pitchFamily="34" charset="0"/>
              </a:rPr>
              <a:t>anlamını değiştiren bir ek almamıştır? </a:t>
            </a:r>
            <a:br>
              <a:rPr lang="tr-TR" sz="4300" dirty="0">
                <a:latin typeface="Arial Narrow" pitchFamily="34" charset="0"/>
              </a:rPr>
            </a:br>
            <a:r>
              <a:rPr lang="tr-TR" sz="4300" dirty="0">
                <a:latin typeface="Arial Narrow" pitchFamily="34" charset="0"/>
              </a:rPr>
              <a:t>A) İzmirli </a:t>
            </a:r>
            <a:br>
              <a:rPr lang="tr-TR" sz="4300" dirty="0">
                <a:latin typeface="Arial Narrow" pitchFamily="34" charset="0"/>
              </a:rPr>
            </a:br>
            <a:r>
              <a:rPr lang="tr-TR" sz="4300" dirty="0">
                <a:latin typeface="Arial Narrow" pitchFamily="34" charset="0"/>
              </a:rPr>
              <a:t>B) Aşçı </a:t>
            </a:r>
            <a:br>
              <a:rPr lang="tr-TR" sz="4300" dirty="0">
                <a:latin typeface="Arial Narrow" pitchFamily="34" charset="0"/>
              </a:rPr>
            </a:br>
            <a:r>
              <a:rPr lang="tr-TR" sz="4300" dirty="0">
                <a:latin typeface="Arial Narrow" pitchFamily="34" charset="0"/>
              </a:rPr>
              <a:t>C) Açlık </a:t>
            </a:r>
            <a:br>
              <a:rPr lang="tr-TR" sz="4300" dirty="0">
                <a:latin typeface="Arial Narrow" pitchFamily="34" charset="0"/>
              </a:rPr>
            </a:br>
            <a:r>
              <a:rPr lang="tr-TR" sz="4300" dirty="0">
                <a:latin typeface="Arial Narrow" pitchFamily="34" charset="0"/>
              </a:rPr>
              <a:t>D) Davullar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908720"/>
            <a:ext cx="82296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12- Aşağıdakilerden hangisinde farklı düşünmeye yönlendiren ifade yer alır?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Arial Narrow" pitchFamily="34" charset="0"/>
              </a:rPr>
              <a:t>Bu acıyla yüreğim yandı.</a:t>
            </a:r>
          </a:p>
          <a:p>
            <a:pPr marL="514350" indent="-514350">
              <a:buAutoNum type="alphaUcParenR"/>
            </a:pPr>
            <a:r>
              <a:rPr lang="tr-TR" sz="4000" i="1" dirty="0" smtClean="0">
                <a:latin typeface="Arial Narrow" pitchFamily="34" charset="0"/>
              </a:rPr>
              <a:t>Şimdi uyuyor </a:t>
            </a:r>
            <a:r>
              <a:rPr lang="tr-TR" sz="4000" i="1" u="sng" dirty="0" smtClean="0">
                <a:latin typeface="Arial Narrow" pitchFamily="34" charset="0"/>
              </a:rPr>
              <a:t>ya da</a:t>
            </a:r>
            <a:r>
              <a:rPr lang="tr-TR" sz="4000" i="1" dirty="0" smtClean="0">
                <a:latin typeface="Arial Narrow" pitchFamily="34" charset="0"/>
              </a:rPr>
              <a:t> kitap okuyordur.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Arial Narrow" pitchFamily="34" charset="0"/>
              </a:rPr>
              <a:t>Bize geldiğine sevindim. 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Arial Narrow" pitchFamily="34" charset="0"/>
              </a:rPr>
              <a:t>Atatürk 1881 yılında Selanik’te doğmuştur. </a:t>
            </a:r>
            <a:endParaRPr lang="tr-TR" sz="4000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r-TR" sz="4300" dirty="0" smtClean="0">
                <a:latin typeface="Arial Narrow" pitchFamily="34" charset="0"/>
              </a:rPr>
              <a:t>13-Aşağıdaki cümlelerin hangisinde </a:t>
            </a:r>
            <a:r>
              <a:rPr lang="tr-TR" sz="4300" u="sng" dirty="0" smtClean="0">
                <a:latin typeface="Arial Narrow" pitchFamily="34" charset="0"/>
              </a:rPr>
              <a:t>genel durum</a:t>
            </a:r>
            <a:r>
              <a:rPr lang="tr-TR" sz="4300" dirty="0" smtClean="0">
                <a:latin typeface="Arial Narrow" pitchFamily="34" charset="0"/>
              </a:rPr>
              <a:t> bildiren bir ifade vardır?</a:t>
            </a:r>
          </a:p>
          <a:p>
            <a:pPr marL="514350" indent="-514350">
              <a:buAutoNum type="alphaUcParenR"/>
            </a:pPr>
            <a:r>
              <a:rPr lang="tr-TR" sz="4300" dirty="0" smtClean="0">
                <a:latin typeface="Arial Narrow" pitchFamily="34" charset="0"/>
              </a:rPr>
              <a:t>Genellikle sonbaharda köye gideriz.</a:t>
            </a:r>
          </a:p>
          <a:p>
            <a:pPr marL="514350" indent="-514350">
              <a:buFont typeface="Arial" pitchFamily="34" charset="0"/>
              <a:buAutoNum type="alphaUcParenR"/>
            </a:pPr>
            <a:r>
              <a:rPr lang="tr-TR" sz="4300" dirty="0" smtClean="0">
                <a:latin typeface="Arial Narrow" pitchFamily="34" charset="0"/>
              </a:rPr>
              <a:t>Annemden sadece bir saat izin aldım. </a:t>
            </a:r>
          </a:p>
          <a:p>
            <a:pPr marL="514350" indent="-514350">
              <a:buAutoNum type="alphaUcParenR"/>
            </a:pPr>
            <a:r>
              <a:rPr lang="tr-TR" sz="4300" dirty="0" smtClean="0">
                <a:latin typeface="Arial Narrow" pitchFamily="34" charset="0"/>
              </a:rPr>
              <a:t>Annem, bu keki özel olarak sana yaptı. </a:t>
            </a:r>
          </a:p>
          <a:p>
            <a:pPr marL="514350" indent="-514350">
              <a:buAutoNum type="alphaUcParenR"/>
            </a:pPr>
            <a:r>
              <a:rPr lang="tr-TR" sz="4300" dirty="0" smtClean="0">
                <a:latin typeface="Arial Narrow" pitchFamily="34" charset="0"/>
              </a:rPr>
              <a:t>Yalnızca bu adam ayağa kalktı. 			</a:t>
            </a:r>
          </a:p>
          <a:p>
            <a:pPr marL="514350" indent="-514350">
              <a:buNone/>
            </a:pPr>
            <a:endParaRPr lang="tr-TR" sz="4300" dirty="0" smtClean="0">
              <a:latin typeface="Arial Narrow" pitchFamily="34" charset="0"/>
            </a:endParaRPr>
          </a:p>
          <a:p>
            <a:pPr>
              <a:buNone/>
            </a:pPr>
            <a:endParaRPr lang="tr-TR" sz="4300" dirty="0" smtClean="0">
              <a:latin typeface="Arial Narrow" pitchFamily="34" charset="0"/>
            </a:endParaRP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14-Aşağıdaki cümlelerin hangisinde </a:t>
            </a:r>
            <a:r>
              <a:rPr lang="tr-TR" sz="4000" u="sng" dirty="0" smtClean="0">
                <a:latin typeface="Arial Narrow" pitchFamily="34" charset="0"/>
              </a:rPr>
              <a:t>özel durum</a:t>
            </a:r>
            <a:r>
              <a:rPr lang="tr-TR" sz="4000" dirty="0" smtClean="0">
                <a:latin typeface="Arial Narrow" pitchFamily="34" charset="0"/>
              </a:rPr>
              <a:t> bildiren bir ifade vardır?</a:t>
            </a:r>
          </a:p>
          <a:p>
            <a:pPr marL="514350" indent="-514350">
              <a:buAutoNum type="alphaUcParenR"/>
            </a:pPr>
            <a:r>
              <a:rPr lang="tr-TR" sz="4000" dirty="0" smtClean="0">
                <a:latin typeface="Arial Narrow" pitchFamily="34" charset="0"/>
              </a:rPr>
              <a:t>Her zaman bu şarkıyı dinlerim.		</a:t>
            </a:r>
          </a:p>
          <a:p>
            <a:pPr marL="514350" indent="-514350">
              <a:buNone/>
            </a:pPr>
            <a:r>
              <a:rPr lang="tr-TR" sz="4000" dirty="0" smtClean="0">
                <a:latin typeface="Arial Narrow" pitchFamily="34" charset="0"/>
              </a:rPr>
              <a:t>B) Çocuklardan sadece Yunus iyi not aldı.</a:t>
            </a:r>
          </a:p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C) Okul bahçesi tamamen çam ağaçlarıyla dolu.</a:t>
            </a:r>
          </a:p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D) Sık sık hastalandığı için doktora gittiler.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4525963"/>
          </a:xfrm>
        </p:spPr>
        <p:txBody>
          <a:bodyPr/>
          <a:lstStyle/>
          <a:p>
            <a:pPr lvl="0">
              <a:buNone/>
            </a:pPr>
            <a:r>
              <a:rPr lang="tr-TR" sz="4000" dirty="0" smtClean="0">
                <a:latin typeface="Arial Narrow" pitchFamily="34" charset="0"/>
              </a:rPr>
              <a:t>15-</a:t>
            </a:r>
            <a:r>
              <a:rPr lang="en-US" sz="4000" dirty="0" smtClean="0">
                <a:latin typeface="Arial Narrow" pitchFamily="34" charset="0"/>
              </a:rPr>
              <a:t>“</a:t>
            </a:r>
            <a:r>
              <a:rPr lang="en-US" sz="4000" b="1" dirty="0" smtClean="0">
                <a:latin typeface="Arial Narrow" pitchFamily="34" charset="0"/>
              </a:rPr>
              <a:t>Göz-Gözlük</a:t>
            </a:r>
            <a:r>
              <a:rPr lang="en-US" sz="4000" dirty="0" smtClean="0">
                <a:latin typeface="Arial Narrow" pitchFamily="34" charset="0"/>
              </a:rPr>
              <a:t>” arasındaki ilişkinin benzeri aşağıdakilerden hangisinde </a:t>
            </a:r>
            <a:r>
              <a:rPr lang="en-US" sz="4000" b="1" u="sng" dirty="0" smtClean="0">
                <a:latin typeface="Arial Narrow" pitchFamily="34" charset="0"/>
              </a:rPr>
              <a:t>yoktur</a:t>
            </a:r>
            <a:r>
              <a:rPr lang="en-US" sz="4000" dirty="0" smtClean="0">
                <a:latin typeface="Arial Narrow" pitchFamily="34" charset="0"/>
              </a:rPr>
              <a:t>?</a:t>
            </a:r>
            <a:endParaRPr lang="tr-TR" sz="4000" dirty="0" smtClean="0">
              <a:latin typeface="Arial Narrow" pitchFamily="34" charset="0"/>
            </a:endParaRPr>
          </a:p>
          <a:p>
            <a:pPr lvl="0">
              <a:buNone/>
            </a:pPr>
            <a:r>
              <a:rPr lang="tr-TR" sz="4000" dirty="0" smtClean="0">
                <a:latin typeface="Arial Narrow" pitchFamily="34" charset="0"/>
              </a:rPr>
              <a:t>  a)</a:t>
            </a:r>
            <a:r>
              <a:rPr lang="en-US" sz="4000" dirty="0" smtClean="0">
                <a:latin typeface="Arial Narrow" pitchFamily="34" charset="0"/>
              </a:rPr>
              <a:t>El-Eldiven              b) Kafa-Şapka          </a:t>
            </a:r>
            <a:endParaRPr lang="tr-TR" sz="4000" dirty="0" smtClean="0">
              <a:latin typeface="Arial Narrow" pitchFamily="34" charset="0"/>
            </a:endParaRPr>
          </a:p>
          <a:p>
            <a:pPr lvl="0">
              <a:buNone/>
            </a:pPr>
            <a:r>
              <a:rPr lang="en-US" sz="4000" dirty="0" smtClean="0">
                <a:latin typeface="Arial Narrow" pitchFamily="34" charset="0"/>
              </a:rPr>
              <a:t>  c) Ayak-Çorap                 d) Televizyon-Kumanda</a:t>
            </a:r>
            <a:endParaRPr lang="tr-TR" sz="4000" dirty="0" smtClean="0">
              <a:latin typeface="Arial Narrow" pitchFamily="34" charset="0"/>
            </a:endParaRP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980728"/>
            <a:ext cx="8229600" cy="4525963"/>
          </a:xfrm>
        </p:spPr>
        <p:txBody>
          <a:bodyPr/>
          <a:lstStyle/>
          <a:p>
            <a:pPr lvl="0">
              <a:buNone/>
            </a:pPr>
            <a:r>
              <a:rPr lang="tr-TR" sz="4000" dirty="0" smtClean="0">
                <a:latin typeface="Arial Narrow" pitchFamily="34" charset="0"/>
              </a:rPr>
              <a:t>17-</a:t>
            </a:r>
            <a:r>
              <a:rPr lang="en-US" sz="4000" dirty="0" smtClean="0">
                <a:latin typeface="Arial Narrow" pitchFamily="34" charset="0"/>
              </a:rPr>
              <a:t>Aşağıdaki cümlelerin hangisinde eylemin kişisi diğerlerinden farklıdır?       </a:t>
            </a:r>
            <a:endParaRPr lang="tr-TR" sz="4000" dirty="0" smtClean="0">
              <a:latin typeface="Arial Narrow" pitchFamily="34" charset="0"/>
            </a:endParaRPr>
          </a:p>
          <a:p>
            <a:pPr lvl="0">
              <a:buNone/>
            </a:pPr>
            <a:r>
              <a:rPr lang="en-US" sz="4000" dirty="0" smtClean="0">
                <a:latin typeface="Arial Narrow" pitchFamily="34" charset="0"/>
              </a:rPr>
              <a:t> a) Buğdayı ambara döktük.                            </a:t>
            </a:r>
            <a:endParaRPr lang="tr-TR" sz="4000" dirty="0" smtClean="0">
              <a:latin typeface="Arial Narrow" pitchFamily="34" charset="0"/>
            </a:endParaRPr>
          </a:p>
          <a:p>
            <a:pPr lvl="0">
              <a:buNone/>
            </a:pPr>
            <a:r>
              <a:rPr lang="en-US" sz="4000" dirty="0" smtClean="0">
                <a:latin typeface="Arial Narrow" pitchFamily="34" charset="0"/>
              </a:rPr>
              <a:t> b) Sabah erkenden size geliriz.</a:t>
            </a:r>
            <a:endParaRPr lang="tr-TR" sz="4000" dirty="0" smtClean="0">
              <a:latin typeface="Arial Narrow" pitchFamily="34" charset="0"/>
            </a:endParaRPr>
          </a:p>
          <a:p>
            <a:pPr lvl="0">
              <a:buNone/>
            </a:pPr>
            <a:r>
              <a:rPr lang="en-US" sz="4000" dirty="0" smtClean="0">
                <a:latin typeface="Arial Narrow" pitchFamily="34" charset="0"/>
              </a:rPr>
              <a:t>c) Tarladan az önce geldik.                            </a:t>
            </a:r>
            <a:endParaRPr lang="tr-TR" sz="4000" dirty="0" smtClean="0">
              <a:latin typeface="Arial Narrow" pitchFamily="34" charset="0"/>
            </a:endParaRPr>
          </a:p>
          <a:p>
            <a:pPr lvl="0">
              <a:buNone/>
            </a:pPr>
            <a:r>
              <a:rPr lang="en-US" sz="4000" dirty="0" smtClean="0">
                <a:latin typeface="Arial Narrow" pitchFamily="34" charset="0"/>
              </a:rPr>
              <a:t> d) Çalışmaya erken başladınız.                          </a:t>
            </a:r>
            <a:endParaRPr lang="tr-TR" sz="4000" dirty="0" smtClean="0">
              <a:latin typeface="Arial Narrow" pitchFamily="34" charset="0"/>
            </a:endParaRP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18- </a:t>
            </a:r>
            <a:r>
              <a:rPr lang="en-US" sz="4000" dirty="0" smtClean="0">
                <a:latin typeface="Arial Narrow" pitchFamily="34" charset="0"/>
              </a:rPr>
              <a:t>“Avcılar,kuş sesleriyle erkenden uyanmışlardı.” cümlesinde,aşağıdaki sorulardan hangisinin yanıtı </a:t>
            </a:r>
            <a:r>
              <a:rPr lang="en-US" sz="4000" u="sng" dirty="0" smtClean="0">
                <a:latin typeface="Arial Narrow" pitchFamily="34" charset="0"/>
              </a:rPr>
              <a:t>yoktur</a:t>
            </a:r>
            <a:r>
              <a:rPr lang="en-US" sz="4000" dirty="0" smtClean="0">
                <a:latin typeface="Arial Narrow" pitchFamily="34" charset="0"/>
              </a:rPr>
              <a:t>?</a:t>
            </a:r>
            <a:endParaRPr lang="tr-TR" sz="4000" dirty="0" smtClean="0">
              <a:latin typeface="Arial Narrow" pitchFamily="34" charset="0"/>
            </a:endParaRPr>
          </a:p>
          <a:p>
            <a:pPr>
              <a:buNone/>
            </a:pPr>
            <a:r>
              <a:rPr lang="en-US" sz="4000" dirty="0" smtClean="0">
                <a:latin typeface="Arial Narrow" pitchFamily="34" charset="0"/>
              </a:rPr>
              <a:t>   a) Kimler    	        b) Neyi       	      </a:t>
            </a:r>
            <a:endParaRPr lang="tr-TR" sz="4000" dirty="0" smtClean="0">
              <a:latin typeface="Arial Narrow" pitchFamily="34" charset="0"/>
            </a:endParaRPr>
          </a:p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  </a:t>
            </a:r>
            <a:r>
              <a:rPr lang="en-US" sz="4000" dirty="0" smtClean="0">
                <a:latin typeface="Arial Narrow" pitchFamily="34" charset="0"/>
              </a:rPr>
              <a:t> c) Ne zaman </a:t>
            </a:r>
            <a:r>
              <a:rPr lang="tr-TR" sz="4000" dirty="0" smtClean="0">
                <a:latin typeface="Arial Narrow" pitchFamily="34" charset="0"/>
              </a:rPr>
              <a:t>      </a:t>
            </a:r>
            <a:r>
              <a:rPr lang="en-US" sz="4000" dirty="0" smtClean="0">
                <a:latin typeface="Arial Narrow" pitchFamily="34" charset="0"/>
              </a:rPr>
              <a:t> d) Ne ile</a:t>
            </a:r>
            <a:endParaRPr lang="tr-TR" sz="4000" dirty="0" smtClean="0">
              <a:latin typeface="Arial Narrow" pitchFamily="34" charset="0"/>
            </a:endParaRP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19-</a:t>
            </a:r>
            <a:r>
              <a:rPr lang="en-US" sz="4000" dirty="0" smtClean="0">
                <a:latin typeface="Arial Narrow" pitchFamily="34" charset="0"/>
              </a:rPr>
              <a:t>Aşağıdaki kelimelerin hangisinde bir yazım hatası yapılmıştır?</a:t>
            </a:r>
            <a:endParaRPr lang="tr-TR" sz="4000" dirty="0" smtClean="0">
              <a:latin typeface="Arial Narrow" pitchFamily="34" charset="0"/>
            </a:endParaRPr>
          </a:p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    </a:t>
            </a:r>
            <a:r>
              <a:rPr lang="en-US" sz="4000" dirty="0" smtClean="0">
                <a:latin typeface="Arial Narrow" pitchFamily="34" charset="0"/>
              </a:rPr>
              <a:t>a) buzdolabı                b) pisiklet                      </a:t>
            </a:r>
            <a:endParaRPr lang="tr-TR" sz="4000" dirty="0" smtClean="0">
              <a:latin typeface="Arial Narrow" pitchFamily="34" charset="0"/>
            </a:endParaRPr>
          </a:p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     </a:t>
            </a:r>
            <a:r>
              <a:rPr lang="en-US" sz="4000" dirty="0" smtClean="0">
                <a:latin typeface="Arial Narrow" pitchFamily="34" charset="0"/>
              </a:rPr>
              <a:t> c) fırın                        d) musluk</a:t>
            </a:r>
            <a:endParaRPr lang="tr-TR" sz="4000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TÜRKÇE DİLBİLGİSİ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1-“</a:t>
            </a:r>
            <a:r>
              <a:rPr lang="tr-TR" sz="4000" dirty="0">
                <a:latin typeface="Arial Narrow" pitchFamily="34" charset="0"/>
              </a:rPr>
              <a:t>Türk askeri kahramandır.” cümlesinde hangi durum eki vardır?</a:t>
            </a:r>
          </a:p>
          <a:p>
            <a:pPr marL="514350" indent="-514350">
              <a:buAutoNum type="alphaUcPeriod"/>
            </a:pPr>
            <a:r>
              <a:rPr lang="tr-TR" sz="4000" dirty="0" smtClean="0">
                <a:latin typeface="Arial Narrow" pitchFamily="34" charset="0"/>
              </a:rPr>
              <a:t>-</a:t>
            </a:r>
            <a:r>
              <a:rPr lang="tr-TR" sz="4000" dirty="0">
                <a:latin typeface="Arial Narrow" pitchFamily="34" charset="0"/>
              </a:rPr>
              <a:t>e hali      	  </a:t>
            </a:r>
            <a:r>
              <a:rPr lang="tr-TR" sz="4000" dirty="0" smtClean="0">
                <a:latin typeface="Arial Narrow" pitchFamily="34" charset="0"/>
              </a:rPr>
              <a:t>  B</a:t>
            </a:r>
            <a:r>
              <a:rPr lang="tr-TR" sz="4000" dirty="0">
                <a:latin typeface="Arial Narrow" pitchFamily="34" charset="0"/>
              </a:rPr>
              <a:t>. - i hali 	  </a:t>
            </a:r>
            <a:endParaRPr lang="tr-TR" sz="4000" dirty="0" smtClean="0">
              <a:latin typeface="Arial Narrow" pitchFamily="34" charset="0"/>
            </a:endParaRPr>
          </a:p>
          <a:p>
            <a:pPr marL="514350" indent="-514350">
              <a:buAutoNum type="alphaUcPeriod"/>
            </a:pPr>
            <a:r>
              <a:rPr lang="tr-TR" sz="4000" dirty="0" smtClean="0">
                <a:latin typeface="Arial Narrow" pitchFamily="34" charset="0"/>
              </a:rPr>
              <a:t> </a:t>
            </a:r>
            <a:r>
              <a:rPr lang="tr-TR" sz="4000" dirty="0">
                <a:latin typeface="Arial Narrow" pitchFamily="34" charset="0"/>
              </a:rPr>
              <a:t>C. -de hali 	    D. -den hali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525963"/>
          </a:xfrm>
        </p:spPr>
        <p:txBody>
          <a:bodyPr/>
          <a:lstStyle/>
          <a:p>
            <a:pPr lvl="0">
              <a:buNone/>
            </a:pPr>
            <a:r>
              <a:rPr lang="tr-TR" sz="4000" dirty="0" smtClean="0">
                <a:latin typeface="Arial Narrow" pitchFamily="34" charset="0"/>
              </a:rPr>
              <a:t>20-</a:t>
            </a:r>
            <a:r>
              <a:rPr lang="en-US" sz="4000" dirty="0" smtClean="0">
                <a:latin typeface="Arial Narrow" pitchFamily="34" charset="0"/>
              </a:rPr>
              <a:t>Soru işareti (?) aşağıdaki cümlelerin hangisinde yanlış kullanılmıştır?</a:t>
            </a:r>
            <a:endParaRPr lang="tr-TR" sz="4000" dirty="0" smtClean="0">
              <a:latin typeface="Arial Narrow" pitchFamily="34" charset="0"/>
            </a:endParaRPr>
          </a:p>
          <a:p>
            <a:pPr lvl="0">
              <a:buNone/>
            </a:pPr>
            <a:r>
              <a:rPr lang="tr-TR" sz="4000" dirty="0" smtClean="0">
                <a:latin typeface="Arial Narrow" pitchFamily="34" charset="0"/>
              </a:rPr>
              <a:t>   a) </a:t>
            </a:r>
            <a:r>
              <a:rPr lang="en-US" sz="4000" dirty="0" smtClean="0">
                <a:latin typeface="Arial Narrow" pitchFamily="34" charset="0"/>
              </a:rPr>
              <a:t>Tatile ne zaman gideceksin?                            b) Kimin kapıyı kapattığını söylemedi?              </a:t>
            </a:r>
            <a:endParaRPr lang="tr-TR" sz="4000" dirty="0" smtClean="0">
              <a:latin typeface="Arial Narrow" pitchFamily="34" charset="0"/>
            </a:endParaRPr>
          </a:p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    </a:t>
            </a:r>
            <a:r>
              <a:rPr lang="en-US" sz="4000" dirty="0" smtClean="0">
                <a:latin typeface="Arial Narrow" pitchFamily="34" charset="0"/>
              </a:rPr>
              <a:t>c)   Bunca zaman neden gelmedin?                         </a:t>
            </a:r>
            <a:r>
              <a:rPr lang="tr-TR" sz="4000" dirty="0" smtClean="0">
                <a:latin typeface="Arial Narrow" pitchFamily="34" charset="0"/>
              </a:rPr>
              <a:t>      </a:t>
            </a:r>
            <a:r>
              <a:rPr lang="en-US" sz="4000" dirty="0" smtClean="0">
                <a:latin typeface="Arial Narrow" pitchFamily="34" charset="0"/>
              </a:rPr>
              <a:t>d) Niçin ağlıyorsun?</a:t>
            </a:r>
            <a:endParaRPr lang="tr-TR" sz="4000" dirty="0" smtClean="0">
              <a:latin typeface="Arial Narrow" pitchFamily="34" charset="0"/>
            </a:endParaRP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4525963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tr-TR" dirty="0" smtClean="0"/>
              <a:t>	</a:t>
            </a:r>
            <a:r>
              <a:rPr lang="tr-TR" sz="15200" dirty="0" smtClean="0">
                <a:latin typeface="Arial Narrow" pitchFamily="34" charset="0"/>
              </a:rPr>
              <a:t>21- Erzurum kelimesinin çağrıştırdığı bazı temel şeyler vardır: Soğuk , yeşil , beyaz , kahramanlık, dadaş ve oltu taşı.Şehrin şapkası gibi duran Palandöken ve şehre hakim olan yeşil.Yeşille kaynaşmış bir başka doku;tarih.</a:t>
            </a:r>
          </a:p>
          <a:p>
            <a:pPr>
              <a:buNone/>
            </a:pPr>
            <a:endParaRPr lang="tr-TR" sz="15200" dirty="0" smtClean="0">
              <a:latin typeface="Arial Narrow" pitchFamily="34" charset="0"/>
            </a:endParaRPr>
          </a:p>
          <a:p>
            <a:pPr lvl="0">
              <a:buNone/>
            </a:pPr>
            <a:r>
              <a:rPr lang="tr-TR" sz="15200" dirty="0" smtClean="0">
                <a:latin typeface="Arial Narrow" pitchFamily="34" charset="0"/>
              </a:rPr>
              <a:t>   Paragrafta hangi temel konu üzerinde </a:t>
            </a:r>
            <a:r>
              <a:rPr lang="tr-TR" sz="15200" u="sng" dirty="0" smtClean="0">
                <a:latin typeface="Arial Narrow" pitchFamily="34" charset="0"/>
              </a:rPr>
              <a:t>durulmamıştır</a:t>
            </a:r>
            <a:r>
              <a:rPr lang="tr-TR" sz="15200" dirty="0" smtClean="0">
                <a:latin typeface="Arial Narrow" pitchFamily="34" charset="0"/>
              </a:rPr>
              <a:t>?</a:t>
            </a:r>
          </a:p>
          <a:p>
            <a:pPr>
              <a:buNone/>
            </a:pPr>
            <a:r>
              <a:rPr lang="tr-TR" sz="15200" dirty="0" smtClean="0">
                <a:latin typeface="Arial Narrow" pitchFamily="34" charset="0"/>
              </a:rPr>
              <a:t>    a) soğuk                     b) kayak merkezi                             c) Dadaş                     d) oltu taşı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tr-TR" sz="4000" dirty="0" smtClean="0">
                <a:latin typeface="Arial Narrow" pitchFamily="34" charset="0"/>
              </a:rPr>
              <a:t>22-Etekleri zil çalmak” deyiminde anlatılmak istenen aşağıdakilerden hangisidir?</a:t>
            </a:r>
          </a:p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    a)telaşlanmak             b)gülmek                       c)ağlamak                    d)üzülmek</a:t>
            </a:r>
            <a:endParaRPr lang="tr-TR" sz="4000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4525963"/>
          </a:xfrm>
        </p:spPr>
        <p:txBody>
          <a:bodyPr>
            <a:noAutofit/>
          </a:bodyPr>
          <a:lstStyle/>
          <a:p>
            <a:pPr lvl="0">
              <a:buNone/>
            </a:pPr>
            <a:r>
              <a:rPr lang="tr-TR" sz="4000" dirty="0" smtClean="0">
                <a:latin typeface="Arial Narrow" pitchFamily="34" charset="0"/>
              </a:rPr>
              <a:t>23- Aşağıdaki cümlelerin hangisinde “ </a:t>
            </a:r>
            <a:r>
              <a:rPr lang="tr-TR" sz="4000" b="1" dirty="0" smtClean="0">
                <a:latin typeface="Arial Narrow" pitchFamily="34" charset="0"/>
              </a:rPr>
              <a:t>konuk ” </a:t>
            </a:r>
            <a:r>
              <a:rPr lang="tr-TR" sz="4000" dirty="0" smtClean="0">
                <a:latin typeface="Arial Narrow" pitchFamily="34" charset="0"/>
              </a:rPr>
              <a:t>sözcüğüyle eş anlamlı bir sözcük vardır?</a:t>
            </a:r>
          </a:p>
          <a:p>
            <a:pPr marL="514350" indent="-514350">
              <a:buAutoNum type="alphaLcParenR"/>
            </a:pPr>
            <a:r>
              <a:rPr lang="tr-TR" sz="4000" dirty="0" smtClean="0">
                <a:latin typeface="Arial Narrow" pitchFamily="34" charset="0"/>
              </a:rPr>
              <a:t>Dostlarımızla yolda karşılaştık.                     </a:t>
            </a:r>
          </a:p>
          <a:p>
            <a:pPr marL="514350" indent="-514350">
              <a:buAutoNum type="alphaLcParenR"/>
            </a:pPr>
            <a:r>
              <a:rPr lang="tr-TR" sz="4000" dirty="0" smtClean="0">
                <a:latin typeface="Arial Narrow" pitchFamily="34" charset="0"/>
              </a:rPr>
              <a:t> Sizi akrabamla görüştüreceğim.</a:t>
            </a:r>
          </a:p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c) Az sonra misafirlerimiz gelecek.                    </a:t>
            </a:r>
          </a:p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d) Geziye tanıdıklarımızla çıkarız.</a:t>
            </a:r>
            <a:endParaRPr lang="tr-TR" sz="4000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764704"/>
            <a:ext cx="8229600" cy="4525963"/>
          </a:xfrm>
        </p:spPr>
        <p:txBody>
          <a:bodyPr/>
          <a:lstStyle/>
          <a:p>
            <a:pPr lvl="0">
              <a:buNone/>
            </a:pPr>
            <a:r>
              <a:rPr lang="tr-TR" sz="4000" dirty="0" smtClean="0">
                <a:latin typeface="Arial Narrow" pitchFamily="34" charset="0"/>
              </a:rPr>
              <a:t>24-“</a:t>
            </a:r>
            <a:r>
              <a:rPr lang="tr-TR" sz="4000" b="1" dirty="0" smtClean="0">
                <a:latin typeface="Arial Narrow" pitchFamily="34" charset="0"/>
              </a:rPr>
              <a:t>Çocukların öğütten çok,iyi bir ............. ihtiyaçları vardır.</a:t>
            </a:r>
            <a:r>
              <a:rPr lang="tr-TR" sz="4000" dirty="0" smtClean="0">
                <a:latin typeface="Arial Narrow" pitchFamily="34" charset="0"/>
              </a:rPr>
              <a:t>” cümlesinde boş bırakılan yere aşağıdaki sözcüklerden hangisi getirilebilir?</a:t>
            </a:r>
          </a:p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  a) eve                             b) kaleme                       </a:t>
            </a:r>
          </a:p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  c) örneğe                       d) çiçeğe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755576" y="476672"/>
            <a:ext cx="79928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Arial Narrow" pitchFamily="34" charset="0"/>
              </a:rPr>
              <a:t>25-Verilen ad ve önadlara uygun önad ve ad yazalım.</a:t>
            </a:r>
            <a:endParaRPr lang="tr-TR" sz="4000" dirty="0">
              <a:latin typeface="Arial Narrow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1115616" y="1940713"/>
            <a:ext cx="7200799" cy="4352137"/>
          </a:xfrm>
          <a:prstGeom prst="rect">
            <a:avLst/>
          </a:prstGeom>
          <a:noFill/>
          <a:ln w="19050">
            <a:solidFill>
              <a:srgbClr val="DDDDDD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000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Arial Narrow" pitchFamily="34" charset="0"/>
              </a:rPr>
              <a:t>26- Aşağıdaki cümlelerin hangisindeki altı çizili sözcük bir adın yerini tutmuştur?</a:t>
            </a:r>
            <a:endParaRPr lang="tr-TR" sz="4000" dirty="0" smtClean="0">
              <a:latin typeface="Arial Narrow" pitchFamily="34" charset="0"/>
            </a:endParaRPr>
          </a:p>
          <a:p>
            <a:pPr>
              <a:buNone/>
            </a:pPr>
            <a:r>
              <a:rPr lang="tr-TR" sz="4000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Arial Narrow" pitchFamily="34" charset="0"/>
              </a:rPr>
              <a:t>A) </a:t>
            </a:r>
            <a:r>
              <a:rPr lang="tr-TR" sz="4000" u="sng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Arial Narrow" pitchFamily="34" charset="0"/>
              </a:rPr>
              <a:t>Oraya</a:t>
            </a:r>
            <a:r>
              <a:rPr lang="tr-TR" sz="4000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Arial Narrow" pitchFamily="34" charset="0"/>
              </a:rPr>
              <a:t> yarın gideceğiz.</a:t>
            </a:r>
            <a:endParaRPr lang="tr-TR" sz="4000" dirty="0" smtClean="0">
              <a:latin typeface="Arial Narrow" pitchFamily="34" charset="0"/>
            </a:endParaRPr>
          </a:p>
          <a:p>
            <a:pPr>
              <a:buNone/>
            </a:pPr>
            <a:r>
              <a:rPr lang="tr-TR" sz="4000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Arial Narrow" pitchFamily="34" charset="0"/>
              </a:rPr>
              <a:t>B) </a:t>
            </a:r>
            <a:r>
              <a:rPr lang="tr-TR" sz="4000" u="sng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Arial Narrow" pitchFamily="34" charset="0"/>
              </a:rPr>
              <a:t>O</a:t>
            </a:r>
            <a:r>
              <a:rPr lang="tr-TR" sz="4000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Arial Narrow" pitchFamily="34" charset="0"/>
              </a:rPr>
              <a:t> mahalleden taşındık.</a:t>
            </a:r>
            <a:endParaRPr lang="tr-TR" sz="4000" dirty="0" smtClean="0">
              <a:latin typeface="Arial Narrow" pitchFamily="34" charset="0"/>
            </a:endParaRPr>
          </a:p>
          <a:p>
            <a:pPr>
              <a:buNone/>
            </a:pPr>
            <a:r>
              <a:rPr lang="tr-TR" sz="4000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Arial Narrow" pitchFamily="34" charset="0"/>
              </a:rPr>
              <a:t>C) </a:t>
            </a:r>
            <a:r>
              <a:rPr lang="tr-TR" sz="4000" u="sng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Arial Narrow" pitchFamily="34" charset="0"/>
              </a:rPr>
              <a:t>O</a:t>
            </a:r>
            <a:r>
              <a:rPr lang="tr-TR" sz="4000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Arial Narrow" pitchFamily="34" charset="0"/>
              </a:rPr>
              <a:t> mektubu dün yazdım.</a:t>
            </a:r>
            <a:endParaRPr lang="tr-TR" sz="4000" dirty="0" smtClean="0">
              <a:latin typeface="Arial Narrow" pitchFamily="34" charset="0"/>
            </a:endParaRPr>
          </a:p>
          <a:p>
            <a:pPr>
              <a:buNone/>
            </a:pPr>
            <a:r>
              <a:rPr lang="tr-TR" sz="4000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Arial Narrow" pitchFamily="34" charset="0"/>
              </a:rPr>
              <a:t>D) </a:t>
            </a:r>
            <a:r>
              <a:rPr lang="tr-TR" sz="4000" u="sng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Arial Narrow" pitchFamily="34" charset="0"/>
              </a:rPr>
              <a:t>O</a:t>
            </a:r>
            <a:r>
              <a:rPr lang="tr-TR" sz="4000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Arial Narrow" pitchFamily="34" charset="0"/>
              </a:rPr>
              <a:t> meyveleri yıkayalım.</a:t>
            </a:r>
            <a:endParaRPr lang="tr-TR" sz="4000" dirty="0" smtClean="0">
              <a:latin typeface="Arial Narrow" pitchFamily="34" charset="0"/>
            </a:endParaRP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lum contrast="18000"/>
          </a:blip>
          <a:srcRect/>
          <a:stretch>
            <a:fillRect/>
          </a:stretch>
        </p:blipFill>
        <p:spPr bwMode="auto">
          <a:xfrm>
            <a:off x="0" y="0"/>
            <a:ext cx="9144000" cy="450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683568" y="4725144"/>
            <a:ext cx="8229600" cy="1503040"/>
          </a:xfrm>
        </p:spPr>
        <p:txBody>
          <a:bodyPr>
            <a:noAutofit/>
          </a:bodyPr>
          <a:lstStyle/>
          <a:p>
            <a:r>
              <a:rPr lang="tr-TR" sz="3600" dirty="0" smtClean="0">
                <a:latin typeface="Arial Narrow" pitchFamily="34" charset="0"/>
              </a:rPr>
              <a:t>Aşağıdakilerden hangisinde adın durum eklerinden yönelme durumu vardır? </a:t>
            </a:r>
            <a:br>
              <a:rPr lang="tr-TR" sz="3600" dirty="0" smtClean="0">
                <a:latin typeface="Arial Narrow" pitchFamily="34" charset="0"/>
              </a:rPr>
            </a:br>
            <a:r>
              <a:rPr lang="tr-TR" sz="3600" dirty="0" smtClean="0">
                <a:latin typeface="Arial Narrow" pitchFamily="34" charset="0"/>
              </a:rPr>
              <a:t>A)  havuzda  B) sinemaya  C) bardağı D) gözlük</a:t>
            </a:r>
            <a:endParaRPr lang="tr-TR" sz="3600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51520" y="908720"/>
            <a:ext cx="9145016" cy="4525963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tr-TR" sz="4000" dirty="0" smtClean="0">
                <a:latin typeface="Arial Narrow" pitchFamily="34" charset="0"/>
              </a:rPr>
              <a:t>28-Nokta ( . ) aşağıdaki cümlelerin  hangisinde doğru kullanılmıştır?</a:t>
            </a:r>
          </a:p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    a) Okula ne zaman geleceksin.                                b) Kimin kazandığını söylemedi.</a:t>
            </a:r>
          </a:p>
          <a:p>
            <a:pPr lvl="0">
              <a:buNone/>
            </a:pPr>
            <a:r>
              <a:rPr lang="tr-TR" sz="4000" dirty="0" smtClean="0">
                <a:latin typeface="Arial Narrow" pitchFamily="34" charset="0"/>
              </a:rPr>
              <a:t>    c) Bunca yıldır nerelerdesin.                                 </a:t>
            </a:r>
          </a:p>
          <a:p>
            <a:pPr lvl="0">
              <a:buNone/>
            </a:pPr>
            <a:r>
              <a:rPr lang="tr-TR" sz="4000" dirty="0" smtClean="0">
                <a:latin typeface="Arial Narrow" pitchFamily="34" charset="0"/>
              </a:rPr>
              <a:t>    d) Soruları cevaplayabildin mi.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525963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29- "</a:t>
            </a:r>
            <a:r>
              <a:rPr lang="tr-TR" sz="4000" u="sng" dirty="0" smtClean="0">
                <a:latin typeface="Arial Narrow" pitchFamily="34" charset="0"/>
              </a:rPr>
              <a:t>Burnu</a:t>
            </a:r>
            <a:r>
              <a:rPr lang="tr-TR" sz="4000" dirty="0" smtClean="0">
                <a:latin typeface="Arial Narrow" pitchFamily="34" charset="0"/>
              </a:rPr>
              <a:t> büyümek" </a:t>
            </a:r>
            <a:r>
              <a:rPr lang="tr-TR" sz="4000" b="1" dirty="0" smtClean="0">
                <a:latin typeface="Arial Narrow" pitchFamily="34" charset="0"/>
              </a:rPr>
              <a:t>deyimindeki altı çizili sözcükte gerçekleşen ses olayı, aşağıda­ki cümlelerin hangisinde vardır?</a:t>
            </a:r>
            <a:endParaRPr lang="tr-TR" sz="4000" dirty="0" smtClean="0">
              <a:latin typeface="Arial Narrow" pitchFamily="34" charset="0"/>
            </a:endParaRPr>
          </a:p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A.Abur cuburla karnını doyurdu.</a:t>
            </a:r>
          </a:p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B. Kitabımın arasına çınar yaprağı koydum.</a:t>
            </a:r>
          </a:p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C. Limandaki gemiler işçi arıyor.</a:t>
            </a:r>
          </a:p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D.Tavuktaki hastalık etrafa yayılmış.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2-Aşağıdaki </a:t>
            </a:r>
            <a:r>
              <a:rPr lang="tr-TR" sz="4000" dirty="0">
                <a:latin typeface="Arial Narrow" pitchFamily="34" charset="0"/>
              </a:rPr>
              <a:t>kelimelerden hangisi yapısına göre türemiş sözcüktür?</a:t>
            </a:r>
          </a:p>
          <a:p>
            <a:pPr>
              <a:buNone/>
            </a:pPr>
            <a:r>
              <a:rPr lang="tr-TR" sz="4000" dirty="0">
                <a:latin typeface="Arial Narrow" pitchFamily="34" charset="0"/>
              </a:rPr>
              <a:t>A-halı      </a:t>
            </a:r>
            <a:r>
              <a:rPr lang="tr-TR" sz="4000" dirty="0" smtClean="0">
                <a:latin typeface="Arial Narrow" pitchFamily="34" charset="0"/>
              </a:rPr>
              <a:t>       </a:t>
            </a:r>
            <a:r>
              <a:rPr lang="tr-TR" sz="4000" dirty="0">
                <a:latin typeface="Arial Narrow" pitchFamily="34" charset="0"/>
              </a:rPr>
              <a:t>	 B-okullar 	        </a:t>
            </a:r>
            <a:endParaRPr lang="tr-TR" sz="4000" dirty="0" smtClean="0">
              <a:latin typeface="Arial Narrow" pitchFamily="34" charset="0"/>
            </a:endParaRPr>
          </a:p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C-evde             </a:t>
            </a:r>
            <a:r>
              <a:rPr lang="tr-TR" sz="4000" dirty="0">
                <a:latin typeface="Arial Narrow" pitchFamily="34" charset="0"/>
              </a:rPr>
              <a:t>D-köylü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836712"/>
            <a:ext cx="8229600" cy="4525963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tr-TR" sz="15600" dirty="0" smtClean="0">
                <a:latin typeface="Arial Narrow" pitchFamily="34" charset="0"/>
              </a:rPr>
              <a:t>30-"Üzümünü ye, bağını sorma." </a:t>
            </a:r>
            <a:r>
              <a:rPr lang="tr-TR" sz="15600" b="1" dirty="0" smtClean="0">
                <a:latin typeface="Arial Narrow" pitchFamily="34" charset="0"/>
              </a:rPr>
              <a:t>atasözünün anlamı aşağıdakilerden hangisidir?</a:t>
            </a:r>
            <a:endParaRPr lang="tr-TR" sz="15600" dirty="0" smtClean="0">
              <a:latin typeface="Arial Narrow" pitchFamily="34" charset="0"/>
            </a:endParaRPr>
          </a:p>
          <a:p>
            <a:pPr>
              <a:buNone/>
            </a:pPr>
            <a:r>
              <a:rPr lang="tr-TR" sz="15600" dirty="0" smtClean="0">
                <a:latin typeface="Arial Narrow" pitchFamily="34" charset="0"/>
              </a:rPr>
              <a:t>A. Her şeyi araştırmaya gerek yoktur.</a:t>
            </a:r>
          </a:p>
          <a:p>
            <a:pPr>
              <a:buNone/>
            </a:pPr>
            <a:r>
              <a:rPr lang="tr-TR" sz="15600" dirty="0" smtClean="0">
                <a:latin typeface="Arial Narrow" pitchFamily="34" charset="0"/>
              </a:rPr>
              <a:t>B. Araştırırken bazı konuları görmemek lazım gelir.</a:t>
            </a:r>
          </a:p>
          <a:p>
            <a:pPr>
              <a:buNone/>
            </a:pPr>
            <a:r>
              <a:rPr lang="tr-TR" sz="15600" dirty="0" smtClean="0">
                <a:latin typeface="Arial Narrow" pitchFamily="34" charset="0"/>
              </a:rPr>
              <a:t>C.  Araştırmayı belli bir plana göre yapmak lazım.</a:t>
            </a:r>
          </a:p>
          <a:p>
            <a:pPr>
              <a:buNone/>
            </a:pPr>
            <a:r>
              <a:rPr lang="tr-TR" sz="15600" dirty="0" smtClean="0">
                <a:latin typeface="Arial Narrow" pitchFamily="34" charset="0"/>
              </a:rPr>
              <a:t>D. Bazı nimetlerin nasıl elimize geçtiğini araştırmanın gereği yoktur.</a:t>
            </a:r>
          </a:p>
          <a:p>
            <a:pPr>
              <a:buNone/>
            </a:pPr>
            <a:r>
              <a:rPr lang="tr-TR" dirty="0" smtClean="0"/>
              <a:t> </a:t>
            </a:r>
            <a:endParaRPr lang="tr-TR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31-  "Sen işten korkma( ) iş senden korksun ()" atasözünde ( ) yerine hangi noktalama işaretleri gelmelidir?</a:t>
            </a:r>
          </a:p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A. (;) (.)</a:t>
            </a:r>
          </a:p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B. (.) (?)</a:t>
            </a:r>
          </a:p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C (:) (,)</a:t>
            </a:r>
          </a:p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D. (,) (.)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tr-TR" sz="4300" dirty="0" smtClean="0">
                <a:latin typeface="Arial Narrow" pitchFamily="34" charset="0"/>
              </a:rPr>
              <a:t>32-"Ayşe kastamonuya gitmek istedi." cümle­sindeki </a:t>
            </a:r>
            <a:r>
              <a:rPr lang="tr-TR" sz="4300" u="sng" dirty="0" smtClean="0">
                <a:latin typeface="Arial Narrow" pitchFamily="34" charset="0"/>
              </a:rPr>
              <a:t>yazım hatası</a:t>
            </a:r>
            <a:r>
              <a:rPr lang="tr-TR" sz="4300" dirty="0" smtClean="0">
                <a:latin typeface="Arial Narrow" pitchFamily="34" charset="0"/>
              </a:rPr>
              <a:t> aşağıdaki cümlelerin hangisinde de yapılmıştır?</a:t>
            </a:r>
          </a:p>
          <a:p>
            <a:pPr>
              <a:buNone/>
            </a:pPr>
            <a:r>
              <a:rPr lang="tr-TR" sz="4300" dirty="0" smtClean="0">
                <a:latin typeface="Arial Narrow" pitchFamily="34" charset="0"/>
              </a:rPr>
              <a:t>A.  Pasta yerken dikkatli olmak gerekir.</a:t>
            </a:r>
          </a:p>
          <a:p>
            <a:pPr>
              <a:buNone/>
            </a:pPr>
            <a:r>
              <a:rPr lang="tr-TR" sz="4300" dirty="0" smtClean="0">
                <a:latin typeface="Arial Narrow" pitchFamily="34" charset="0"/>
              </a:rPr>
              <a:t>B.  Bu iş yerini mustafanın babası kurdu.</a:t>
            </a:r>
          </a:p>
          <a:p>
            <a:pPr>
              <a:buNone/>
            </a:pPr>
            <a:r>
              <a:rPr lang="tr-TR" sz="4300" dirty="0" smtClean="0">
                <a:latin typeface="Arial Narrow" pitchFamily="34" charset="0"/>
              </a:rPr>
              <a:t>C.  Millî Eğitim Bakanlığı eğitmenlik kursu açmış</a:t>
            </a:r>
            <a:r>
              <a:rPr lang="tr-TR" sz="4300" dirty="0" smtClean="0">
                <a:latin typeface="Arial Narrow" pitchFamily="34" charset="0"/>
              </a:rPr>
              <a:t>. </a:t>
            </a:r>
            <a:r>
              <a:rPr lang="tr-TR" sz="4400" b="1" smtClean="0">
                <a:hlinkClick r:id="rId2"/>
              </a:rPr>
              <a:t>https</a:t>
            </a:r>
            <a:r>
              <a:rPr lang="tr-TR" sz="4400" b="1" smtClean="0">
                <a:hlinkClick r:id="rId2"/>
              </a:rPr>
              <a:t>://</a:t>
            </a:r>
            <a:r>
              <a:rPr lang="tr-TR" sz="4400" b="1" smtClean="0">
                <a:hlinkClick r:id="rId2"/>
              </a:rPr>
              <a:t>www.sorubak.com</a:t>
            </a:r>
            <a:r>
              <a:rPr lang="tr-TR" sz="4400" b="1" smtClean="0"/>
              <a:t> </a:t>
            </a:r>
            <a:endParaRPr lang="tr-TR" sz="4300" dirty="0" smtClean="0">
              <a:latin typeface="Arial Narrow" pitchFamily="34" charset="0"/>
            </a:endParaRPr>
          </a:p>
          <a:p>
            <a:pPr>
              <a:buNone/>
            </a:pPr>
            <a:r>
              <a:rPr lang="tr-TR" sz="4300" dirty="0" smtClean="0">
                <a:latin typeface="Arial Narrow" pitchFamily="34" charset="0"/>
              </a:rPr>
              <a:t>D. Gecekondularını yıkıp apartman yaptılar.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3-Aşağıdaki </a:t>
            </a:r>
            <a:r>
              <a:rPr lang="tr-TR" sz="4000" dirty="0">
                <a:latin typeface="Arial Narrow" pitchFamily="34" charset="0"/>
              </a:rPr>
              <a:t>kelimeleri anlamlı ve kurallı bir cümle haline getirince baştan 3. kelime hangisi olur?	</a:t>
            </a:r>
          </a:p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       </a:t>
            </a:r>
            <a:r>
              <a:rPr lang="tr-TR" sz="4000" dirty="0">
                <a:latin typeface="Arial Narrow" pitchFamily="34" charset="0"/>
              </a:rPr>
              <a:t>A-)Bitirince  		B-)İşiniz	</a:t>
            </a:r>
            <a:endParaRPr lang="tr-TR" sz="4000" dirty="0" smtClean="0">
              <a:latin typeface="Arial Narrow" pitchFamily="34" charset="0"/>
            </a:endParaRPr>
          </a:p>
          <a:p>
            <a:pPr>
              <a:buNone/>
            </a:pPr>
            <a:r>
              <a:rPr lang="tr-TR" sz="4000" dirty="0">
                <a:latin typeface="Arial Narrow" pitchFamily="34" charset="0"/>
              </a:rPr>
              <a:t> </a:t>
            </a:r>
            <a:r>
              <a:rPr lang="tr-TR" sz="4000" dirty="0" smtClean="0">
                <a:latin typeface="Arial Narrow" pitchFamily="34" charset="0"/>
              </a:rPr>
              <a:t>      C-</a:t>
            </a:r>
            <a:r>
              <a:rPr lang="tr-TR" sz="4000" dirty="0">
                <a:latin typeface="Arial Narrow" pitchFamily="34" charset="0"/>
              </a:rPr>
              <a:t>)Kapatınız    </a:t>
            </a:r>
            <a:r>
              <a:rPr lang="tr-TR" sz="4000" dirty="0" smtClean="0">
                <a:latin typeface="Arial Narrow" pitchFamily="34" charset="0"/>
              </a:rPr>
              <a:t>        </a:t>
            </a:r>
            <a:r>
              <a:rPr lang="tr-TR" sz="4000" dirty="0">
                <a:latin typeface="Arial Narrow" pitchFamily="34" charset="0"/>
              </a:rPr>
              <a:t>D-)Lambayı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    4- Cümlede </a:t>
            </a:r>
            <a:r>
              <a:rPr lang="tr-TR" sz="4000" b="1" dirty="0">
                <a:latin typeface="Arial Narrow" pitchFamily="34" charset="0"/>
              </a:rPr>
              <a:t>işi (eylemi)</a:t>
            </a:r>
            <a:r>
              <a:rPr lang="tr-TR" sz="4000" dirty="0">
                <a:latin typeface="Arial Narrow" pitchFamily="34" charset="0"/>
              </a:rPr>
              <a:t>yapan öğeye ne denir</a:t>
            </a:r>
            <a:r>
              <a:rPr lang="tr-TR" sz="4000" dirty="0" smtClean="0">
                <a:latin typeface="Arial Narrow" pitchFamily="34" charset="0"/>
              </a:rPr>
              <a:t>?</a:t>
            </a:r>
          </a:p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  </a:t>
            </a:r>
            <a:r>
              <a:rPr lang="tr-TR" sz="4000" dirty="0">
                <a:latin typeface="Arial Narrow" pitchFamily="34" charset="0"/>
              </a:rPr>
              <a:t>a)Sıfat                         b) Yüklem                    </a:t>
            </a:r>
            <a:r>
              <a:rPr lang="tr-TR" sz="4000" dirty="0" smtClean="0">
                <a:latin typeface="Arial Narrow" pitchFamily="34" charset="0"/>
              </a:rPr>
              <a:t>c</a:t>
            </a:r>
            <a:r>
              <a:rPr lang="tr-TR" sz="4000" dirty="0">
                <a:latin typeface="Arial Narrow" pitchFamily="34" charset="0"/>
              </a:rPr>
              <a:t>) Özne                      </a:t>
            </a:r>
            <a:r>
              <a:rPr lang="tr-TR" sz="4000" dirty="0" smtClean="0">
                <a:latin typeface="Arial Narrow" pitchFamily="34" charset="0"/>
              </a:rPr>
              <a:t>d</a:t>
            </a:r>
            <a:r>
              <a:rPr lang="tr-TR" sz="4000" dirty="0">
                <a:latin typeface="Arial Narrow" pitchFamily="34" charset="0"/>
              </a:rPr>
              <a:t>) Tümleç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sz="4000" dirty="0" smtClean="0"/>
              <a:t>5-</a:t>
            </a:r>
            <a:r>
              <a:rPr lang="tr-TR" sz="4000" dirty="0" smtClean="0">
                <a:latin typeface="Arial Narrow" pitchFamily="34" charset="0"/>
              </a:rPr>
              <a:t>“Sabahleyin </a:t>
            </a:r>
            <a:r>
              <a:rPr lang="tr-TR" sz="4000" dirty="0">
                <a:latin typeface="Arial Narrow" pitchFamily="34" charset="0"/>
              </a:rPr>
              <a:t>düğüncübaşı, düğün hazırlıklarını hızlandırdı.” tümcesinde hangi sözcük birleşik sözcüktür?</a:t>
            </a:r>
          </a:p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     A- </a:t>
            </a:r>
            <a:r>
              <a:rPr lang="tr-TR" sz="4000" dirty="0">
                <a:latin typeface="Arial Narrow" pitchFamily="34" charset="0"/>
              </a:rPr>
              <a:t>sabahleyin		B- </a:t>
            </a:r>
            <a:r>
              <a:rPr lang="tr-TR" sz="4000" dirty="0" smtClean="0">
                <a:latin typeface="Arial Narrow" pitchFamily="34" charset="0"/>
              </a:rPr>
              <a:t>düğüncübaşı</a:t>
            </a:r>
            <a:endParaRPr lang="tr-TR" sz="4000" dirty="0">
              <a:latin typeface="Arial Narrow" pitchFamily="34" charset="0"/>
            </a:endParaRPr>
          </a:p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     C- </a:t>
            </a:r>
            <a:r>
              <a:rPr lang="tr-TR" sz="4000" dirty="0">
                <a:latin typeface="Arial Narrow" pitchFamily="34" charset="0"/>
              </a:rPr>
              <a:t>hazırlıklarını 		D- hızlandırdı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6- Aşağıdaki </a:t>
            </a:r>
            <a:r>
              <a:rPr lang="tr-TR" sz="4000" dirty="0">
                <a:latin typeface="Arial Narrow" pitchFamily="34" charset="0"/>
              </a:rPr>
              <a:t>sözcüklerden hangisinin sesteşi (eşseslisi) yoktur?</a:t>
            </a:r>
          </a:p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    A</a:t>
            </a:r>
            <a:r>
              <a:rPr lang="tr-TR" sz="4000" dirty="0">
                <a:latin typeface="Arial Narrow" pitchFamily="34" charset="0"/>
              </a:rPr>
              <a:t>) parça           B) yüz       </a:t>
            </a:r>
            <a:endParaRPr lang="tr-TR" sz="4000" dirty="0" smtClean="0">
              <a:latin typeface="Arial Narrow" pitchFamily="34" charset="0"/>
            </a:endParaRPr>
          </a:p>
          <a:p>
            <a:pPr>
              <a:buNone/>
            </a:pPr>
            <a:r>
              <a:rPr lang="tr-TR" sz="4000" dirty="0">
                <a:latin typeface="Arial Narrow" pitchFamily="34" charset="0"/>
              </a:rPr>
              <a:t> </a:t>
            </a:r>
            <a:r>
              <a:rPr lang="tr-TR" sz="4000" dirty="0" smtClean="0">
                <a:latin typeface="Arial Narrow" pitchFamily="34" charset="0"/>
              </a:rPr>
              <a:t>    </a:t>
            </a:r>
            <a:r>
              <a:rPr lang="tr-TR" sz="4000" dirty="0">
                <a:latin typeface="Arial Narrow" pitchFamily="34" charset="0"/>
              </a:rPr>
              <a:t>C) bin              D) yaz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620688"/>
            <a:ext cx="82296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7- Aşağıdaki </a:t>
            </a:r>
            <a:r>
              <a:rPr lang="tr-TR" sz="4000" dirty="0">
                <a:latin typeface="Arial Narrow" pitchFamily="34" charset="0"/>
              </a:rPr>
              <a:t>cümlelerin hangisinde “yarar” kelimesinin eş anlamlısı ile kurulmuş bir cümle vardır?</a:t>
            </a:r>
          </a:p>
          <a:p>
            <a:pPr>
              <a:buNone/>
            </a:pPr>
            <a:r>
              <a:rPr lang="tr-TR" sz="4000" dirty="0">
                <a:latin typeface="Arial Narrow" pitchFamily="34" charset="0"/>
              </a:rPr>
              <a:t>A) bahçede düşünce dizi yaralanmıştı.</a:t>
            </a:r>
          </a:p>
          <a:p>
            <a:pPr>
              <a:buNone/>
            </a:pPr>
            <a:r>
              <a:rPr lang="tr-TR" sz="4000" dirty="0">
                <a:latin typeface="Arial Narrow" pitchFamily="34" charset="0"/>
              </a:rPr>
              <a:t>B) Spor yapmanın sayısız faydaları vardır.</a:t>
            </a:r>
          </a:p>
          <a:p>
            <a:pPr>
              <a:buNone/>
            </a:pPr>
            <a:r>
              <a:rPr lang="tr-TR" sz="4000" dirty="0">
                <a:latin typeface="Arial Narrow" pitchFamily="34" charset="0"/>
              </a:rPr>
              <a:t>C) Bu yaptıklarının sana bir yararı yokktur.</a:t>
            </a:r>
          </a:p>
          <a:p>
            <a:pPr>
              <a:buNone/>
            </a:pPr>
            <a:r>
              <a:rPr lang="tr-TR" sz="4000" dirty="0">
                <a:latin typeface="Arial Narrow" pitchFamily="34" charset="0"/>
              </a:rPr>
              <a:t>D) Derslerimde yardımcı kaynaktan yararlanırım.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51520" y="404664"/>
            <a:ext cx="82296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8- Aşağıdaki </a:t>
            </a:r>
            <a:r>
              <a:rPr lang="tr-TR" sz="4000" dirty="0">
                <a:latin typeface="Arial Narrow" pitchFamily="34" charset="0"/>
              </a:rPr>
              <a:t>cümlelerin hangisinde zıt anlamlı kelimeler bir arada kullanılmıştır?</a:t>
            </a:r>
          </a:p>
          <a:p>
            <a:pPr>
              <a:buNone/>
            </a:pPr>
            <a:r>
              <a:rPr lang="tr-TR" sz="4000" dirty="0">
                <a:latin typeface="Arial Narrow" pitchFamily="34" charset="0"/>
              </a:rPr>
              <a:t>A) Kafasını taşa vurmadan aklı başına gelmez.</a:t>
            </a:r>
          </a:p>
          <a:p>
            <a:pPr>
              <a:buNone/>
            </a:pPr>
            <a:r>
              <a:rPr lang="tr-TR" sz="4000" dirty="0">
                <a:latin typeface="Arial Narrow" pitchFamily="34" charset="0"/>
              </a:rPr>
              <a:t>B) Her gece güzel rüyelar görüyorum. Düşlerimin gerçek olmasını istiyorum.</a:t>
            </a:r>
          </a:p>
          <a:p>
            <a:pPr>
              <a:buNone/>
            </a:pPr>
            <a:r>
              <a:rPr lang="tr-TR" sz="4000" dirty="0">
                <a:latin typeface="Arial Narrow" pitchFamily="34" charset="0"/>
              </a:rPr>
              <a:t>C) Otobüste gençlerin yaşlılara yer vermesi çok güzel bir davranıştır.</a:t>
            </a:r>
          </a:p>
          <a:p>
            <a:pPr>
              <a:buNone/>
            </a:pPr>
            <a:r>
              <a:rPr lang="tr-TR" sz="4000" dirty="0">
                <a:latin typeface="Arial Narrow" pitchFamily="34" charset="0"/>
              </a:rPr>
              <a:t>D) Sarışın çocuk çok tatlı gülümsüyordu.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910</Words>
  <PresentationFormat>Ekran Gösterisi (4:3)</PresentationFormat>
  <Paragraphs>120</Paragraphs>
  <Slides>32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32</vt:i4>
      </vt:variant>
    </vt:vector>
  </HeadingPairs>
  <TitlesOfParts>
    <vt:vector size="33" baseType="lpstr">
      <vt:lpstr>Ofis Teması</vt:lpstr>
      <vt:lpstr>4.SINIF TÜRKÇE DERSİ GENEL TEKRAR SOR https://www.sorubak.com  ULARI </vt:lpstr>
      <vt:lpstr>TÜRKÇE DİLBİLGİSİ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Aşağıdakilerden hangisinde adın durum eklerinden yönelme durumu vardır?  A)  havuzda  B) sinemaya  C) bardağı D) gözlük</vt:lpstr>
      <vt:lpstr>Slayt 28</vt:lpstr>
      <vt:lpstr>Slayt 29</vt:lpstr>
      <vt:lpstr>Slayt 30</vt:lpstr>
      <vt:lpstr>Slayt 31</vt:lpstr>
      <vt:lpstr>Slayt 32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2019-04-07T18:52:40Z</dcterms:created>
  <dcterms:modified xsi:type="dcterms:W3CDTF">2019-04-08T10:10:23Z</dcterms:modified>
  <cp:category>https://www.sorubak.com</cp:category>
</cp:coreProperties>
</file>