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17"/>
  </p:notesMasterIdLst>
  <p:sldIdLst>
    <p:sldId id="256" r:id="rId2"/>
    <p:sldId id="260" r:id="rId3"/>
    <p:sldId id="259" r:id="rId4"/>
    <p:sldId id="257" r:id="rId5"/>
    <p:sldId id="258"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9" autoAdjust="0"/>
    <p:restoredTop sz="92115" autoAdjust="0"/>
  </p:normalViewPr>
  <p:slideViewPr>
    <p:cSldViewPr>
      <p:cViewPr>
        <p:scale>
          <a:sx n="82" d="100"/>
          <a:sy n="82" d="100"/>
        </p:scale>
        <p:origin x="-1572" y="-624"/>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A13410-D091-4011-BC7A-A16ED4B89353}" type="datetimeFigureOut">
              <a:rPr lang="tr-TR" smtClean="0"/>
              <a:pPr/>
              <a:t>17/03/2019</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DE5C37-7EE7-490C-91FE-4BEA8DEE44F7}"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EDE5C37-7EE7-490C-91FE-4BEA8DEE44F7}"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smtClean="0"/>
              <a:t>Asıl başlık stili için tıklatın</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a:xfrm>
            <a:off x="2416500" y="329307"/>
            <a:ext cx="4973915" cy="309201"/>
          </a:xfrm>
        </p:spPr>
        <p:txBody>
          <a:bodyPr/>
          <a:lstStyle/>
          <a:p>
            <a:endParaRPr lang="tr-TR"/>
          </a:p>
        </p:txBody>
      </p:sp>
      <p:sp>
        <p:nvSpPr>
          <p:cNvPr id="6" name="Slide Number Placeholder 5"/>
          <p:cNvSpPr>
            <a:spLocks noGrp="1"/>
          </p:cNvSpPr>
          <p:nvPr>
            <p:ph type="sldNum" sz="quarter" idx="12"/>
          </p:nvPr>
        </p:nvSpPr>
        <p:spPr>
          <a:xfrm>
            <a:off x="1437664" y="798973"/>
            <a:ext cx="811019" cy="503578"/>
          </a:xfrm>
        </p:spPr>
        <p:txBody>
          <a:bodyPr/>
          <a:lstStyle/>
          <a:p>
            <a:fld id="{0ACDE216-E41C-482C-ABC9-BDCBB61B8CD6}" type="slidenum">
              <a:rPr lang="tr-TR" smtClean="0"/>
              <a:pPr/>
              <a:t>‹#›</a:t>
            </a:fld>
            <a:endParaRPr lang="tr-TR"/>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098956349"/>
      </p:ext>
    </p:extLst>
  </p:cSld>
  <p:clrMapOvr>
    <a:masterClrMapping/>
  </p:clrMapOvr>
  <p:transition spd="slow">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CDE216-E41C-482C-ABC9-BDCBB61B8CD6}" type="slidenum">
              <a:rPr lang="tr-TR" smtClean="0"/>
              <a:pPr/>
              <a:t>‹#›</a:t>
            </a:fld>
            <a:endParaRPr lang="tr-TR"/>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2839401211"/>
      </p:ext>
    </p:extLst>
  </p:cSld>
  <p:clrMapOvr>
    <a:masterClrMapping/>
  </p:clrMapOvr>
  <p:transition spd="slow">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CDE216-E41C-482C-ABC9-BDCBB61B8CD6}" type="slidenum">
              <a:rPr lang="tr-TR" smtClean="0"/>
              <a:pPr/>
              <a:t>‹#›</a:t>
            </a:fld>
            <a:endParaRPr lang="tr-TR"/>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529137276"/>
      </p:ext>
    </p:extLst>
  </p:cSld>
  <p:clrMapOvr>
    <a:masterClrMapping/>
  </p:clrMapOvr>
  <p:transition spd="slow">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CDE216-E41C-482C-ABC9-BDCBB61B8CD6}" type="slidenum">
              <a:rPr lang="tr-TR" smtClean="0"/>
              <a:pPr/>
              <a:t>‹#›</a:t>
            </a:fld>
            <a:endParaRPr lang="tr-TR"/>
          </a:p>
        </p:txBody>
      </p:sp>
    </p:spTree>
    <p:extLst>
      <p:ext uri="{BB962C8B-B14F-4D97-AF65-F5344CB8AC3E}">
        <p14:creationId xmlns="" xmlns:p14="http://schemas.microsoft.com/office/powerpoint/2010/main" val="3105558116"/>
      </p:ext>
    </p:extLst>
  </p:cSld>
  <p:clrMapOvr>
    <a:masterClrMapping/>
  </p:clrMapOvr>
  <p:transition spd="slow">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CDE216-E41C-482C-ABC9-BDCBB61B8CD6}" type="slidenum">
              <a:rPr lang="tr-TR" smtClean="0"/>
              <a:pPr/>
              <a:t>‹#›</a:t>
            </a:fld>
            <a:endParaRPr lang="tr-TR"/>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58899870"/>
      </p:ext>
    </p:extLst>
  </p:cSld>
  <p:clrMapOvr>
    <a:masterClrMapping/>
  </p:clrMapOvr>
  <p:transition spd="slow">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ACDE216-E41C-482C-ABC9-BDCBB61B8CD6}" type="slidenum">
              <a:rPr lang="tr-TR" smtClean="0"/>
              <a:pPr/>
              <a:t>‹#›</a:t>
            </a:fld>
            <a:endParaRPr lang="tr-TR"/>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688586047"/>
      </p:ext>
    </p:extLst>
  </p:cSld>
  <p:clrMapOvr>
    <a:masterClrMapping/>
  </p:clrMapOvr>
  <p:transition spd="slow">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ACDE216-E41C-482C-ABC9-BDCBB61B8CD6}" type="slidenum">
              <a:rPr lang="tr-TR" smtClean="0"/>
              <a:pPr/>
              <a:t>‹#›</a:t>
            </a:fld>
            <a:endParaRPr lang="tr-TR"/>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221268650"/>
      </p:ext>
    </p:extLst>
  </p:cSld>
  <p:clrMapOvr>
    <a:masterClrMapping/>
  </p:clrMapOvr>
  <p:transition spd="slow">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447191" y="2824269"/>
            <a:ext cx="4645152" cy="264445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412362" y="2821491"/>
            <a:ext cx="4645152" cy="263737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ACDE216-E41C-482C-ABC9-BDCBB61B8CD6}" type="slidenum">
              <a:rPr lang="tr-TR" smtClean="0"/>
              <a:pPr/>
              <a:t>‹#›</a:t>
            </a:fld>
            <a:endParaRPr lang="tr-TR"/>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609521185"/>
      </p:ext>
    </p:extLst>
  </p:cSld>
  <p:clrMapOvr>
    <a:masterClrMapping/>
  </p:clrMapOvr>
  <p:transition spd="slow">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ACDE216-E41C-482C-ABC9-BDCBB61B8CD6}" type="slidenum">
              <a:rPr lang="tr-TR" smtClean="0"/>
              <a:pPr/>
              <a:t>‹#›</a:t>
            </a:fld>
            <a:endParaRPr lang="tr-TR"/>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161065618"/>
      </p:ext>
    </p:extLst>
  </p:cSld>
  <p:clrMapOvr>
    <a:masterClrMapping/>
  </p:clrMapOvr>
  <p:transition spd="slow">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ACDE216-E41C-482C-ABC9-BDCBB61B8CD6}" type="slidenum">
              <a:rPr lang="tr-TR" smtClean="0"/>
              <a:pPr/>
              <a:t>‹#›</a:t>
            </a:fld>
            <a:endParaRPr lang="tr-TR"/>
          </a:p>
        </p:txBody>
      </p:sp>
    </p:spTree>
    <p:extLst>
      <p:ext uri="{BB962C8B-B14F-4D97-AF65-F5344CB8AC3E}">
        <p14:creationId xmlns="" xmlns:p14="http://schemas.microsoft.com/office/powerpoint/2010/main" val="3515150040"/>
      </p:ext>
    </p:extLst>
  </p:cSld>
  <p:clrMapOvr>
    <a:masterClrMapping/>
  </p:clrMapOvr>
  <p:transition spd="slow">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tr-TR" smtClean="0"/>
              <a:t>Asıl başlık stili için tıklatın</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5A9B0E5-7119-4BDF-A0BA-CBC2A0ABE5D0}" type="datetimeFigureOut">
              <a:rPr lang="tr-TR" smtClean="0"/>
              <a:pPr/>
              <a:t>17/03/2019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ACDE216-E41C-482C-ABC9-BDCBB61B8CD6}" type="slidenum">
              <a:rPr lang="tr-TR" smtClean="0"/>
              <a:pPr/>
              <a:t>‹#›</a:t>
            </a:fld>
            <a:endParaRPr lang="tr-TR"/>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772096184"/>
      </p:ext>
    </p:extLst>
  </p:cSld>
  <p:clrMapOvr>
    <a:masterClrMapping/>
  </p:clrMapOvr>
  <p:transition spd="slow">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D5A9B0E5-7119-4BDF-A0BA-CBC2A0ABE5D0}" type="datetimeFigureOut">
              <a:rPr lang="tr-TR" smtClean="0"/>
              <a:pPr/>
              <a:t>17/03/2019</a:t>
            </a:fld>
            <a:endParaRPr lang="tr-TR"/>
          </a:p>
        </p:txBody>
      </p:sp>
      <p:sp>
        <p:nvSpPr>
          <p:cNvPr id="6" name="Footer Placeholder 5"/>
          <p:cNvSpPr>
            <a:spLocks noGrp="1"/>
          </p:cNvSpPr>
          <p:nvPr>
            <p:ph type="ftr" sz="quarter" idx="11"/>
          </p:nvPr>
        </p:nvSpPr>
        <p:spPr>
          <a:xfrm>
            <a:off x="1447382" y="318640"/>
            <a:ext cx="5541004" cy="320931"/>
          </a:xfrm>
        </p:spPr>
        <p:txBody>
          <a:bodyPr/>
          <a:lstStyle/>
          <a:p>
            <a:endParaRPr lang="tr-TR"/>
          </a:p>
        </p:txBody>
      </p:sp>
      <p:sp>
        <p:nvSpPr>
          <p:cNvPr id="7" name="Slide Number Placeholder 6"/>
          <p:cNvSpPr>
            <a:spLocks noGrp="1"/>
          </p:cNvSpPr>
          <p:nvPr>
            <p:ph type="sldNum" sz="quarter" idx="12"/>
          </p:nvPr>
        </p:nvSpPr>
        <p:spPr/>
        <p:txBody>
          <a:bodyPr/>
          <a:lstStyle/>
          <a:p>
            <a:fld id="{0ACDE216-E41C-482C-ABC9-BDCBB61B8CD6}" type="slidenum">
              <a:rPr lang="tr-TR" smtClean="0"/>
              <a:pPr/>
              <a:t>‹#›</a:t>
            </a:fld>
            <a:endParaRPr lang="tr-TR"/>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3245229057"/>
      </p:ext>
    </p:extLst>
  </p:cSld>
  <p:clrMapOvr>
    <a:masterClrMapping/>
  </p:clrMapOvr>
  <p:transition spd="slow">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4" cstate="print">
            <a:extLst>
              <a:ext uri="{28A0092B-C50C-407E-A947-70E740481C1C}">
                <a14:useLocalDpi xmlns=""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D5A9B0E5-7119-4BDF-A0BA-CBC2A0ABE5D0}" type="datetimeFigureOut">
              <a:rPr lang="tr-TR" smtClean="0"/>
              <a:pPr/>
              <a:t>17/03/2019</a:t>
            </a:fld>
            <a:endParaRPr lang="tr-TR"/>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0ACDE216-E41C-482C-ABC9-BDCBB61B8CD6}" type="slidenum">
              <a:rPr lang="tr-TR" smtClean="0"/>
              <a:pPr/>
              <a:t>‹#›</a:t>
            </a:fld>
            <a:endParaRPr lang="tr-TR"/>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13619363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ransition spd="slow">
    <p:wheel spokes="8"/>
  </p:transition>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95275" y="802298"/>
            <a:ext cx="10459578" cy="2541431"/>
          </a:xfrm>
          <a:ln>
            <a:noFill/>
          </a:ln>
        </p:spPr>
        <p:txBody>
          <a:bodyPr>
            <a:normAutofit/>
          </a:bodyPr>
          <a:lstStyle/>
          <a:p>
            <a:pPr algn="ctr"/>
            <a:r>
              <a:rPr lang="tr-TR" dirty="0" smtClean="0">
                <a:solidFill>
                  <a:srgbClr val="FF0000"/>
                </a:solidFill>
                <a:latin typeface="Comic Sans MS" panose="030F0702030302020204" pitchFamily="66" charset="0"/>
              </a:rPr>
              <a:t>MİLLİ MÜCADELE DÖNEMİ </a:t>
            </a:r>
            <a:r>
              <a:rPr lang="tr-TR" sz="6000" dirty="0" smtClean="0">
                <a:solidFill>
                  <a:srgbClr val="FF0000"/>
                </a:solidFill>
                <a:latin typeface="Comic Sans MS" panose="030F0702030302020204" pitchFamily="66" charset="0"/>
              </a:rPr>
              <a:t>KAHRAMANLARI</a:t>
            </a:r>
            <a:endParaRPr lang="tr-TR" dirty="0"/>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381356" y="500042"/>
            <a:ext cx="7673498" cy="4966303"/>
          </a:xfrm>
        </p:spPr>
        <p:txBody>
          <a:bodyPr>
            <a:normAutofit/>
          </a:bodyPr>
          <a:lstStyle/>
          <a:p>
            <a:pPr algn="ctr">
              <a:lnSpc>
                <a:spcPct val="115000"/>
              </a:lnSpc>
              <a:spcAft>
                <a:spcPts val="1000"/>
              </a:spcAft>
              <a:buNone/>
              <a:tabLst>
                <a:tab pos="7404735" algn="l"/>
              </a:tabLst>
            </a:pPr>
            <a:r>
              <a:rPr lang="tr-TR" sz="2800" b="1" dirty="0" smtClean="0">
                <a:solidFill>
                  <a:srgbClr val="FF0000"/>
                </a:solidFill>
                <a:latin typeface="Century Gothic" panose="020B0502020202020204" pitchFamily="34" charset="0"/>
                <a:ea typeface="Knife Fight"/>
                <a:cs typeface="Knife Fight"/>
              </a:rPr>
              <a:t>ONBAŞI NEZAHAT</a:t>
            </a:r>
            <a:endParaRPr lang="tr-TR" sz="28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b="1" dirty="0" smtClean="0">
                <a:solidFill>
                  <a:srgbClr val="000000"/>
                </a:solidFill>
                <a:latin typeface="Century Gothic" panose="020B0502020202020204" pitchFamily="34" charset="0"/>
                <a:ea typeface="Caveat"/>
                <a:cs typeface="Caveat"/>
              </a:rPr>
              <a:t>Adı </a:t>
            </a:r>
            <a:r>
              <a:rPr lang="tr-TR" b="1" dirty="0" smtClean="0">
                <a:solidFill>
                  <a:srgbClr val="FF0000"/>
                </a:solidFill>
                <a:latin typeface="Century Gothic" panose="020B0502020202020204" pitchFamily="34" charset="0"/>
                <a:ea typeface="Caveat"/>
                <a:cs typeface="Caveat"/>
              </a:rPr>
              <a:t>Nezahat BAYSEL</a:t>
            </a:r>
            <a:r>
              <a:rPr lang="tr-TR" b="1" dirty="0" smtClean="0">
                <a:solidFill>
                  <a:srgbClr val="000000"/>
                </a:solidFill>
                <a:latin typeface="Century Gothic" panose="020B0502020202020204" pitchFamily="34" charset="0"/>
                <a:ea typeface="Caveat"/>
                <a:cs typeface="Caveat"/>
              </a:rPr>
              <a:t>’dir.</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Albay Hafız Halit Bey</a:t>
            </a:r>
            <a:r>
              <a:rPr lang="tr-TR" b="1" dirty="0" smtClean="0">
                <a:solidFill>
                  <a:srgbClr val="66CCFF"/>
                </a:solidFill>
                <a:latin typeface="Century Gothic" panose="020B0502020202020204" pitchFamily="34" charset="0"/>
                <a:ea typeface="Caveat"/>
                <a:cs typeface="Caveat"/>
              </a:rPr>
              <a:t> </a:t>
            </a:r>
            <a:r>
              <a:rPr lang="tr-TR" b="1" dirty="0" smtClean="0">
                <a:solidFill>
                  <a:srgbClr val="000000"/>
                </a:solidFill>
                <a:latin typeface="Century Gothic" panose="020B0502020202020204" pitchFamily="34" charset="0"/>
                <a:ea typeface="Caveat"/>
                <a:cs typeface="Caveat"/>
              </a:rPr>
              <a:t>düşmana karşı savaşırken eşi vereme kurban gitmiş ve </a:t>
            </a:r>
            <a:r>
              <a:rPr lang="tr-TR" b="1" dirty="0" smtClean="0">
                <a:solidFill>
                  <a:srgbClr val="FF0000"/>
                </a:solidFill>
                <a:latin typeface="Century Gothic" panose="020B0502020202020204" pitchFamily="34" charset="0"/>
                <a:ea typeface="Caveat"/>
                <a:cs typeface="Caveat"/>
              </a:rPr>
              <a:t>İstanbul </a:t>
            </a:r>
            <a:r>
              <a:rPr lang="tr-TR" b="1" dirty="0" smtClean="0">
                <a:solidFill>
                  <a:srgbClr val="000000"/>
                </a:solidFill>
                <a:latin typeface="Century Gothic" panose="020B0502020202020204" pitchFamily="34" charset="0"/>
                <a:ea typeface="Caveat"/>
                <a:cs typeface="Caveat"/>
              </a:rPr>
              <a:t>işgal altında bulunduğu için cepheye küçük kızını da götürmüştür.</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Caveat"/>
                <a:cs typeface="Caveat"/>
              </a:rPr>
              <a:t>ilk cepheye gittiğinde </a:t>
            </a:r>
            <a:r>
              <a:rPr lang="tr-TR" b="1" dirty="0" smtClean="0">
                <a:solidFill>
                  <a:srgbClr val="FF0000"/>
                </a:solidFill>
                <a:latin typeface="Century Gothic" panose="020B0502020202020204" pitchFamily="34" charset="0"/>
                <a:ea typeface="Caveat"/>
                <a:cs typeface="Caveat"/>
              </a:rPr>
              <a:t>9 yaşındaydı.12 yaşına </a:t>
            </a:r>
            <a:r>
              <a:rPr lang="tr-TR" b="1" dirty="0" smtClean="0">
                <a:solidFill>
                  <a:srgbClr val="000000"/>
                </a:solidFill>
                <a:latin typeface="Century Gothic" panose="020B0502020202020204" pitchFamily="34" charset="0"/>
                <a:ea typeface="Caveat"/>
                <a:cs typeface="Caveat"/>
              </a:rPr>
              <a:t>kadar hayatı böyle geçti.</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İnönü savaşı </a:t>
            </a:r>
            <a:r>
              <a:rPr lang="tr-TR" b="1" dirty="0" smtClean="0">
                <a:solidFill>
                  <a:srgbClr val="000000"/>
                </a:solidFill>
                <a:latin typeface="Century Gothic" panose="020B0502020202020204" pitchFamily="34" charset="0"/>
                <a:ea typeface="Caveat"/>
                <a:cs typeface="Caveat"/>
              </a:rPr>
              <a:t>sonrasında cesur kimliği ile </a:t>
            </a:r>
            <a:r>
              <a:rPr lang="tr-TR" b="1" dirty="0" smtClean="0">
                <a:solidFill>
                  <a:srgbClr val="FF0000"/>
                </a:solidFill>
                <a:latin typeface="Century Gothic" panose="020B0502020202020204" pitchFamily="34" charset="0"/>
                <a:ea typeface="Caveat"/>
                <a:cs typeface="Caveat"/>
              </a:rPr>
              <a:t>Ahmet Derviş Paşa </a:t>
            </a:r>
            <a:r>
              <a:rPr lang="tr-TR" b="1" dirty="0" smtClean="0">
                <a:solidFill>
                  <a:srgbClr val="000000"/>
                </a:solidFill>
                <a:latin typeface="Century Gothic" panose="020B0502020202020204" pitchFamily="34" charset="0"/>
                <a:ea typeface="Caveat"/>
                <a:cs typeface="Caveat"/>
              </a:rPr>
              <a:t>onu onbaşılığa yükseltti.</a:t>
            </a:r>
            <a:endParaRPr lang="tr-TR" sz="1050" b="1"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pic>
        <p:nvPicPr>
          <p:cNvPr id="4" name="image26.jpg" descr="İlgili resim"/>
          <p:cNvPicPr/>
          <p:nvPr/>
        </p:nvPicPr>
        <p:blipFill>
          <a:blip r:embed="rId3" cstate="print"/>
          <a:srcRect/>
          <a:stretch>
            <a:fillRect/>
          </a:stretch>
        </p:blipFill>
        <p:spPr>
          <a:xfrm>
            <a:off x="0" y="211758"/>
            <a:ext cx="3076575" cy="32766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238084" y="642918"/>
            <a:ext cx="7072361" cy="5572164"/>
          </a:xfrm>
        </p:spPr>
        <p:txBody>
          <a:bodyPr/>
          <a:lstStyle/>
          <a:p>
            <a:pPr algn="ctr">
              <a:buNone/>
            </a:pPr>
            <a:r>
              <a:rPr lang="tr-TR" sz="2800" b="1" dirty="0" smtClean="0">
                <a:solidFill>
                  <a:srgbClr val="FFFF00"/>
                </a:solidFill>
                <a:latin typeface="Century Gothic" panose="020B0502020202020204" pitchFamily="34" charset="0"/>
                <a:ea typeface="Knife Fight"/>
                <a:cs typeface="Knife Fight"/>
              </a:rPr>
              <a:t>ERZURUMLU KARA FATMA</a:t>
            </a:r>
            <a:endParaRPr lang="tr-TR" sz="2800" b="1" dirty="0" smtClean="0">
              <a:solidFill>
                <a:srgbClr val="FFFF00"/>
              </a:solidFill>
              <a:latin typeface="Calibri" panose="020F0502020204030204" pitchFamily="34" charset="0"/>
              <a:ea typeface="Knife Fight"/>
              <a:cs typeface="Knife Fight"/>
            </a:endParaRPr>
          </a:p>
          <a:p>
            <a:pPr algn="ctr">
              <a:buNone/>
            </a:pPr>
            <a:r>
              <a:rPr lang="tr-TR" sz="2800" b="1" dirty="0" smtClean="0">
                <a:solidFill>
                  <a:srgbClr val="FF0000"/>
                </a:solidFill>
                <a:latin typeface="Century Gothic" panose="020B0502020202020204" pitchFamily="34" charset="0"/>
                <a:ea typeface="Knife Fight"/>
                <a:cs typeface="Knife Fight"/>
              </a:rPr>
              <a:t>(1888-1995)</a:t>
            </a:r>
          </a:p>
          <a:p>
            <a:pPr algn="ctr">
              <a:lnSpc>
                <a:spcPct val="115000"/>
              </a:lnSpc>
              <a:spcAft>
                <a:spcPts val="1000"/>
              </a:spcAft>
              <a:tabLst>
                <a:tab pos="7404735" algn="l"/>
              </a:tabLst>
            </a:pPr>
            <a:r>
              <a:rPr lang="tr-TR" sz="2800" b="1" dirty="0" smtClean="0">
                <a:solidFill>
                  <a:srgbClr val="FF0000"/>
                </a:solidFill>
                <a:latin typeface="Century Gothic" panose="020B0502020202020204" pitchFamily="34" charset="0"/>
                <a:ea typeface="Caveat"/>
                <a:cs typeface="Caveat"/>
              </a:rPr>
              <a:t> </a:t>
            </a:r>
            <a:r>
              <a:rPr lang="tr-TR" b="1" dirty="0" smtClean="0">
                <a:solidFill>
                  <a:srgbClr val="FF0000"/>
                </a:solidFill>
                <a:latin typeface="Century Gothic" panose="020B0502020202020204" pitchFamily="34" charset="0"/>
                <a:ea typeface="Caveat"/>
                <a:cs typeface="Caveat"/>
              </a:rPr>
              <a:t>Erzurum</a:t>
            </a:r>
            <a:r>
              <a:rPr lang="tr-TR" b="1" dirty="0" smtClean="0">
                <a:solidFill>
                  <a:srgbClr val="000000"/>
                </a:solidFill>
                <a:latin typeface="Century Gothic" panose="020B0502020202020204" pitchFamily="34" charset="0"/>
                <a:ea typeface="Caveat"/>
                <a:cs typeface="Caveat"/>
              </a:rPr>
              <a:t>’da doğmuş ve asıl adı da </a:t>
            </a:r>
            <a:r>
              <a:rPr lang="tr-TR" b="1" dirty="0" smtClean="0">
                <a:solidFill>
                  <a:srgbClr val="FF0000"/>
                </a:solidFill>
                <a:latin typeface="Century Gothic" panose="020B0502020202020204" pitchFamily="34" charset="0"/>
                <a:ea typeface="Caveat"/>
                <a:cs typeface="Caveat"/>
              </a:rPr>
              <a:t>Fatma Seher </a:t>
            </a:r>
            <a:r>
              <a:rPr lang="tr-TR" sz="1800" b="1" dirty="0" smtClean="0">
                <a:solidFill>
                  <a:srgbClr val="FF0000"/>
                </a:solidFill>
                <a:latin typeface="Century Gothic" panose="020B0502020202020204" pitchFamily="34" charset="0"/>
                <a:ea typeface="Caveat"/>
                <a:cs typeface="Caveat"/>
              </a:rPr>
              <a:t>ERDEN</a:t>
            </a:r>
            <a:r>
              <a:rPr lang="tr-TR" sz="1800" b="1" dirty="0" smtClean="0">
                <a:solidFill>
                  <a:srgbClr val="000000"/>
                </a:solidFill>
                <a:latin typeface="Century Gothic" panose="020B0502020202020204" pitchFamily="34" charset="0"/>
                <a:ea typeface="Caveat"/>
                <a:cs typeface="Caveat"/>
              </a:rPr>
              <a:t>’dir.Savaş sırasında ailesindeki tüm kadınlar ile birlikte </a:t>
            </a:r>
            <a:r>
              <a:rPr lang="tr-TR" sz="1800" b="1" dirty="0" smtClean="0">
                <a:solidFill>
                  <a:srgbClr val="FF0000"/>
                </a:solidFill>
                <a:latin typeface="Century Gothic" panose="020B0502020202020204" pitchFamily="34" charset="0"/>
                <a:ea typeface="Caveat"/>
                <a:cs typeface="Caveat"/>
              </a:rPr>
              <a:t>Ermeniler</a:t>
            </a:r>
            <a:r>
              <a:rPr lang="tr-TR" sz="1800" b="1" dirty="0" smtClean="0">
                <a:solidFill>
                  <a:srgbClr val="000000"/>
                </a:solidFill>
                <a:latin typeface="Century Gothic" panose="020B0502020202020204" pitchFamily="34" charset="0"/>
                <a:ea typeface="Caveat"/>
                <a:cs typeface="Caveat"/>
              </a:rPr>
              <a:t>’e karşı . savaştı</a:t>
            </a:r>
            <a:r>
              <a:rPr lang="tr-TR" sz="1200" b="1" dirty="0" smtClean="0">
                <a:solidFill>
                  <a:srgbClr val="000000"/>
                </a:solidFill>
                <a:latin typeface="Century Gothic" panose="020B0502020202020204" pitchFamily="34" charset="0"/>
                <a:ea typeface="Caveat"/>
                <a:cs typeface="Caveat"/>
              </a:rPr>
              <a:t>.</a:t>
            </a:r>
            <a:endParaRPr lang="tr-TR" sz="8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sz="1800" b="1" dirty="0" smtClean="0">
                <a:solidFill>
                  <a:srgbClr val="000000"/>
                </a:solidFill>
                <a:latin typeface="Century Gothic" panose="020B0502020202020204" pitchFamily="34" charset="0"/>
                <a:ea typeface="Caveat"/>
                <a:cs typeface="Caveat"/>
              </a:rPr>
              <a:t>Kocası savaşta şehit oldu ancak Kara Fatma M.Kemal ile görüşmek için </a:t>
            </a:r>
            <a:r>
              <a:rPr lang="tr-TR" sz="1800" b="1" dirty="0" smtClean="0">
                <a:solidFill>
                  <a:srgbClr val="FF0000"/>
                </a:solidFill>
                <a:latin typeface="Century Gothic" panose="020B0502020202020204" pitchFamily="34" charset="0"/>
                <a:ea typeface="Caveat"/>
                <a:cs typeface="Caveat"/>
              </a:rPr>
              <a:t>Sivas</a:t>
            </a:r>
            <a:r>
              <a:rPr lang="tr-TR" sz="1800" b="1" dirty="0" smtClean="0">
                <a:solidFill>
                  <a:srgbClr val="000000"/>
                </a:solidFill>
                <a:latin typeface="Century Gothic" panose="020B0502020202020204" pitchFamily="34" charset="0"/>
                <a:ea typeface="Caveat"/>
                <a:cs typeface="Caveat"/>
              </a:rPr>
              <a:t>’a </a:t>
            </a:r>
            <a:r>
              <a:rPr lang="tr-TR" sz="1800" b="1" dirty="0" smtClean="0">
                <a:solidFill>
                  <a:srgbClr val="FF0000"/>
                </a:solidFill>
                <a:latin typeface="Century Gothic" panose="020B0502020202020204" pitchFamily="34" charset="0"/>
                <a:ea typeface="Caveat"/>
                <a:cs typeface="Caveat"/>
              </a:rPr>
              <a:t>gitti</a:t>
            </a:r>
            <a:r>
              <a:rPr lang="tr-TR" sz="1800" b="1" dirty="0" smtClean="0">
                <a:solidFill>
                  <a:srgbClr val="000000"/>
                </a:solidFill>
                <a:latin typeface="Century Gothic" panose="020B0502020202020204" pitchFamily="34" charset="0"/>
                <a:ea typeface="Caveat"/>
                <a:cs typeface="Caveat"/>
              </a:rPr>
              <a:t>,onun izni ile </a:t>
            </a:r>
            <a:r>
              <a:rPr lang="tr-TR" sz="1800" b="1" dirty="0" smtClean="0">
                <a:solidFill>
                  <a:srgbClr val="FF0000"/>
                </a:solidFill>
                <a:latin typeface="Century Gothic" panose="020B0502020202020204" pitchFamily="34" charset="0"/>
                <a:ea typeface="Caveat"/>
                <a:cs typeface="Caveat"/>
              </a:rPr>
              <a:t>Batı cephesi</a:t>
            </a:r>
            <a:r>
              <a:rPr lang="tr-TR" sz="1800" b="1" dirty="0" smtClean="0">
                <a:solidFill>
                  <a:srgbClr val="000000"/>
                </a:solidFill>
                <a:latin typeface="Century Gothic" panose="020B0502020202020204" pitchFamily="34" charset="0"/>
                <a:ea typeface="Caveat"/>
                <a:cs typeface="Caveat"/>
              </a:rPr>
              <a:t>’nde </a:t>
            </a:r>
            <a:r>
              <a:rPr lang="tr-TR" sz="1800" b="1" dirty="0" smtClean="0">
                <a:solidFill>
                  <a:srgbClr val="FF0000"/>
                </a:solidFill>
                <a:latin typeface="Century Gothic" panose="020B0502020202020204" pitchFamily="34" charset="0"/>
                <a:ea typeface="Caveat"/>
                <a:cs typeface="Caveat"/>
              </a:rPr>
              <a:t>Yunan</a:t>
            </a:r>
            <a:r>
              <a:rPr lang="tr-TR" sz="1800" b="1" dirty="0" smtClean="0">
                <a:solidFill>
                  <a:srgbClr val="000000"/>
                </a:solidFill>
                <a:latin typeface="Century Gothic" panose="020B0502020202020204" pitchFamily="34" charset="0"/>
                <a:ea typeface="Caveat"/>
                <a:cs typeface="Caveat"/>
              </a:rPr>
              <a:t>’a karşı savaştı.</a:t>
            </a:r>
            <a:endParaRPr lang="tr-TR" sz="18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sz="1800" b="1" dirty="0" smtClean="0">
                <a:solidFill>
                  <a:srgbClr val="FF0000"/>
                </a:solidFill>
                <a:latin typeface="Century Gothic" panose="020B0502020202020204" pitchFamily="34" charset="0"/>
                <a:ea typeface="Caveat"/>
                <a:cs typeface="Caveat"/>
              </a:rPr>
              <a:t>Üsteğmen</a:t>
            </a:r>
            <a:r>
              <a:rPr lang="tr-TR" sz="1800" b="1" dirty="0" smtClean="0">
                <a:solidFill>
                  <a:srgbClr val="000000"/>
                </a:solidFill>
                <a:latin typeface="Century Gothic" panose="020B0502020202020204" pitchFamily="34" charset="0"/>
                <a:ea typeface="Caveat"/>
                <a:cs typeface="Caveat"/>
              </a:rPr>
              <a:t> olarak emekli olduğunda emekli maaşını istemedi ve </a:t>
            </a:r>
            <a:r>
              <a:rPr lang="tr-TR" sz="1800" b="1" dirty="0" smtClean="0">
                <a:solidFill>
                  <a:srgbClr val="FF0000"/>
                </a:solidFill>
                <a:latin typeface="Century Gothic" panose="020B0502020202020204" pitchFamily="34" charset="0"/>
                <a:ea typeface="Caveat"/>
                <a:cs typeface="Caveat"/>
              </a:rPr>
              <a:t>Kızılay</a:t>
            </a:r>
            <a:r>
              <a:rPr lang="tr-TR" sz="1800" b="1" dirty="0" smtClean="0">
                <a:solidFill>
                  <a:srgbClr val="000000"/>
                </a:solidFill>
                <a:latin typeface="Century Gothic" panose="020B0502020202020204" pitchFamily="34" charset="0"/>
                <a:ea typeface="Caveat"/>
                <a:cs typeface="Caveat"/>
              </a:rPr>
              <a:t>’a bağışladı.</a:t>
            </a:r>
            <a:endParaRPr lang="tr-TR" sz="18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buNone/>
            </a:pPr>
            <a:endParaRPr lang="tr-TR" sz="2800" b="1" dirty="0" smtClean="0">
              <a:solidFill>
                <a:srgbClr val="FFFF00"/>
              </a:solidFill>
              <a:latin typeface="Century Gothic" panose="020B0502020202020204" pitchFamily="34" charset="0"/>
              <a:ea typeface="Knife Fight"/>
              <a:cs typeface="Knife Fight"/>
            </a:endParaRPr>
          </a:p>
        </p:txBody>
      </p:sp>
      <p:pic>
        <p:nvPicPr>
          <p:cNvPr id="4" name="image22.jpg" descr="erzurumlu kara fatma resim ile ilgili görsel sonucu"/>
          <p:cNvPicPr/>
          <p:nvPr/>
        </p:nvPicPr>
        <p:blipFill>
          <a:blip r:embed="rId3" cstate="print"/>
          <a:srcRect/>
          <a:stretch>
            <a:fillRect/>
          </a:stretch>
        </p:blipFill>
        <p:spPr>
          <a:xfrm>
            <a:off x="8531473" y="883894"/>
            <a:ext cx="2819400" cy="3152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 r="-4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3809984" y="500042"/>
            <a:ext cx="7244870" cy="5500726"/>
          </a:xfrm>
        </p:spPr>
        <p:txBody>
          <a:bodyPr/>
          <a:lstStyle/>
          <a:p>
            <a:pPr algn="ctr">
              <a:lnSpc>
                <a:spcPct val="115000"/>
              </a:lnSpc>
              <a:spcAft>
                <a:spcPts val="1000"/>
              </a:spcAft>
              <a:buNone/>
              <a:tabLst>
                <a:tab pos="7404735" algn="l"/>
              </a:tabLst>
            </a:pPr>
            <a:r>
              <a:rPr lang="tr-TR" sz="4000" b="1" dirty="0" smtClean="0">
                <a:solidFill>
                  <a:srgbClr val="0070C0"/>
                </a:solidFill>
                <a:latin typeface="Century Gothic" panose="020B0502020202020204" pitchFamily="34" charset="0"/>
                <a:ea typeface="Knife Fight"/>
                <a:cs typeface="Knife Fight"/>
              </a:rPr>
              <a:t>HALİME ÇAVUŞ(1898-1976)</a:t>
            </a:r>
            <a:endParaRPr lang="tr-TR" sz="1100" b="1" dirty="0" smtClean="0">
              <a:solidFill>
                <a:srgbClr val="0070C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b="1" dirty="0" smtClean="0">
                <a:solidFill>
                  <a:srgbClr val="66FF33"/>
                </a:solidFill>
                <a:latin typeface="Century Gothic" panose="020B0502020202020204" pitchFamily="34" charset="0"/>
                <a:ea typeface="Quattrocento Sans"/>
                <a:cs typeface="Quattrocento Sans"/>
              </a:rPr>
              <a:t>Kastamonu</a:t>
            </a:r>
            <a:r>
              <a:rPr lang="tr-TR" b="1" dirty="0" smtClean="0">
                <a:solidFill>
                  <a:srgbClr val="000000"/>
                </a:solidFill>
                <a:latin typeface="Century Gothic" panose="020B0502020202020204" pitchFamily="34" charset="0"/>
                <a:ea typeface="Quattrocento Sans"/>
                <a:cs typeface="Quattrocento Sans"/>
              </a:rPr>
              <a:t>’da doğan ailesinin </a:t>
            </a:r>
            <a:r>
              <a:rPr lang="tr-TR" b="1" dirty="0" smtClean="0">
                <a:solidFill>
                  <a:srgbClr val="66FF33"/>
                </a:solidFill>
                <a:latin typeface="Century Gothic" panose="020B0502020202020204" pitchFamily="34" charset="0"/>
                <a:ea typeface="Quattrocento Sans"/>
                <a:cs typeface="Quattrocento Sans"/>
              </a:rPr>
              <a:t>“kızım gitme</a:t>
            </a:r>
            <a:r>
              <a:rPr lang="tr-TR" b="1" dirty="0" smtClean="0">
                <a:solidFill>
                  <a:srgbClr val="C00000"/>
                </a:solidFill>
                <a:latin typeface="Century Gothic" panose="020B0502020202020204" pitchFamily="34" charset="0"/>
                <a:ea typeface="Quattrocento Sans"/>
                <a:cs typeface="Quattrocento Sans"/>
              </a:rPr>
              <a:t>”</a:t>
            </a:r>
            <a:r>
              <a:rPr lang="tr-TR" b="1" dirty="0" smtClean="0">
                <a:solidFill>
                  <a:srgbClr val="000000"/>
                </a:solidFill>
                <a:latin typeface="Century Gothic" panose="020B0502020202020204" pitchFamily="34" charset="0"/>
                <a:ea typeface="Quattrocento Sans"/>
                <a:cs typeface="Quattrocento Sans"/>
              </a:rPr>
              <a:t> sözlerine kulak asmadan mücadeleye katılan halime çavuş uzun yıllar </a:t>
            </a:r>
            <a:r>
              <a:rPr lang="tr-TR" b="1" dirty="0" smtClean="0">
                <a:solidFill>
                  <a:srgbClr val="66FF33"/>
                </a:solidFill>
                <a:latin typeface="Century Gothic" panose="020B0502020202020204" pitchFamily="34" charset="0"/>
                <a:ea typeface="Quattrocento Sans"/>
                <a:cs typeface="Quattrocento Sans"/>
              </a:rPr>
              <a:t>Halim Çavuş </a:t>
            </a:r>
            <a:r>
              <a:rPr lang="tr-TR" b="1" dirty="0" smtClean="0">
                <a:solidFill>
                  <a:srgbClr val="000000"/>
                </a:solidFill>
                <a:latin typeface="Century Gothic" panose="020B0502020202020204" pitchFamily="34" charset="0"/>
                <a:ea typeface="Quattrocento Sans"/>
                <a:cs typeface="Quattrocento Sans"/>
              </a:rPr>
              <a:t>olarak bilindi. Savaşa giderken tıraş oldu, saçını kazıttı, erkek kılığına girdi ve erkeklerin yaptığı her işi yaptı. Açılan ateş sonrasında bir ayağı sakat kaldı. Bir keresinde yoğun kış günü cephane taşırken M.Kemal’e rastladı fakat onun olduğunu bilmiyordu. Sen üşümüyor musun diye sorusuna</a:t>
            </a:r>
            <a:r>
              <a:rPr lang="tr-TR" b="1" dirty="0" smtClean="0">
                <a:solidFill>
                  <a:srgbClr val="66FF33"/>
                </a:solidFill>
                <a:latin typeface="Century Gothic" panose="020B0502020202020204" pitchFamily="34" charset="0"/>
                <a:ea typeface="Quattrocento Sans"/>
                <a:cs typeface="Quattrocento Sans"/>
              </a:rPr>
              <a:t>“bey100 bin kişi kurtulacak ben öleceğim de ne olacak”</a:t>
            </a:r>
            <a:r>
              <a:rPr lang="tr-TR" b="1" dirty="0" smtClean="0">
                <a:solidFill>
                  <a:srgbClr val="000000"/>
                </a:solidFill>
                <a:latin typeface="Century Gothic" panose="020B0502020202020204" pitchFamily="34" charset="0"/>
                <a:ea typeface="Quattrocento Sans"/>
                <a:cs typeface="Quattrocento Sans"/>
              </a:rPr>
              <a:t> diye cevap verdi</a:t>
            </a:r>
            <a:r>
              <a:rPr lang="tr-TR" sz="1800" b="1" dirty="0" smtClean="0">
                <a:solidFill>
                  <a:srgbClr val="000000"/>
                </a:solidFill>
                <a:latin typeface="Century Gothic" panose="020B0502020202020204" pitchFamily="34" charset="0"/>
                <a:ea typeface="Quattrocento Sans"/>
                <a:cs typeface="Quattrocento Sans"/>
              </a:rPr>
              <a:t>.</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buNone/>
            </a:pPr>
            <a:endParaRPr lang="tr-TR" dirty="0"/>
          </a:p>
        </p:txBody>
      </p:sp>
      <p:pic>
        <p:nvPicPr>
          <p:cNvPr id="4" name="image24.jpg" descr="halime çavuş resim ile ilgili görsel sonucu"/>
          <p:cNvPicPr/>
          <p:nvPr/>
        </p:nvPicPr>
        <p:blipFill>
          <a:blip r:embed="rId3" cstate="print"/>
          <a:srcRect/>
          <a:stretch>
            <a:fillRect/>
          </a:stretch>
        </p:blipFill>
        <p:spPr>
          <a:xfrm>
            <a:off x="419938" y="1387100"/>
            <a:ext cx="3300413" cy="356597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167174" y="2015732"/>
            <a:ext cx="6887680" cy="3450613"/>
          </a:xfrm>
        </p:spPr>
        <p:txBody>
          <a:bodyPr>
            <a:normAutofit fontScale="85000" lnSpcReduction="20000"/>
          </a:bodyPr>
          <a:lstStyle/>
          <a:p>
            <a:pPr algn="ctr">
              <a:lnSpc>
                <a:spcPct val="115000"/>
              </a:lnSpc>
              <a:spcAft>
                <a:spcPts val="1000"/>
              </a:spcAft>
              <a:buNone/>
              <a:tabLst>
                <a:tab pos="7404735" algn="l"/>
              </a:tabLst>
            </a:pPr>
            <a:r>
              <a:rPr lang="tr-TR" sz="3200" b="1" dirty="0" smtClean="0">
                <a:solidFill>
                  <a:srgbClr val="0070C0"/>
                </a:solidFill>
                <a:latin typeface="Century Gothic" panose="020B0502020202020204" pitchFamily="34" charset="0"/>
                <a:ea typeface="Knife Fight"/>
                <a:cs typeface="Knife Fight"/>
              </a:rPr>
              <a:t>TAYYAR RAHMİYE HANIM </a:t>
            </a:r>
          </a:p>
          <a:p>
            <a:pPr algn="ctr">
              <a:lnSpc>
                <a:spcPct val="115000"/>
              </a:lnSpc>
              <a:spcAft>
                <a:spcPts val="1000"/>
              </a:spcAft>
              <a:buNone/>
              <a:tabLst>
                <a:tab pos="7404735" algn="l"/>
              </a:tabLst>
            </a:pPr>
            <a:r>
              <a:rPr lang="tr-TR" sz="3200" b="1" dirty="0" smtClean="0">
                <a:solidFill>
                  <a:srgbClr val="0070C0"/>
                </a:solidFill>
                <a:latin typeface="Century Gothic" panose="020B0502020202020204" pitchFamily="34" charset="0"/>
                <a:ea typeface="Knife Fight"/>
                <a:cs typeface="Knife Fight"/>
              </a:rPr>
              <a:t>(1890-1920)</a:t>
            </a:r>
            <a:endParaRPr lang="tr-TR" sz="1000" b="1" dirty="0" smtClean="0">
              <a:solidFill>
                <a:srgbClr val="0070C0"/>
              </a:solidFill>
              <a:latin typeface="Calibri" panose="020F0502020204030204" pitchFamily="34" charset="0"/>
              <a:ea typeface="Knife Fight"/>
              <a:cs typeface="Knife Fight"/>
            </a:endParaRPr>
          </a:p>
          <a:p>
            <a:pPr algn="ctr">
              <a:lnSpc>
                <a:spcPct val="115000"/>
              </a:lnSpc>
              <a:spcAft>
                <a:spcPts val="1000"/>
              </a:spcAft>
              <a:buNone/>
              <a:tabLst>
                <a:tab pos="7404735" algn="l"/>
              </a:tabLst>
            </a:pPr>
            <a:r>
              <a:rPr lang="tr-TR" b="1" dirty="0" smtClean="0">
                <a:solidFill>
                  <a:srgbClr val="336600"/>
                </a:solidFill>
                <a:latin typeface="Century Gothic" panose="020B0502020202020204" pitchFamily="34" charset="0"/>
                <a:ea typeface="Caveat"/>
                <a:cs typeface="Caveat"/>
              </a:rPr>
              <a:t>Adanalı Rahmiye Hanım 1920 yılında Fransızlar</a:t>
            </a:r>
            <a:r>
              <a:rPr lang="tr-TR" b="1" dirty="0" smtClean="0">
                <a:solidFill>
                  <a:srgbClr val="000000"/>
                </a:solidFill>
                <a:latin typeface="Century Gothic" panose="020B0502020202020204" pitchFamily="34" charset="0"/>
                <a:ea typeface="Caveat"/>
                <a:cs typeface="Caveat"/>
              </a:rPr>
              <a:t>’a karşı savaşmıştır.</a:t>
            </a:r>
            <a:endParaRPr lang="tr-TR" sz="10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b="1" dirty="0" smtClean="0">
                <a:solidFill>
                  <a:srgbClr val="000000"/>
                </a:solidFill>
                <a:latin typeface="Century Gothic" panose="020B0502020202020204" pitchFamily="34" charset="0"/>
                <a:ea typeface="Caveat"/>
                <a:cs typeface="Caveat"/>
              </a:rPr>
              <a:t>Cephedeki erlere </a:t>
            </a:r>
            <a:r>
              <a:rPr lang="tr-TR" b="1" dirty="0" smtClean="0">
                <a:solidFill>
                  <a:srgbClr val="336600"/>
                </a:solidFill>
                <a:latin typeface="Century Gothic" panose="020B0502020202020204" pitchFamily="34" charset="0"/>
                <a:ea typeface="Caveat"/>
                <a:cs typeface="Caveat"/>
              </a:rPr>
              <a:t>“ben kadın olduğum halde ayaktayım siz sürünmeye utanmıyor musunuz?” </a:t>
            </a:r>
            <a:r>
              <a:rPr lang="tr-TR" b="1" dirty="0" smtClean="0">
                <a:solidFill>
                  <a:srgbClr val="000000"/>
                </a:solidFill>
                <a:latin typeface="Century Gothic" panose="020B0502020202020204" pitchFamily="34" charset="0"/>
                <a:ea typeface="Caveat"/>
                <a:cs typeface="Caveat"/>
              </a:rPr>
              <a:t>diyerek onları cesaretlendirmiştir.</a:t>
            </a:r>
            <a:endParaRPr lang="tr-TR" sz="10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r>
              <a:rPr lang="tr-TR" b="1" dirty="0" smtClean="0">
                <a:solidFill>
                  <a:srgbClr val="000000"/>
                </a:solidFill>
                <a:latin typeface="Century Gothic" panose="020B0502020202020204" pitchFamily="34" charset="0"/>
                <a:ea typeface="Caveat"/>
                <a:cs typeface="Caveat"/>
              </a:rPr>
              <a:t>Arkadaşlarını kurtarmaya çalışırken şehit düşmüştür.</a:t>
            </a:r>
            <a:endParaRPr lang="tr-TR" dirty="0"/>
          </a:p>
        </p:txBody>
      </p:sp>
      <p:pic>
        <p:nvPicPr>
          <p:cNvPr id="4" name="image27.jpg" descr="tayyar rahmiye hanım resim ile ilgili görsel sonucu"/>
          <p:cNvPicPr/>
          <p:nvPr/>
        </p:nvPicPr>
        <p:blipFill>
          <a:blip r:embed="rId3" cstate="print"/>
          <a:srcRect/>
          <a:stretch>
            <a:fillRect/>
          </a:stretch>
        </p:blipFill>
        <p:spPr>
          <a:xfrm>
            <a:off x="408591" y="553501"/>
            <a:ext cx="3073163" cy="3127545"/>
          </a:xfrm>
          <a:prstGeom prst="rect">
            <a:avLst/>
          </a:prstGeom>
          <a:ln>
            <a:noFill/>
          </a:ln>
          <a:effectLst>
            <a:softEdge rad="112500"/>
          </a:effectLst>
        </p:spPr>
      </p:pic>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6167438" y="428605"/>
            <a:ext cx="5429288" cy="4286280"/>
          </a:xfrm>
        </p:spPr>
        <p:txBody>
          <a:bodyPr>
            <a:normAutofit fontScale="77500" lnSpcReduction="20000"/>
          </a:bodyPr>
          <a:lstStyle/>
          <a:p>
            <a:pPr algn="ctr">
              <a:buNone/>
            </a:pPr>
            <a:r>
              <a:rPr lang="tr-TR" sz="2800" b="1" dirty="0" smtClean="0">
                <a:solidFill>
                  <a:srgbClr val="FFC000"/>
                </a:solidFill>
                <a:latin typeface="Century Gothic" panose="020B0502020202020204" pitchFamily="34" charset="0"/>
                <a:ea typeface="Knife Fight"/>
                <a:cs typeface="Knife Fight"/>
              </a:rPr>
              <a:t>HALİDE ONBAŞI</a:t>
            </a:r>
          </a:p>
          <a:p>
            <a:pPr algn="ctr">
              <a:buNone/>
            </a:pPr>
            <a:r>
              <a:rPr lang="tr-TR" sz="2800" b="1" dirty="0" smtClean="0">
                <a:solidFill>
                  <a:srgbClr val="FF0000"/>
                </a:solidFill>
                <a:latin typeface="Century Gothic" panose="020B0502020202020204" pitchFamily="34" charset="0"/>
                <a:ea typeface="Knife Fight"/>
                <a:cs typeface="Knife Fight"/>
              </a:rPr>
              <a:t>(1884-1964)</a:t>
            </a:r>
          </a:p>
          <a:p>
            <a:pPr algn="ctr">
              <a:buNone/>
            </a:pPr>
            <a:r>
              <a:rPr lang="tr-TR" sz="2900" b="1" dirty="0" smtClean="0">
                <a:solidFill>
                  <a:srgbClr val="FF0000"/>
                </a:solidFill>
                <a:latin typeface="Century Gothic" panose="020B0502020202020204" pitchFamily="34" charset="0"/>
                <a:ea typeface="Quattrocento Sans"/>
                <a:cs typeface="Quattrocento Sans"/>
              </a:rPr>
              <a:t>Asıl adı </a:t>
            </a:r>
            <a:r>
              <a:rPr lang="tr-TR" sz="2900" b="1" dirty="0" smtClean="0">
                <a:solidFill>
                  <a:srgbClr val="00B050"/>
                </a:solidFill>
                <a:latin typeface="Century Gothic" panose="020B0502020202020204" pitchFamily="34" charset="0"/>
                <a:ea typeface="Quattrocento Sans"/>
                <a:cs typeface="Quattrocento Sans"/>
              </a:rPr>
              <a:t>Halide Edip ADIVAR  </a:t>
            </a:r>
            <a:r>
              <a:rPr lang="tr-TR" sz="2900" b="1" dirty="0" smtClean="0">
                <a:solidFill>
                  <a:srgbClr val="FF0000"/>
                </a:solidFill>
                <a:latin typeface="Century Gothic" panose="020B0502020202020204" pitchFamily="34" charset="0"/>
                <a:ea typeface="Quattrocento Sans"/>
                <a:cs typeface="Quattrocento Sans"/>
              </a:rPr>
              <a:t>’dır. </a:t>
            </a:r>
            <a:endParaRPr lang="tr-TR" sz="29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sz="2900" b="1" dirty="0" smtClean="0">
                <a:solidFill>
                  <a:srgbClr val="00B050"/>
                </a:solidFill>
                <a:latin typeface="Century Gothic" panose="020B0502020202020204" pitchFamily="34" charset="0"/>
                <a:ea typeface="Quattrocento Sans"/>
                <a:cs typeface="Quattrocento Sans"/>
              </a:rPr>
              <a:t>İstanbul</a:t>
            </a:r>
            <a:r>
              <a:rPr lang="tr-TR" sz="2900" b="1" dirty="0" smtClean="0">
                <a:solidFill>
                  <a:srgbClr val="FF0000"/>
                </a:solidFill>
                <a:latin typeface="Century Gothic" panose="020B0502020202020204" pitchFamily="34" charset="0"/>
                <a:ea typeface="Quattrocento Sans"/>
                <a:cs typeface="Quattrocento Sans"/>
              </a:rPr>
              <a:t> halkını milli mücadele için cesaretlendirmeye çalışan konuşmalar yapmıştır.</a:t>
            </a:r>
            <a:endParaRPr lang="tr-TR" sz="29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sz="2900" b="1" dirty="0" smtClean="0">
                <a:solidFill>
                  <a:srgbClr val="FF0000"/>
                </a:solidFill>
                <a:latin typeface="Century Gothic" panose="020B0502020202020204" pitchFamily="34" charset="0"/>
                <a:ea typeface="Quattrocento Sans"/>
                <a:cs typeface="Quattrocento Sans"/>
              </a:rPr>
              <a:t>Kurtuluş Savaşı’nda </a:t>
            </a:r>
            <a:r>
              <a:rPr lang="tr-TR" sz="2900" b="1" dirty="0" smtClean="0">
                <a:solidFill>
                  <a:srgbClr val="00B050"/>
                </a:solidFill>
                <a:latin typeface="Century Gothic" panose="020B0502020202020204" pitchFamily="34" charset="0"/>
                <a:ea typeface="Quattrocento Sans"/>
                <a:cs typeface="Quattrocento Sans"/>
              </a:rPr>
              <a:t>M.Kemal’in yanında görev yapmıştır</a:t>
            </a:r>
            <a:r>
              <a:rPr lang="tr-TR" sz="2800" b="1" dirty="0" smtClean="0">
                <a:solidFill>
                  <a:srgbClr val="00B050"/>
                </a:solidFill>
                <a:latin typeface="Century Gothic" panose="020B0502020202020204" pitchFamily="34" charset="0"/>
                <a:ea typeface="Quattrocento Sans"/>
                <a:cs typeface="Quattrocento Sans"/>
              </a:rPr>
              <a:t>.</a:t>
            </a:r>
            <a:r>
              <a:rPr lang="tr-TR" sz="2800" b="1" dirty="0" smtClean="0">
                <a:solidFill>
                  <a:srgbClr val="FF0000"/>
                </a:solidFill>
                <a:latin typeface="Century Gothic" panose="020B0502020202020204" pitchFamily="34" charset="0"/>
                <a:ea typeface="Quattrocento Sans"/>
                <a:cs typeface="Quattrocento Sans"/>
              </a:rPr>
              <a:t> Kurtuluş </a:t>
            </a:r>
            <a:r>
              <a:rPr lang="tr-TR" sz="2400" b="1" dirty="0" smtClean="0">
                <a:solidFill>
                  <a:srgbClr val="FF0000"/>
                </a:solidFill>
                <a:latin typeface="Century Gothic" panose="020B0502020202020204" pitchFamily="34" charset="0"/>
                <a:ea typeface="Quattrocento Sans"/>
                <a:cs typeface="Quattrocento Sans"/>
              </a:rPr>
              <a:t> </a:t>
            </a:r>
            <a:r>
              <a:rPr lang="tr-TR" sz="2600" b="1" dirty="0" smtClean="0">
                <a:solidFill>
                  <a:srgbClr val="FF0000"/>
                </a:solidFill>
                <a:latin typeface="Century Gothic" panose="020B0502020202020204" pitchFamily="34" charset="0"/>
                <a:ea typeface="Quattrocento Sans"/>
                <a:cs typeface="Quattrocento Sans"/>
              </a:rPr>
              <a:t>Savaşı’nda </a:t>
            </a:r>
            <a:r>
              <a:rPr lang="tr-TR" sz="2600" b="1" dirty="0" smtClean="0">
                <a:solidFill>
                  <a:srgbClr val="00B050"/>
                </a:solidFill>
                <a:latin typeface="Century Gothic" panose="020B0502020202020204" pitchFamily="34" charset="0"/>
                <a:ea typeface="Quattrocento Sans"/>
                <a:cs typeface="Quattrocento Sans"/>
              </a:rPr>
              <a:t>M.Kemal’in yanında görev gazeteci </a:t>
            </a:r>
            <a:r>
              <a:rPr lang="tr-TR" sz="2600" b="1" dirty="0" smtClean="0">
                <a:solidFill>
                  <a:srgbClr val="FF0000"/>
                </a:solidFill>
                <a:latin typeface="Century Gothic" panose="020B0502020202020204" pitchFamily="34" charset="0"/>
                <a:ea typeface="Quattrocento Sans"/>
                <a:cs typeface="Quattrocento Sans"/>
              </a:rPr>
              <a:t>ve </a:t>
            </a:r>
            <a:r>
              <a:rPr lang="tr-TR" sz="2600" b="1" dirty="0" smtClean="0">
                <a:solidFill>
                  <a:srgbClr val="00B050"/>
                </a:solidFill>
                <a:latin typeface="Century Gothic" panose="020B0502020202020204" pitchFamily="34" charset="0"/>
                <a:ea typeface="Quattrocento Sans"/>
                <a:cs typeface="Quattrocento Sans"/>
              </a:rPr>
              <a:t>yazar</a:t>
            </a:r>
            <a:r>
              <a:rPr lang="tr-TR" sz="2600" b="1" dirty="0" smtClean="0">
                <a:solidFill>
                  <a:srgbClr val="FF0000"/>
                </a:solidFill>
                <a:latin typeface="Century Gothic" panose="020B0502020202020204" pitchFamily="34" charset="0"/>
                <a:ea typeface="Quattrocento Sans"/>
                <a:cs typeface="Quattrocento Sans"/>
              </a:rPr>
              <a:t>’dır</a:t>
            </a:r>
            <a:r>
              <a:rPr lang="tr-TR" sz="2600" dirty="0" smtClean="0">
                <a:solidFill>
                  <a:srgbClr val="000000"/>
                </a:solidFill>
                <a:latin typeface="Century Gothic" panose="020B0502020202020204" pitchFamily="34" charset="0"/>
                <a:ea typeface="Quattrocento Sans"/>
                <a:cs typeface="Quattrocento Sans"/>
              </a:rPr>
              <a:t>.</a:t>
            </a:r>
            <a:r>
              <a:rPr lang="tr-TR" sz="2600" b="1" dirty="0" smtClean="0">
                <a:solidFill>
                  <a:srgbClr val="00B050"/>
                </a:solidFill>
                <a:latin typeface="Century Gothic" panose="020B0502020202020204" pitchFamily="34" charset="0"/>
                <a:ea typeface="Quattrocento Sans"/>
                <a:cs typeface="Quattrocento Sans"/>
              </a:rPr>
              <a:t> </a:t>
            </a:r>
            <a:endParaRPr lang="tr-TR" sz="2600" b="1" dirty="0" smtClean="0">
              <a:solidFill>
                <a:srgbClr val="00B05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endParaRPr lang="tr-TR" sz="1200" b="1" dirty="0" smtClean="0">
              <a:solidFill>
                <a:srgbClr val="00B05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buNone/>
              <a:tabLst>
                <a:tab pos="7404735" algn="l"/>
              </a:tabLst>
            </a:pPr>
            <a:endParaRPr lang="tr-TR" sz="12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endParaRPr lang="tr-TR" sz="1200" b="1" dirty="0" smtClean="0">
              <a:solidFill>
                <a:srgbClr val="00B050"/>
              </a:solidFill>
              <a:latin typeface="Calibri" panose="020F0502020204030204" pitchFamily="34" charset="0"/>
              <a:ea typeface="Calibri" panose="020F0502020204030204" pitchFamily="34" charset="0"/>
              <a:cs typeface="Calibri" panose="020F0502020204030204" pitchFamily="34" charset="0"/>
            </a:endParaRPr>
          </a:p>
          <a:p>
            <a:pPr>
              <a:buNone/>
            </a:pPr>
            <a:endParaRPr lang="tr-TR" sz="2800" b="1" dirty="0" smtClean="0">
              <a:solidFill>
                <a:srgbClr val="FF0000"/>
              </a:solidFill>
              <a:latin typeface="Century Gothic" panose="020B0502020202020204" pitchFamily="34" charset="0"/>
              <a:ea typeface="Knife Fight"/>
              <a:cs typeface="Knife Fight"/>
            </a:endParaRPr>
          </a:p>
          <a:p>
            <a:pPr>
              <a:buNone/>
            </a:pPr>
            <a:endParaRPr lang="tr-TR" sz="2800" dirty="0"/>
          </a:p>
        </p:txBody>
      </p:sp>
      <p:pic>
        <p:nvPicPr>
          <p:cNvPr id="6" name="image28.jpg" descr="halide onbaşı resim ile ilgili görsel sonucu"/>
          <p:cNvPicPr/>
          <p:nvPr/>
        </p:nvPicPr>
        <p:blipFill>
          <a:blip r:embed="rId3" cstate="print"/>
          <a:srcRect/>
          <a:stretch>
            <a:fillRect/>
          </a:stretch>
        </p:blipFill>
        <p:spPr>
          <a:xfrm>
            <a:off x="7548563" y="4865819"/>
            <a:ext cx="4104175" cy="1992181"/>
          </a:xfrm>
          <a:prstGeom prst="rect">
            <a:avLst/>
          </a:prstGeom>
          <a:ln>
            <a:noFill/>
          </a:ln>
          <a:effectLst>
            <a:softEdge rad="112500"/>
          </a:effectLst>
        </p:spPr>
      </p:pic>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3000" b="-3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6238876" y="500042"/>
            <a:ext cx="5429288" cy="4214842"/>
          </a:xfrm>
        </p:spPr>
        <p:txBody>
          <a:bodyPr/>
          <a:lstStyle/>
          <a:p>
            <a:pPr>
              <a:buNone/>
            </a:pPr>
            <a:r>
              <a:rPr lang="tr-TR" sz="4000" b="1" dirty="0" smtClean="0">
                <a:solidFill>
                  <a:srgbClr val="FF0000"/>
                </a:solidFill>
                <a:latin typeface="Century Gothic" panose="020B0502020202020204" pitchFamily="34" charset="0"/>
                <a:ea typeface="Calibri" panose="020F0502020204030204" pitchFamily="34" charset="0"/>
                <a:cs typeface="Calibri" panose="020F0502020204030204" pitchFamily="34" charset="0"/>
              </a:rPr>
              <a:t>BÜTÜN KAHRAMANLARIMIZI SAYGI VE SEVGİ İLE YÂD EDİYORUZ</a:t>
            </a:r>
            <a:endParaRPr lang="tr-TR" sz="4000"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buNone/>
            </a:pPr>
            <a:endParaRPr lang="tr-TR" dirty="0"/>
          </a:p>
        </p:txBody>
      </p:sp>
    </p:spTree>
  </p:cSld>
  <p:clrMapOvr>
    <a:masterClrMapping/>
  </p:clrMapOvr>
  <p:transition spd="slow">
    <p:diamond/>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667108" y="1500174"/>
            <a:ext cx="7387746" cy="857256"/>
          </a:xfrm>
        </p:spPr>
        <p:txBody>
          <a:bodyPr>
            <a:normAutofit fontScale="90000"/>
          </a:bodyPr>
          <a:lstStyle/>
          <a:p>
            <a:r>
              <a:rPr lang="tr-TR" b="1" dirty="0" smtClean="0">
                <a:solidFill>
                  <a:srgbClr val="00B050"/>
                </a:solidFill>
                <a:latin typeface="Century Gothic" panose="020B0502020202020204" pitchFamily="34" charset="0"/>
                <a:ea typeface="Knife Fight"/>
                <a:cs typeface="Knife Fight"/>
              </a:rPr>
              <a:t>ALİ SAİP BEY    (1885-1939)</a:t>
            </a:r>
            <a:r>
              <a:rPr lang="tr-TR" sz="1000" b="1" dirty="0" smtClean="0">
                <a:solidFill>
                  <a:srgbClr val="00B050"/>
                </a:solidFill>
                <a:latin typeface="Calibri" panose="020F0502020204030204" pitchFamily="34" charset="0"/>
                <a:ea typeface="Calibri" panose="020F0502020204030204" pitchFamily="34" charset="0"/>
                <a:cs typeface="Calibri" panose="020F0502020204030204" pitchFamily="34" charset="0"/>
              </a:rPr>
              <a:t/>
            </a:r>
            <a:br>
              <a:rPr lang="tr-TR" sz="1000" b="1" dirty="0" smtClean="0">
                <a:solidFill>
                  <a:srgbClr val="00B050"/>
                </a:solidFill>
                <a:latin typeface="Calibri" panose="020F0502020204030204" pitchFamily="34" charset="0"/>
                <a:ea typeface="Calibri" panose="020F0502020204030204" pitchFamily="34" charset="0"/>
                <a:cs typeface="Calibri" panose="020F0502020204030204" pitchFamily="34" charset="0"/>
              </a:rPr>
            </a:br>
            <a:endParaRPr lang="tr-TR" dirty="0"/>
          </a:p>
        </p:txBody>
      </p:sp>
      <p:sp>
        <p:nvSpPr>
          <p:cNvPr id="3" name="2 İçerik Yer Tutucusu"/>
          <p:cNvSpPr>
            <a:spLocks noGrp="1"/>
          </p:cNvSpPr>
          <p:nvPr>
            <p:ph idx="1"/>
          </p:nvPr>
        </p:nvSpPr>
        <p:spPr>
          <a:xfrm>
            <a:off x="3595670" y="2428868"/>
            <a:ext cx="7030556" cy="3500462"/>
          </a:xfrm>
        </p:spPr>
        <p:txBody>
          <a:bodyPr>
            <a:normAutofit/>
          </a:bodyPr>
          <a:lstStyle/>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Quattrocento Sans"/>
                <a:cs typeface="Quattrocento Sans"/>
              </a:rPr>
              <a:t>Irak doğumludur.</a:t>
            </a:r>
            <a:endParaRPr lang="tr-TR" sz="10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Quattrocento Sans"/>
                <a:cs typeface="Quattrocento Sans"/>
              </a:rPr>
              <a:t>Soyadı </a:t>
            </a:r>
            <a:r>
              <a:rPr lang="tr-TR" b="1" dirty="0" smtClean="0">
                <a:solidFill>
                  <a:srgbClr val="00B050"/>
                </a:solidFill>
                <a:latin typeface="Century Gothic" panose="020B0502020202020204" pitchFamily="34" charset="0"/>
                <a:ea typeface="Quattrocento Sans"/>
                <a:cs typeface="Quattrocento Sans"/>
              </a:rPr>
              <a:t>URSAVAŞ’ </a:t>
            </a:r>
            <a:r>
              <a:rPr lang="tr-TR" b="1" dirty="0" smtClean="0">
                <a:solidFill>
                  <a:srgbClr val="FF0000"/>
                </a:solidFill>
                <a:latin typeface="Century Gothic" panose="020B0502020202020204" pitchFamily="34" charset="0"/>
                <a:ea typeface="Quattrocento Sans"/>
                <a:cs typeface="Quattrocento Sans"/>
              </a:rPr>
              <a:t>TIR.</a:t>
            </a:r>
            <a:endParaRPr lang="tr-TR" sz="10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Quattrocento Sans"/>
                <a:cs typeface="Quattrocento Sans"/>
              </a:rPr>
              <a:t>Mustafa Kemal tarafından </a:t>
            </a:r>
            <a:r>
              <a:rPr lang="tr-TR" b="1" dirty="0" smtClean="0">
                <a:solidFill>
                  <a:srgbClr val="00B050"/>
                </a:solidFill>
                <a:latin typeface="Century Gothic" panose="020B0502020202020204" pitchFamily="34" charset="0"/>
                <a:ea typeface="Quattrocento Sans"/>
                <a:cs typeface="Quattrocento Sans"/>
              </a:rPr>
              <a:t>Urfa’ya </a:t>
            </a:r>
            <a:r>
              <a:rPr lang="tr-TR" b="1" dirty="0" smtClean="0">
                <a:solidFill>
                  <a:srgbClr val="FF0000"/>
                </a:solidFill>
                <a:latin typeface="Century Gothic" panose="020B0502020202020204" pitchFamily="34" charset="0"/>
                <a:ea typeface="Quattrocento Sans"/>
                <a:cs typeface="Quattrocento Sans"/>
              </a:rPr>
              <a:t>gitmekle görevlendirilmiş ve burada Kuvay-ı Milliye birliğini kurmuştur.</a:t>
            </a:r>
            <a:endParaRPr lang="tr-TR" sz="10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B050"/>
                </a:solidFill>
                <a:latin typeface="Century Gothic" panose="020B0502020202020204" pitchFamily="34" charset="0"/>
                <a:ea typeface="Quattrocento Sans"/>
                <a:cs typeface="Quattrocento Sans"/>
              </a:rPr>
              <a:t>Urfa</a:t>
            </a:r>
            <a:r>
              <a:rPr lang="tr-TR" b="1" dirty="0" smtClean="0">
                <a:solidFill>
                  <a:srgbClr val="FF0000"/>
                </a:solidFill>
                <a:latin typeface="Century Gothic" panose="020B0502020202020204" pitchFamily="34" charset="0"/>
                <a:ea typeface="Quattrocento Sans"/>
                <a:cs typeface="Quattrocento Sans"/>
              </a:rPr>
              <a:t> halkı ile birlikte </a:t>
            </a:r>
            <a:r>
              <a:rPr lang="tr-TR" b="1" dirty="0" smtClean="0">
                <a:solidFill>
                  <a:srgbClr val="00B050"/>
                </a:solidFill>
                <a:latin typeface="Century Gothic" panose="020B0502020202020204" pitchFamily="34" charset="0"/>
                <a:ea typeface="Quattrocento Sans"/>
                <a:cs typeface="Quattrocento Sans"/>
              </a:rPr>
              <a:t>Fransızlar’a</a:t>
            </a:r>
            <a:r>
              <a:rPr lang="tr-TR" b="1" dirty="0" smtClean="0">
                <a:solidFill>
                  <a:srgbClr val="FF0000"/>
                </a:solidFill>
                <a:latin typeface="Century Gothic" panose="020B0502020202020204" pitchFamily="34" charset="0"/>
                <a:ea typeface="Quattrocento Sans"/>
                <a:cs typeface="Quattrocento Sans"/>
              </a:rPr>
              <a:t> karşı koymuş ve onları topraklarından çıkarmıştır.</a:t>
            </a:r>
            <a:endParaRPr lang="tr-TR" sz="10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buNone/>
            </a:pPr>
            <a:endParaRPr lang="tr-TR" dirty="0"/>
          </a:p>
        </p:txBody>
      </p:sp>
      <p:pic>
        <p:nvPicPr>
          <p:cNvPr id="4" name="image12.jpg" descr="ali saip bey resim ile ilgili görsel sonucu"/>
          <p:cNvPicPr/>
          <p:nvPr/>
        </p:nvPicPr>
        <p:blipFill>
          <a:blip r:embed="rId3" cstate="print"/>
          <a:srcRect/>
          <a:stretch>
            <a:fillRect/>
          </a:stretch>
        </p:blipFill>
        <p:spPr>
          <a:xfrm>
            <a:off x="666712" y="714356"/>
            <a:ext cx="2563689" cy="2809870"/>
          </a:xfrm>
          <a:prstGeom prst="roundRect">
            <a:avLst>
              <a:gd name="adj" fmla="val 11111"/>
            </a:avLst>
          </a:prstGeom>
          <a:ln w="190500" cap="rnd">
            <a:solidFill>
              <a:schemeClr val="tx1"/>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cSld>
  <p:clrMapOvr>
    <a:masterClrMapping/>
  </p:clrMapOvr>
  <p:transition spd="slow">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5" name="1 Başlık"/>
          <p:cNvSpPr>
            <a:spLocks noGrp="1"/>
          </p:cNvSpPr>
          <p:nvPr>
            <p:ph idx="1"/>
          </p:nvPr>
        </p:nvSpPr>
        <p:spPr>
          <a:xfrm>
            <a:off x="1381092" y="1928802"/>
            <a:ext cx="6216057" cy="4000528"/>
          </a:xfrm>
        </p:spPr>
        <p:txBody>
          <a:bodyPr>
            <a:normAutofit fontScale="85000" lnSpcReduction="20000"/>
          </a:bodyPr>
          <a:lstStyle/>
          <a:p>
            <a:pPr algn="ctr">
              <a:lnSpc>
                <a:spcPct val="115000"/>
              </a:lnSpc>
              <a:spcAft>
                <a:spcPts val="1000"/>
              </a:spcAft>
            </a:pPr>
            <a:r>
              <a:rPr lang="tr-TR" sz="4000" b="1" dirty="0" smtClean="0">
                <a:solidFill>
                  <a:srgbClr val="FF0000"/>
                </a:solidFill>
                <a:latin typeface="Century Gothic" panose="020B0502020202020204" pitchFamily="34" charset="0"/>
                <a:ea typeface="Knife Fight"/>
                <a:cs typeface="Knife Fight"/>
              </a:rPr>
              <a:t>Sütçü imam (1884-1922)</a:t>
            </a:r>
            <a:endParaRPr lang="tr-TR" sz="1100" b="1" dirty="0" smtClean="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chemeClr val="bg1"/>
                </a:solidFill>
                <a:latin typeface="Century Gothic" panose="020B0502020202020204" pitchFamily="34" charset="0"/>
                <a:ea typeface="Caveat"/>
                <a:cs typeface="Caveat"/>
              </a:rPr>
              <a:t>Maraşlı olan Sütçü İmam’ın adı Ali’dir.</a:t>
            </a:r>
            <a:endParaRPr lang="tr-TR" sz="11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chemeClr val="bg1"/>
                </a:solidFill>
                <a:latin typeface="Century Gothic" panose="020B0502020202020204" pitchFamily="34" charset="0"/>
                <a:ea typeface="Caveat"/>
                <a:cs typeface="Caveat"/>
              </a:rPr>
              <a:t>İmamlık yaparken aynı zamanda da süt sattığı için bu adı almıştır.</a:t>
            </a:r>
            <a:endParaRPr lang="tr-TR" sz="11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rgbClr val="FF0000"/>
                </a:solidFill>
                <a:latin typeface="Century Gothic" panose="020B0502020202020204" pitchFamily="34" charset="0"/>
                <a:ea typeface="Caveat"/>
                <a:cs typeface="Caveat"/>
              </a:rPr>
              <a:t>Fransız</a:t>
            </a:r>
            <a:r>
              <a:rPr lang="tr-TR" b="1" dirty="0" smtClean="0">
                <a:solidFill>
                  <a:schemeClr val="bg1"/>
                </a:solidFill>
                <a:latin typeface="Century Gothic" panose="020B0502020202020204" pitchFamily="34" charset="0"/>
                <a:ea typeface="Caveat"/>
                <a:cs typeface="Caveat"/>
              </a:rPr>
              <a:t> askerlerinin </a:t>
            </a:r>
            <a:r>
              <a:rPr lang="tr-TR" b="1" dirty="0" smtClean="0">
                <a:solidFill>
                  <a:srgbClr val="FF0000"/>
                </a:solidFill>
                <a:latin typeface="Century Gothic" panose="020B0502020202020204" pitchFamily="34" charset="0"/>
                <a:ea typeface="Caveat"/>
                <a:cs typeface="Caveat"/>
              </a:rPr>
              <a:t>Maraş</a:t>
            </a:r>
            <a:r>
              <a:rPr lang="tr-TR" b="1" dirty="0" smtClean="0">
                <a:solidFill>
                  <a:schemeClr val="bg1"/>
                </a:solidFill>
                <a:latin typeface="Century Gothic" panose="020B0502020202020204" pitchFamily="34" charset="0"/>
                <a:ea typeface="Caveat"/>
                <a:cs typeface="Caveat"/>
              </a:rPr>
              <a:t>’ı işgaline ve bazı kadınları rahatsız etmelerine dayanamayıp, o askerleri öldürerek şehrin dışına çıkmıştır.</a:t>
            </a:r>
            <a:endParaRPr lang="tr-TR" sz="11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chemeClr val="bg1"/>
                </a:solidFill>
                <a:latin typeface="Century Gothic" panose="020B0502020202020204" pitchFamily="34" charset="0"/>
                <a:ea typeface="Caveat"/>
                <a:cs typeface="Caveat"/>
              </a:rPr>
              <a:t>Fransız askerlerinin şehirden çıkarılmasını sağladıktan sonra tekrar geri dönmüş ve kaledeki topun idaresi görevine getirilmiştir.</a:t>
            </a:r>
            <a:endParaRPr lang="tr-TR" sz="11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endParaRPr lang="tr-TR" dirty="0"/>
          </a:p>
        </p:txBody>
      </p:sp>
      <p:pic>
        <p:nvPicPr>
          <p:cNvPr id="6" name="image9.jpg" descr="sütçü imam resim ile ilgili görsel sonucu"/>
          <p:cNvPicPr/>
          <p:nvPr/>
        </p:nvPicPr>
        <p:blipFill>
          <a:blip r:embed="rId3" cstate="print"/>
          <a:srcRect/>
          <a:stretch>
            <a:fillRect/>
          </a:stretch>
        </p:blipFill>
        <p:spPr>
          <a:xfrm>
            <a:off x="7757745" y="2314941"/>
            <a:ext cx="2699239" cy="3095625"/>
          </a:xfrm>
          <a:prstGeom prst="rect">
            <a:avLst/>
          </a:prstGeom>
          <a:ln>
            <a:noFill/>
          </a:ln>
          <a:effectLst>
            <a:softEdge rad="112500"/>
          </a:effectLst>
        </p:spPr>
      </p:pic>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13" name="12 Dikdörtgen"/>
          <p:cNvSpPr/>
          <p:nvPr/>
        </p:nvSpPr>
        <p:spPr>
          <a:xfrm>
            <a:off x="6238876" y="2285992"/>
            <a:ext cx="5429288" cy="2031325"/>
          </a:xfrm>
          <a:prstGeom prst="rect">
            <a:avLst/>
          </a:prstGeom>
        </p:spPr>
        <p:txBody>
          <a:bodyPr wrap="square">
            <a:spAutoFit/>
          </a:bodyPr>
          <a:lstStyle/>
          <a:p>
            <a:r>
              <a:rPr lang="tr-TR" b="1" u="sng" dirty="0" smtClean="0">
                <a:solidFill>
                  <a:srgbClr val="FF0000"/>
                </a:solidFill>
                <a:latin typeface="Times New Roman" panose="02020603050405020304" pitchFamily="18" charset="0"/>
                <a:cs typeface="Times New Roman" panose="02020603050405020304" pitchFamily="18" charset="0"/>
              </a:rPr>
              <a:t>HASAN TAHSİN(1888-1919)</a:t>
            </a:r>
          </a:p>
          <a:p>
            <a:r>
              <a:rPr lang="tr-TR" b="1" dirty="0" smtClean="0">
                <a:latin typeface="Times New Roman" panose="02020603050405020304" pitchFamily="18" charset="0"/>
                <a:cs typeface="Times New Roman" panose="02020603050405020304" pitchFamily="18" charset="0"/>
              </a:rPr>
              <a:t>Hasan Tahsin’in asıl adı </a:t>
            </a:r>
            <a:r>
              <a:rPr lang="tr-TR" b="1" dirty="0" smtClean="0">
                <a:solidFill>
                  <a:srgbClr val="0070C0"/>
                </a:solidFill>
                <a:latin typeface="Times New Roman" panose="02020603050405020304" pitchFamily="18" charset="0"/>
                <a:cs typeface="Times New Roman" panose="02020603050405020304" pitchFamily="18" charset="0"/>
              </a:rPr>
              <a:t>Osman NEVRES</a:t>
            </a:r>
            <a:r>
              <a:rPr lang="tr-TR" b="1" dirty="0" smtClean="0">
                <a:latin typeface="Times New Roman" panose="02020603050405020304" pitchFamily="18" charset="0"/>
                <a:cs typeface="Times New Roman" panose="02020603050405020304" pitchFamily="18" charset="0"/>
              </a:rPr>
              <a:t>’tir.</a:t>
            </a:r>
          </a:p>
          <a:p>
            <a:r>
              <a:rPr lang="tr-TR" b="1" dirty="0" smtClean="0">
                <a:latin typeface="Times New Roman" panose="02020603050405020304" pitchFamily="18" charset="0"/>
                <a:cs typeface="Times New Roman" panose="02020603050405020304" pitchFamily="18" charset="0"/>
              </a:rPr>
              <a:t>Hukuk-u Beşer gazetesinde yazardır.</a:t>
            </a:r>
          </a:p>
          <a:p>
            <a:r>
              <a:rPr lang="tr-TR" b="1" dirty="0" smtClean="0">
                <a:latin typeface="Times New Roman" panose="02020603050405020304" pitchFamily="18" charset="0"/>
                <a:cs typeface="Times New Roman" panose="02020603050405020304" pitchFamily="18" charset="0"/>
              </a:rPr>
              <a:t>Selanik’te doğmuştur.</a:t>
            </a:r>
          </a:p>
          <a:p>
            <a:r>
              <a:rPr lang="tr-TR" b="1" dirty="0" smtClean="0">
                <a:latin typeface="Times New Roman" panose="02020603050405020304" pitchFamily="18" charset="0"/>
                <a:cs typeface="Times New Roman" panose="02020603050405020304" pitchFamily="18" charset="0"/>
              </a:rPr>
              <a:t>Batı Cephesindeki </a:t>
            </a:r>
            <a:r>
              <a:rPr lang="tr-TR" b="1" dirty="0" smtClean="0">
                <a:solidFill>
                  <a:srgbClr val="00B0F0"/>
                </a:solidFill>
                <a:latin typeface="Times New Roman" panose="02020603050405020304" pitchFamily="18" charset="0"/>
                <a:cs typeface="Times New Roman" panose="02020603050405020304" pitchFamily="18" charset="0"/>
              </a:rPr>
              <a:t>İzmir’e</a:t>
            </a:r>
            <a:r>
              <a:rPr lang="tr-TR" b="1" dirty="0" smtClean="0">
                <a:latin typeface="Times New Roman" panose="02020603050405020304" pitchFamily="18" charset="0"/>
                <a:cs typeface="Times New Roman" panose="02020603050405020304" pitchFamily="18" charset="0"/>
              </a:rPr>
              <a:t> 15 Mayıs 1919’da asker çıkaran </a:t>
            </a:r>
            <a:r>
              <a:rPr lang="tr-TR" b="1" dirty="0" smtClean="0">
                <a:solidFill>
                  <a:srgbClr val="00B0F0"/>
                </a:solidFill>
                <a:latin typeface="Times New Roman" panose="02020603050405020304" pitchFamily="18" charset="0"/>
                <a:cs typeface="Times New Roman" panose="02020603050405020304" pitchFamily="18" charset="0"/>
              </a:rPr>
              <a:t>Yunanlılar’a</a:t>
            </a:r>
            <a:r>
              <a:rPr lang="tr-TR" b="1" dirty="0" smtClean="0">
                <a:latin typeface="Times New Roman" panose="02020603050405020304" pitchFamily="18" charset="0"/>
                <a:cs typeface="Times New Roman" panose="02020603050405020304" pitchFamily="18" charset="0"/>
              </a:rPr>
              <a:t> ilk kurşunu sıkmıştır.</a:t>
            </a:r>
          </a:p>
          <a:p>
            <a:r>
              <a:rPr lang="tr-TR" b="1" dirty="0" smtClean="0">
                <a:latin typeface="Times New Roman" panose="02020603050405020304" pitchFamily="18" charset="0"/>
                <a:cs typeface="Times New Roman" panose="02020603050405020304" pitchFamily="18" charset="0"/>
              </a:rPr>
              <a:t>Orada şehit edilmiştir.</a:t>
            </a:r>
            <a:endParaRPr lang="tr-TR" dirty="0"/>
          </a:p>
        </p:txBody>
      </p:sp>
      <p:pic>
        <p:nvPicPr>
          <p:cNvPr id="15" name="image8.jpg" descr="hasan tahsin resim ile ilgili görsel sonucu"/>
          <p:cNvPicPr/>
          <p:nvPr/>
        </p:nvPicPr>
        <p:blipFill>
          <a:blip r:embed="rId3" cstate="print"/>
          <a:srcRect/>
          <a:stretch>
            <a:fillRect/>
          </a:stretch>
        </p:blipFill>
        <p:spPr>
          <a:xfrm>
            <a:off x="7810512" y="357166"/>
            <a:ext cx="2327961" cy="16908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3238480" y="1785926"/>
            <a:ext cx="3429024" cy="1214446"/>
          </a:xfrm>
        </p:spPr>
        <p:txBody>
          <a:bodyPr>
            <a:normAutofit fontScale="90000"/>
          </a:bodyPr>
          <a:lstStyle/>
          <a:p>
            <a:pPr algn="ctr">
              <a:lnSpc>
                <a:spcPct val="115000"/>
              </a:lnSpc>
              <a:spcAft>
                <a:spcPts val="1000"/>
              </a:spcAft>
            </a:pPr>
            <a:r>
              <a:rPr lang="tr-TR" sz="1100" b="1" dirty="0" smtClean="0">
                <a:latin typeface="Calibri" panose="020F0502020204030204" pitchFamily="34" charset="0"/>
                <a:ea typeface="Calibri" panose="020F0502020204030204" pitchFamily="34" charset="0"/>
                <a:cs typeface="Calibri" panose="020F0502020204030204" pitchFamily="34" charset="0"/>
              </a:rPr>
              <a:t/>
            </a:r>
            <a:br>
              <a:rPr lang="tr-TR" sz="1100" b="1" dirty="0" smtClean="0">
                <a:latin typeface="Calibri" panose="020F0502020204030204" pitchFamily="34" charset="0"/>
                <a:ea typeface="Calibri" panose="020F0502020204030204" pitchFamily="34" charset="0"/>
                <a:cs typeface="Calibri" panose="020F0502020204030204" pitchFamily="34" charset="0"/>
              </a:rPr>
            </a:br>
            <a:r>
              <a:rPr lang="tr-TR" b="1" dirty="0" smtClean="0">
                <a:latin typeface="Century Gothic" panose="020B0502020202020204" pitchFamily="34" charset="0"/>
                <a:ea typeface="Knife Fight"/>
                <a:cs typeface="Knife Fight"/>
              </a:rPr>
              <a:t>ŞAHİN BEY</a:t>
            </a:r>
            <a:br>
              <a:rPr lang="tr-TR" b="1" dirty="0" smtClean="0">
                <a:latin typeface="Century Gothic" panose="020B0502020202020204" pitchFamily="34" charset="0"/>
                <a:ea typeface="Knife Fight"/>
                <a:cs typeface="Knife Fight"/>
              </a:rPr>
            </a:br>
            <a:r>
              <a:rPr lang="tr-TR" b="1" dirty="0" smtClean="0">
                <a:latin typeface="Century Gothic" panose="020B0502020202020204" pitchFamily="34" charset="0"/>
                <a:ea typeface="Knife Fight"/>
                <a:cs typeface="Knife Fight"/>
              </a:rPr>
              <a:t>(1877-1920)</a:t>
            </a:r>
            <a:r>
              <a:rPr lang="tr-TR" sz="1100" b="1" dirty="0" smtClean="0">
                <a:latin typeface="Calibri" panose="020F0502020204030204" pitchFamily="34" charset="0"/>
                <a:ea typeface="Calibri" panose="020F0502020204030204" pitchFamily="34" charset="0"/>
                <a:cs typeface="Calibri" panose="020F0502020204030204" pitchFamily="34" charset="0"/>
              </a:rPr>
              <a:t/>
            </a:r>
            <a:br>
              <a:rPr lang="tr-TR" sz="1100" b="1" dirty="0" smtClean="0">
                <a:latin typeface="Calibri" panose="020F0502020204030204" pitchFamily="34" charset="0"/>
                <a:ea typeface="Calibri" panose="020F0502020204030204" pitchFamily="34" charset="0"/>
                <a:cs typeface="Calibri" panose="020F0502020204030204" pitchFamily="34" charset="0"/>
              </a:rPr>
            </a:br>
            <a:endParaRPr lang="tr-TR" dirty="0"/>
          </a:p>
        </p:txBody>
      </p:sp>
      <p:sp>
        <p:nvSpPr>
          <p:cNvPr id="3" name="2 İçerik Yer Tutucusu"/>
          <p:cNvSpPr>
            <a:spLocks noGrp="1"/>
          </p:cNvSpPr>
          <p:nvPr>
            <p:ph idx="1"/>
          </p:nvPr>
        </p:nvSpPr>
        <p:spPr>
          <a:xfrm>
            <a:off x="1881158" y="4000504"/>
            <a:ext cx="8429684" cy="2857496"/>
          </a:xfrm>
        </p:spPr>
        <p:txBody>
          <a:bodyPr>
            <a:normAutofit fontScale="85000" lnSpcReduction="20000"/>
          </a:bodyPr>
          <a:lstStyle/>
          <a:p>
            <a:pPr algn="ctr">
              <a:lnSpc>
                <a:spcPct val="115000"/>
              </a:lnSpc>
              <a:spcAft>
                <a:spcPts val="1000"/>
              </a:spcAft>
            </a:pPr>
            <a:r>
              <a:rPr lang="tr-TR" b="1" dirty="0" smtClean="0">
                <a:solidFill>
                  <a:srgbClr val="FFFF00"/>
                </a:solidFill>
                <a:latin typeface="Comic Sans MS" panose="030F0702030302020204" pitchFamily="66" charset="0"/>
                <a:ea typeface="Quattrocento Sans"/>
                <a:cs typeface="Quattrocento Sans"/>
              </a:rPr>
              <a:t>Asıl adı Mehmet Sait’tir.</a:t>
            </a:r>
            <a:endParaRPr lang="tr-TR" sz="1100" b="1" dirty="0" smtClean="0">
              <a:solidFill>
                <a:srgbClr val="FFFF00"/>
              </a:solidFill>
              <a:latin typeface="Comic Sans MS" panose="030F0702030302020204" pitchFamily="66"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rgbClr val="FFFF00"/>
                </a:solidFill>
                <a:latin typeface="Comic Sans MS" panose="030F0702030302020204" pitchFamily="66" charset="0"/>
                <a:ea typeface="Quattrocento Sans"/>
                <a:cs typeface="Quattrocento Sans"/>
              </a:rPr>
              <a:t>Birçok cephe ve savaşta bulunmuş, yiğitçe düşmana karşı durmuştur.</a:t>
            </a:r>
            <a:endParaRPr lang="tr-TR" sz="1100" b="1" dirty="0" smtClean="0">
              <a:solidFill>
                <a:srgbClr val="FFFF00"/>
              </a:solidFill>
              <a:latin typeface="Comic Sans MS" panose="030F0702030302020204" pitchFamily="66"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rgbClr val="FF0000"/>
                </a:solidFill>
                <a:latin typeface="Comic Sans MS" panose="030F0702030302020204" pitchFamily="66" charset="0"/>
                <a:ea typeface="Quattrocento Sans"/>
                <a:cs typeface="Quattrocento Sans"/>
              </a:rPr>
              <a:t>Antep’in Fransızlar </a:t>
            </a:r>
            <a:r>
              <a:rPr lang="tr-TR" b="1" dirty="0" smtClean="0">
                <a:solidFill>
                  <a:srgbClr val="FFFF00"/>
                </a:solidFill>
                <a:latin typeface="Comic Sans MS" panose="030F0702030302020204" pitchFamily="66" charset="0"/>
                <a:ea typeface="Quattrocento Sans"/>
                <a:cs typeface="Quattrocento Sans"/>
              </a:rPr>
              <a:t>tarafından işgal edilmesi üzerine Kilis Kuvay-ı Milliye komutanı olarak savaşmıştır.</a:t>
            </a:r>
            <a:endParaRPr lang="tr-TR" sz="1100" b="1" dirty="0" smtClean="0">
              <a:solidFill>
                <a:srgbClr val="FFFF00"/>
              </a:solidFill>
              <a:latin typeface="Comic Sans MS" panose="030F0702030302020204" pitchFamily="66"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rgbClr val="FF0000"/>
                </a:solidFill>
                <a:latin typeface="Comic Sans MS" panose="030F0702030302020204" pitchFamily="66" charset="0"/>
                <a:ea typeface="Quattrocento Sans"/>
                <a:cs typeface="Quattrocento Sans"/>
              </a:rPr>
              <a:t>Fransızlar’ın Antep’e </a:t>
            </a:r>
            <a:r>
              <a:rPr lang="tr-TR" b="1" dirty="0" smtClean="0">
                <a:solidFill>
                  <a:srgbClr val="FFFF00"/>
                </a:solidFill>
                <a:latin typeface="Comic Sans MS" panose="030F0702030302020204" pitchFamily="66" charset="0"/>
                <a:ea typeface="Quattrocento Sans"/>
                <a:cs typeface="Quattrocento Sans"/>
              </a:rPr>
              <a:t>yardım göndermesine uzun süre mani olmuştur.</a:t>
            </a:r>
            <a:endParaRPr lang="tr-TR" sz="1100" b="1" dirty="0" smtClean="0">
              <a:solidFill>
                <a:srgbClr val="FFFF00"/>
              </a:solidFill>
              <a:latin typeface="Comic Sans MS" panose="030F0702030302020204" pitchFamily="66" charset="0"/>
              <a:ea typeface="Calibri" panose="020F0502020204030204" pitchFamily="34" charset="0"/>
              <a:cs typeface="Calibri" panose="020F0502020204030204" pitchFamily="34" charset="0"/>
            </a:endParaRPr>
          </a:p>
          <a:p>
            <a:pPr algn="ctr">
              <a:lnSpc>
                <a:spcPct val="115000"/>
              </a:lnSpc>
              <a:spcAft>
                <a:spcPts val="1000"/>
              </a:spcAft>
            </a:pPr>
            <a:r>
              <a:rPr lang="tr-TR" b="1" dirty="0" smtClean="0">
                <a:solidFill>
                  <a:srgbClr val="FFFF00"/>
                </a:solidFill>
                <a:latin typeface="Comic Sans MS" panose="030F0702030302020204" pitchFamily="66" charset="0"/>
                <a:ea typeface="Quattrocento Sans"/>
                <a:cs typeface="Quattrocento Sans"/>
              </a:rPr>
              <a:t>Antep’i savunurken şehit oldu.</a:t>
            </a:r>
            <a:endParaRPr lang="tr-TR" sz="1100" b="1" dirty="0" smtClean="0">
              <a:solidFill>
                <a:srgbClr val="FFFF00"/>
              </a:solidFill>
              <a:latin typeface="Comic Sans MS" panose="030F0702030302020204" pitchFamily="66" charset="0"/>
              <a:ea typeface="Calibri" panose="020F0502020204030204" pitchFamily="34" charset="0"/>
              <a:cs typeface="Calibri" panose="020F0502020204030204" pitchFamily="34" charset="0"/>
            </a:endParaRPr>
          </a:p>
          <a:p>
            <a:pPr>
              <a:buNone/>
            </a:pPr>
            <a:endParaRPr lang="tr-TR" dirty="0"/>
          </a:p>
        </p:txBody>
      </p:sp>
      <p:pic>
        <p:nvPicPr>
          <p:cNvPr id="4" name="image10.jpg" descr="şahin bey resim ile ilgili görsel sonucu"/>
          <p:cNvPicPr/>
          <p:nvPr/>
        </p:nvPicPr>
        <p:blipFill>
          <a:blip r:embed="rId3" cstate="print"/>
          <a:srcRect/>
          <a:stretch>
            <a:fillRect/>
          </a:stretch>
        </p:blipFill>
        <p:spPr>
          <a:xfrm>
            <a:off x="7678615" y="1714488"/>
            <a:ext cx="2391508" cy="1837604"/>
          </a:xfrm>
          <a:prstGeom prst="rect">
            <a:avLst/>
          </a:prstGeom>
          <a:ln>
            <a:noFill/>
          </a:ln>
          <a:effectLst>
            <a:outerShdw blurRad="190500" algn="tl" rotWithShape="0">
              <a:srgbClr val="000000">
                <a:alpha val="70000"/>
              </a:srgbClr>
            </a:outerShdw>
          </a:effectLst>
        </p:spPr>
      </p:pic>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 r="-2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95802" y="857232"/>
            <a:ext cx="6378682" cy="1214446"/>
          </a:xfrm>
        </p:spPr>
        <p:txBody>
          <a:bodyPr>
            <a:normAutofit fontScale="90000"/>
          </a:bodyPr>
          <a:lstStyle/>
          <a:p>
            <a:pPr>
              <a:lnSpc>
                <a:spcPct val="115000"/>
              </a:lnSpc>
              <a:spcAft>
                <a:spcPts val="1000"/>
              </a:spcAft>
              <a:tabLst>
                <a:tab pos="7404735" algn="l"/>
              </a:tabLst>
            </a:pPr>
            <a:r>
              <a:rPr lang="tr-TR" sz="4000" dirty="0" smtClean="0">
                <a:solidFill>
                  <a:srgbClr val="FF0000"/>
                </a:solidFill>
                <a:latin typeface="Century Gothic" panose="020B0502020202020204" pitchFamily="34" charset="0"/>
                <a:ea typeface="Knife Fight"/>
                <a:cs typeface="Knife Fight"/>
              </a:rPr>
              <a:t>YAHYA KAPTAN</a:t>
            </a:r>
            <a:r>
              <a:rPr lang="tr-TR" sz="4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
            </a:r>
            <a:br>
              <a:rPr lang="tr-TR" sz="4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br>
            <a:r>
              <a:rPr lang="tr-TR" sz="4000" dirty="0" smtClean="0">
                <a:solidFill>
                  <a:srgbClr val="FF0000"/>
                </a:solidFill>
                <a:latin typeface="Century Gothic" panose="020B0502020202020204" pitchFamily="34" charset="0"/>
                <a:ea typeface="Knife Fight"/>
                <a:cs typeface="Knife Fight"/>
              </a:rPr>
              <a:t>(1891-1920)</a:t>
            </a:r>
            <a:r>
              <a:rPr lang="tr-TR" sz="1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
            </a:r>
            <a:br>
              <a:rPr lang="tr-TR" sz="10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br>
            <a:endParaRPr lang="tr-TR" dirty="0"/>
          </a:p>
        </p:txBody>
      </p:sp>
      <p:sp>
        <p:nvSpPr>
          <p:cNvPr id="3" name="2 İçerik Yer Tutucusu"/>
          <p:cNvSpPr>
            <a:spLocks noGrp="1"/>
          </p:cNvSpPr>
          <p:nvPr>
            <p:ph idx="1"/>
          </p:nvPr>
        </p:nvSpPr>
        <p:spPr>
          <a:xfrm>
            <a:off x="4024298" y="2071678"/>
            <a:ext cx="6887680" cy="3450613"/>
          </a:xfrm>
        </p:spPr>
        <p:txBody>
          <a:bodyPr>
            <a:normAutofit fontScale="92500" lnSpcReduction="20000"/>
          </a:bodyPr>
          <a:lstStyle/>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Makedonya</a:t>
            </a:r>
            <a:r>
              <a:rPr lang="tr-TR" b="1" dirty="0" smtClean="0">
                <a:solidFill>
                  <a:srgbClr val="000000"/>
                </a:solidFill>
                <a:latin typeface="Century Gothic" panose="020B0502020202020204" pitchFamily="34" charset="0"/>
                <a:ea typeface="Caveat"/>
                <a:cs typeface="Caveat"/>
              </a:rPr>
              <a:t>’da dünyaya geldi.</a:t>
            </a:r>
            <a:endParaRPr lang="tr-TR" sz="11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Osmanlı Devleti</a:t>
            </a:r>
            <a:r>
              <a:rPr lang="tr-TR" b="1" dirty="0" smtClean="0">
                <a:solidFill>
                  <a:srgbClr val="000000"/>
                </a:solidFill>
                <a:latin typeface="Century Gothic" panose="020B0502020202020204" pitchFamily="34" charset="0"/>
                <a:ea typeface="Caveat"/>
                <a:cs typeface="Caveat"/>
              </a:rPr>
              <a:t>’nin gizli bilgiler edinmesi için </a:t>
            </a:r>
            <a:r>
              <a:rPr lang="tr-TR" b="1" dirty="0" smtClean="0">
                <a:solidFill>
                  <a:srgbClr val="FF0000"/>
                </a:solidFill>
                <a:latin typeface="Century Gothic" panose="020B0502020202020204" pitchFamily="34" charset="0"/>
                <a:ea typeface="Caveat"/>
                <a:cs typeface="Caveat"/>
              </a:rPr>
              <a:t>Teşkilat-Mahsusa (Gizli Örgüt)</a:t>
            </a:r>
            <a:r>
              <a:rPr lang="tr-TR" b="1" dirty="0" smtClean="0">
                <a:solidFill>
                  <a:srgbClr val="000000"/>
                </a:solidFill>
                <a:latin typeface="Century Gothic" panose="020B0502020202020204" pitchFamily="34" charset="0"/>
                <a:ea typeface="Caveat"/>
                <a:cs typeface="Caveat"/>
              </a:rPr>
              <a:t> hizmetinde bulundu.</a:t>
            </a:r>
            <a:endParaRPr lang="tr-TR" sz="11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Caveat"/>
                <a:cs typeface="Caveat"/>
              </a:rPr>
              <a:t>Ankara’da </a:t>
            </a:r>
            <a:r>
              <a:rPr lang="tr-TR" b="1" dirty="0" smtClean="0">
                <a:solidFill>
                  <a:srgbClr val="FF0000"/>
                </a:solidFill>
                <a:latin typeface="Century Gothic" panose="020B0502020202020204" pitchFamily="34" charset="0"/>
                <a:ea typeface="Caveat"/>
                <a:cs typeface="Caveat"/>
              </a:rPr>
              <a:t>TBMM açıldığında</a:t>
            </a:r>
            <a:r>
              <a:rPr lang="tr-TR" b="1" dirty="0" smtClean="0">
                <a:solidFill>
                  <a:srgbClr val="000000"/>
                </a:solidFill>
                <a:latin typeface="Century Gothic" panose="020B0502020202020204" pitchFamily="34" charset="0"/>
                <a:ea typeface="Caveat"/>
                <a:cs typeface="Caveat"/>
              </a:rPr>
              <a:t> İstanbul’da esir tutulan </a:t>
            </a:r>
            <a:r>
              <a:rPr lang="tr-TR" b="1" dirty="0" smtClean="0">
                <a:solidFill>
                  <a:srgbClr val="FF0000"/>
                </a:solidFill>
                <a:latin typeface="Century Gothic" panose="020B0502020202020204" pitchFamily="34" charset="0"/>
                <a:ea typeface="Caveat"/>
                <a:cs typeface="Caveat"/>
              </a:rPr>
              <a:t>vatanseverleri kurtardı.</a:t>
            </a:r>
            <a:endParaRPr lang="tr-TR" sz="11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Gebze</a:t>
            </a:r>
            <a:r>
              <a:rPr lang="tr-TR" b="1" dirty="0" smtClean="0">
                <a:solidFill>
                  <a:srgbClr val="000000"/>
                </a:solidFill>
                <a:latin typeface="Century Gothic" panose="020B0502020202020204" pitchFamily="34" charset="0"/>
                <a:ea typeface="Caveat"/>
                <a:cs typeface="Caveat"/>
              </a:rPr>
              <a:t>’de </a:t>
            </a:r>
            <a:r>
              <a:rPr lang="tr-TR" b="1" dirty="0" smtClean="0">
                <a:solidFill>
                  <a:srgbClr val="FF0000"/>
                </a:solidFill>
                <a:latin typeface="Century Gothic" panose="020B0502020202020204" pitchFamily="34" charset="0"/>
                <a:ea typeface="Caveat"/>
                <a:cs typeface="Caveat"/>
              </a:rPr>
              <a:t>Kuvay-ı Milliye</a:t>
            </a:r>
            <a:r>
              <a:rPr lang="tr-TR" b="1" dirty="0" smtClean="0">
                <a:solidFill>
                  <a:srgbClr val="000000"/>
                </a:solidFill>
                <a:latin typeface="Century Gothic" panose="020B0502020202020204" pitchFamily="34" charset="0"/>
                <a:ea typeface="Caveat"/>
                <a:cs typeface="Caveat"/>
              </a:rPr>
              <a:t> kurarak komutanlığını yaptı.</a:t>
            </a:r>
            <a:endParaRPr lang="tr-TR" sz="110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FF0000"/>
                </a:solidFill>
                <a:latin typeface="Century Gothic" panose="020B0502020202020204" pitchFamily="34" charset="0"/>
                <a:ea typeface="Caveat"/>
                <a:cs typeface="Caveat"/>
              </a:rPr>
              <a:t>İstanbul</a:t>
            </a:r>
            <a:r>
              <a:rPr lang="tr-TR" b="1" dirty="0" smtClean="0">
                <a:solidFill>
                  <a:srgbClr val="000000"/>
                </a:solidFill>
                <a:latin typeface="Century Gothic" panose="020B0502020202020204" pitchFamily="34" charset="0"/>
                <a:ea typeface="Caveat"/>
                <a:cs typeface="Caveat"/>
              </a:rPr>
              <a:t>’daki</a:t>
            </a:r>
            <a:r>
              <a:rPr lang="tr-TR" b="1" dirty="0" smtClean="0">
                <a:solidFill>
                  <a:srgbClr val="FF0000"/>
                </a:solidFill>
                <a:latin typeface="Century Gothic" panose="020B0502020202020204" pitchFamily="34" charset="0"/>
                <a:ea typeface="Caveat"/>
                <a:cs typeface="Caveat"/>
              </a:rPr>
              <a:t> dış güçler</a:t>
            </a:r>
            <a:r>
              <a:rPr lang="tr-TR" b="1" dirty="0" smtClean="0">
                <a:solidFill>
                  <a:srgbClr val="000000"/>
                </a:solidFill>
                <a:latin typeface="Century Gothic" panose="020B0502020202020204" pitchFamily="34" charset="0"/>
                <a:ea typeface="Caveat"/>
                <a:cs typeface="Caveat"/>
              </a:rPr>
              <a:t> tarafından yakalanarak </a:t>
            </a:r>
            <a:r>
              <a:rPr lang="tr-TR" b="1" dirty="0" smtClean="0">
                <a:solidFill>
                  <a:srgbClr val="FF0000"/>
                </a:solidFill>
                <a:latin typeface="Century Gothic" panose="020B0502020202020204" pitchFamily="34" charset="0"/>
                <a:ea typeface="Caveat"/>
                <a:cs typeface="Caveat"/>
              </a:rPr>
              <a:t>başı vuruldu</a:t>
            </a:r>
            <a:r>
              <a:rPr lang="tr-TR" b="1" dirty="0" smtClean="0">
                <a:solidFill>
                  <a:srgbClr val="000000"/>
                </a:solidFill>
                <a:latin typeface="Century Gothic" panose="020B0502020202020204" pitchFamily="34" charset="0"/>
                <a:ea typeface="Caveat"/>
                <a:cs typeface="Caveat"/>
              </a:rPr>
              <a:t> ve şehit edildi.</a:t>
            </a:r>
            <a:endParaRPr lang="tr-TR" dirty="0"/>
          </a:p>
        </p:txBody>
      </p:sp>
      <p:pic>
        <p:nvPicPr>
          <p:cNvPr id="4" name="image11.jpg" descr="yahya kaptan resim ile ilgili görsel sonucu"/>
          <p:cNvPicPr/>
          <p:nvPr/>
        </p:nvPicPr>
        <p:blipFill>
          <a:blip r:embed="rId3" cstate="print"/>
          <a:srcRect/>
          <a:stretch>
            <a:fillRect/>
          </a:stretch>
        </p:blipFill>
        <p:spPr>
          <a:xfrm>
            <a:off x="314433" y="1581170"/>
            <a:ext cx="3390900" cy="3419475"/>
          </a:xfrm>
          <a:prstGeom prst="rect">
            <a:avLst/>
          </a:prstGeom>
          <a:ln w="228600" cap="sq" cmpd="thickThin">
            <a:solidFill>
              <a:schemeClr val="bg1"/>
            </a:solidFill>
            <a:prstDash val="solid"/>
            <a:miter lim="800000"/>
          </a:ln>
          <a:effectLst>
            <a:innerShdw blurRad="76200">
              <a:srgbClr val="000000"/>
            </a:innerShdw>
          </a:effectLst>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5" name="4 İçerik Yer Tutucusu"/>
          <p:cNvSpPr>
            <a:spLocks noGrp="1"/>
          </p:cNvSpPr>
          <p:nvPr>
            <p:ph idx="1"/>
          </p:nvPr>
        </p:nvSpPr>
        <p:spPr>
          <a:xfrm>
            <a:off x="4350743" y="737505"/>
            <a:ext cx="6459052" cy="4466237"/>
          </a:xfrm>
        </p:spPr>
        <p:txBody>
          <a:bodyPr>
            <a:normAutofit fontScale="92500"/>
          </a:bodyPr>
          <a:lstStyle/>
          <a:p>
            <a:pPr algn="ctr">
              <a:lnSpc>
                <a:spcPct val="115000"/>
              </a:lnSpc>
              <a:spcAft>
                <a:spcPts val="1000"/>
              </a:spcAft>
              <a:tabLst>
                <a:tab pos="7404735" algn="l"/>
              </a:tabLst>
            </a:pPr>
            <a:r>
              <a:rPr lang="tr-TR" sz="2400" b="1" dirty="0" smtClean="0">
                <a:solidFill>
                  <a:schemeClr val="bg1"/>
                </a:solidFill>
                <a:latin typeface="Century Gothic" panose="020B0502020202020204" pitchFamily="34" charset="0"/>
                <a:ea typeface="Knife Fight"/>
                <a:cs typeface="Knife Fight"/>
              </a:rPr>
              <a:t>Y</a:t>
            </a:r>
            <a:r>
              <a:rPr lang="tr-TR" sz="2400" b="1" dirty="0" smtClean="0">
                <a:solidFill>
                  <a:schemeClr val="bg1"/>
                </a:solidFill>
                <a:latin typeface="Century Gothic" panose="020B0502020202020204" pitchFamily="34" charset="0"/>
                <a:ea typeface="Times New Roman" panose="02020603050405020304" pitchFamily="18" charset="0"/>
                <a:cs typeface="Times New Roman" panose="02020603050405020304" pitchFamily="18" charset="0"/>
              </a:rPr>
              <a:t>Ö</a:t>
            </a:r>
            <a:r>
              <a:rPr lang="tr-TR" sz="2400" b="1" dirty="0" smtClean="0">
                <a:solidFill>
                  <a:schemeClr val="bg1"/>
                </a:solidFill>
                <a:latin typeface="Century Gothic" panose="020B0502020202020204" pitchFamily="34" charset="0"/>
                <a:ea typeface="Knife Fight"/>
                <a:cs typeface="Knife Fight"/>
              </a:rPr>
              <a:t>RÜK ALİ EFE   </a:t>
            </a:r>
            <a:endParaRPr lang="tr-TR" sz="8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sz="2400" b="1" dirty="0" smtClean="0">
                <a:solidFill>
                  <a:schemeClr val="bg1"/>
                </a:solidFill>
                <a:latin typeface="Century Gothic" panose="020B0502020202020204" pitchFamily="34" charset="0"/>
                <a:ea typeface="Knife Fight"/>
                <a:cs typeface="Knife Fight"/>
              </a:rPr>
              <a:t>(1895-1951)</a:t>
            </a:r>
            <a:endParaRPr lang="tr-TR" sz="8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chemeClr val="bg1"/>
                </a:solidFill>
                <a:latin typeface="Century Gothic" panose="020B0502020202020204" pitchFamily="34" charset="0"/>
                <a:ea typeface="Quattrocento Sans"/>
                <a:cs typeface="Quattrocento Sans"/>
              </a:rPr>
              <a:t>Aydın doğumludur.</a:t>
            </a:r>
            <a:endParaRPr lang="tr-TR" sz="10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200000"/>
              </a:lnSpc>
              <a:spcAft>
                <a:spcPts val="1000"/>
              </a:spcAft>
              <a:tabLst>
                <a:tab pos="7404735" algn="l"/>
              </a:tabLst>
            </a:pPr>
            <a:r>
              <a:rPr lang="tr-TR" b="1" dirty="0" smtClean="0">
                <a:solidFill>
                  <a:srgbClr val="FFC000"/>
                </a:solidFill>
                <a:latin typeface="Century Gothic" panose="020B0502020202020204" pitchFamily="34" charset="0"/>
                <a:ea typeface="Quattrocento Sans"/>
                <a:cs typeface="Quattrocento Sans"/>
              </a:rPr>
              <a:t>Aydın</a:t>
            </a:r>
            <a:r>
              <a:rPr lang="tr-TR" sz="1800" b="1" dirty="0" smtClean="0">
                <a:solidFill>
                  <a:srgbClr val="FFC000"/>
                </a:solidFill>
                <a:latin typeface="Century Gothic" panose="020B0502020202020204" pitchFamily="34" charset="0"/>
                <a:ea typeface="Quattrocento Sans"/>
                <a:cs typeface="Quattrocento Sans"/>
              </a:rPr>
              <a:t>’da</a:t>
            </a:r>
            <a:r>
              <a:rPr lang="tr-TR" sz="1800" b="1" dirty="0" smtClean="0">
                <a:solidFill>
                  <a:schemeClr val="bg1"/>
                </a:solidFill>
                <a:latin typeface="Century Gothic" panose="020B0502020202020204" pitchFamily="34" charset="0"/>
                <a:ea typeface="Quattrocento Sans"/>
                <a:cs typeface="Quattrocento Sans"/>
              </a:rPr>
              <a:t> </a:t>
            </a:r>
            <a:r>
              <a:rPr lang="tr-TR" b="1" dirty="0" smtClean="0">
                <a:solidFill>
                  <a:schemeClr val="bg1"/>
                </a:solidFill>
                <a:latin typeface="Century Gothic" panose="020B0502020202020204" pitchFamily="34" charset="0"/>
                <a:ea typeface="Quattrocento Sans"/>
                <a:cs typeface="Quattrocento Sans"/>
              </a:rPr>
              <a:t>Kuvay-ı Milliye birliğini kurmuş ve silahlı direnişi işgale gelen </a:t>
            </a:r>
            <a:r>
              <a:rPr lang="tr-TR" b="1" dirty="0" smtClean="0">
                <a:solidFill>
                  <a:srgbClr val="FFC000"/>
                </a:solidFill>
                <a:latin typeface="Century Gothic" panose="020B0502020202020204" pitchFamily="34" charset="0"/>
                <a:ea typeface="Quattrocento Sans"/>
                <a:cs typeface="Quattrocento Sans"/>
              </a:rPr>
              <a:t>Yunanlılar’a</a:t>
            </a:r>
            <a:r>
              <a:rPr lang="tr-TR" b="1" dirty="0" smtClean="0">
                <a:solidFill>
                  <a:schemeClr val="bg1"/>
                </a:solidFill>
                <a:latin typeface="Century Gothic" panose="020B0502020202020204" pitchFamily="34" charset="0"/>
                <a:ea typeface="Quattrocento Sans"/>
                <a:cs typeface="Quattrocento Sans"/>
              </a:rPr>
              <a:t> karşı başlatmıştır.</a:t>
            </a:r>
            <a:endParaRPr lang="tr-TR" sz="1000" b="1" dirty="0" smtClean="0">
              <a:solidFill>
                <a:schemeClr val="bg1"/>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chemeClr val="bg1"/>
                </a:solidFill>
                <a:latin typeface="Century Gothic" panose="020B0502020202020204" pitchFamily="34" charset="0"/>
                <a:ea typeface="Quattrocento Sans"/>
                <a:cs typeface="Quattrocento Sans"/>
              </a:rPr>
              <a:t>Halkta, birçok efenin direnişe katılmasına öncülük etmiştir</a:t>
            </a:r>
            <a:endParaRPr lang="tr-TR" dirty="0"/>
          </a:p>
        </p:txBody>
      </p:sp>
      <p:pic>
        <p:nvPicPr>
          <p:cNvPr id="6" name="image19.jpg" descr="yörük ali efe resim ile ilgili görsel sonucu"/>
          <p:cNvPicPr/>
          <p:nvPr/>
        </p:nvPicPr>
        <p:blipFill>
          <a:blip r:embed="rId4" cstate="print"/>
          <a:srcRect/>
          <a:stretch>
            <a:fillRect/>
          </a:stretch>
        </p:blipFill>
        <p:spPr>
          <a:xfrm>
            <a:off x="750277" y="1853754"/>
            <a:ext cx="3209925" cy="257175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15740" y="1857364"/>
            <a:ext cx="6523730" cy="3545909"/>
          </a:xfrm>
        </p:spPr>
        <p:txBody>
          <a:bodyPr>
            <a:normAutofit fontScale="85000" lnSpcReduction="10000"/>
          </a:bodyPr>
          <a:lstStyle/>
          <a:p>
            <a:pPr algn="ctr">
              <a:lnSpc>
                <a:spcPct val="115000"/>
              </a:lnSpc>
              <a:spcAft>
                <a:spcPts val="1000"/>
              </a:spcAft>
              <a:tabLst>
                <a:tab pos="7404735" algn="l"/>
              </a:tabLst>
            </a:pPr>
            <a:r>
              <a:rPr lang="tr-TR" sz="3600" b="1" dirty="0" smtClean="0">
                <a:latin typeface="Century Gothic" panose="020B0502020202020204" pitchFamily="34" charset="0"/>
                <a:ea typeface="Knife Fight"/>
                <a:cs typeface="Knife Fight"/>
              </a:rPr>
              <a:t>ŞERİFE BACI (1898-1921)</a:t>
            </a:r>
            <a:endParaRPr lang="tr-TR" sz="1050" b="1" dirty="0" smtClean="0">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latin typeface="Century Gothic" panose="020B0502020202020204" pitchFamily="34" charset="0"/>
                <a:ea typeface="Caveat"/>
                <a:cs typeface="Caveat"/>
              </a:rPr>
              <a:t>Aralık 1921’de Kastamonu İnebolu’dan Ankara’ya kağnı ile mermi taşırken ağır kış şartlarına dayanamadı.</a:t>
            </a:r>
            <a:endParaRPr lang="tr-TR" sz="1050" b="1" dirty="0" smtClean="0">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latin typeface="Century Gothic" panose="020B0502020202020204" pitchFamily="34" charset="0"/>
                <a:ea typeface="Caveat"/>
                <a:cs typeface="Caveat"/>
              </a:rPr>
              <a:t>Bu milli görev esnasında yanında kundaktaki bebeği de vardı.</a:t>
            </a:r>
            <a:endParaRPr lang="tr-TR" sz="1050" b="1" dirty="0" smtClean="0">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latin typeface="Century Gothic" panose="020B0502020202020204" pitchFamily="34" charset="0"/>
                <a:ea typeface="Caveat"/>
                <a:cs typeface="Caveat"/>
              </a:rPr>
              <a:t>Üzerindeki kalın örtüsünü mermilerin ve bebeğinin üzerine örten Şerife Bacı’nın bebeği askerler tarafından donmak üzereyken bulundu.</a:t>
            </a:r>
            <a:endParaRPr lang="tr-TR" sz="1050" b="1" dirty="0" smtClean="0">
              <a:latin typeface="Calibri" panose="020F0502020204030204" pitchFamily="34" charset="0"/>
              <a:ea typeface="Calibri" panose="020F0502020204030204" pitchFamily="34" charset="0"/>
              <a:cs typeface="Calibri" panose="020F0502020204030204" pitchFamily="34" charset="0"/>
            </a:endParaRPr>
          </a:p>
          <a:p>
            <a:pPr>
              <a:buNone/>
            </a:pPr>
            <a:endParaRPr lang="tr-TR" dirty="0"/>
          </a:p>
        </p:txBody>
      </p:sp>
      <p:pic>
        <p:nvPicPr>
          <p:cNvPr id="4" name="image21.jpg" descr="şerife bacı resim ile ilgili görsel sonucu"/>
          <p:cNvPicPr/>
          <p:nvPr/>
        </p:nvPicPr>
        <p:blipFill>
          <a:blip r:embed="rId3" cstate="print"/>
          <a:srcRect/>
          <a:stretch>
            <a:fillRect/>
          </a:stretch>
        </p:blipFill>
        <p:spPr>
          <a:xfrm>
            <a:off x="396495" y="425004"/>
            <a:ext cx="2857500" cy="2857500"/>
          </a:xfrm>
          <a:prstGeom prst="roundRect">
            <a:avLst>
              <a:gd name="adj" fmla="val 4167"/>
            </a:avLst>
          </a:prstGeom>
          <a:solidFill>
            <a:srgbClr val="FFFFFF"/>
          </a:solidFill>
          <a:ln w="76200" cap="sq">
            <a:noFill/>
            <a:miter lim="800000"/>
          </a:ln>
          <a:effectLst>
            <a:outerShdw blurRad="44450" dist="27940" dir="5400000" algn="ctr">
              <a:srgbClr val="000000">
                <a:alpha val="32000"/>
              </a:srgbClr>
            </a:outerShdw>
            <a:reflection blurRad="12700" stA="28000" endPos="28000" dist="5000" dir="5400000" sy="-100000" algn="bl" rotWithShape="0"/>
          </a:effectLst>
          <a:scene3d>
            <a:camera prst="orthographicFront">
              <a:rot lat="0" lon="0" rev="0"/>
            </a:camera>
            <a:lightRig rig="balanced" dir="t">
              <a:rot lat="0" lon="0" rev="8700000"/>
            </a:lightRig>
          </a:scene3d>
          <a:sp3d>
            <a:bevelT w="190500" h="38100"/>
          </a:sp3d>
        </p:spPr>
      </p:pic>
    </p:spTree>
  </p:cSld>
  <p:clrMapOvr>
    <a:masterClrMapping/>
  </p:clrMapOvr>
  <p:transition spd="slow">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 r="-4000"/>
          </a:stretch>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4452926" y="1428736"/>
            <a:ext cx="6572296" cy="4037609"/>
          </a:xfrm>
        </p:spPr>
        <p:txBody>
          <a:bodyPr>
            <a:normAutofit fontScale="85000" lnSpcReduction="20000"/>
          </a:bodyPr>
          <a:lstStyle/>
          <a:p>
            <a:pPr algn="ctr">
              <a:lnSpc>
                <a:spcPct val="115000"/>
              </a:lnSpc>
              <a:spcAft>
                <a:spcPts val="1000"/>
              </a:spcAft>
              <a:tabLst>
                <a:tab pos="7404735" algn="l"/>
              </a:tabLst>
            </a:pPr>
            <a:r>
              <a:rPr lang="tr-TR" sz="3600" b="1" dirty="0" smtClean="0">
                <a:solidFill>
                  <a:srgbClr val="C00000"/>
                </a:solidFill>
                <a:latin typeface="Century Gothic" panose="020B0502020202020204" pitchFamily="34" charset="0"/>
                <a:ea typeface="Knife Fight"/>
                <a:cs typeface="Knife Fight"/>
              </a:rPr>
              <a:t>G</a:t>
            </a:r>
            <a:r>
              <a:rPr lang="tr-TR" sz="3600" b="1" dirty="0" smtClean="0">
                <a:solidFill>
                  <a:srgbClr val="C00000"/>
                </a:solidFill>
                <a:latin typeface="Century Gothic" panose="020B0502020202020204" pitchFamily="34" charset="0"/>
                <a:ea typeface="Times New Roman" panose="02020603050405020304" pitchFamily="18" charset="0"/>
                <a:cs typeface="Times New Roman" panose="02020603050405020304" pitchFamily="18" charset="0"/>
              </a:rPr>
              <a:t>Ö</a:t>
            </a:r>
            <a:r>
              <a:rPr lang="tr-TR" sz="3600" b="1" dirty="0" smtClean="0">
                <a:solidFill>
                  <a:srgbClr val="C00000"/>
                </a:solidFill>
                <a:latin typeface="Century Gothic" panose="020B0502020202020204" pitchFamily="34" charset="0"/>
                <a:ea typeface="Knife Fight"/>
                <a:cs typeface="Knife Fight"/>
              </a:rPr>
              <a:t>RDESLİ MAKBULE</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sz="3600" b="1" dirty="0" smtClean="0">
                <a:solidFill>
                  <a:srgbClr val="C00000"/>
                </a:solidFill>
                <a:latin typeface="Century Gothic" panose="020B0502020202020204" pitchFamily="34" charset="0"/>
                <a:ea typeface="Knife Fight"/>
                <a:cs typeface="Knife Fight"/>
              </a:rPr>
              <a:t>(1902-1922)</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Quattrocento Sans"/>
                <a:cs typeface="Quattrocento Sans"/>
              </a:rPr>
              <a:t>    Makbule Hanım henüz </a:t>
            </a:r>
            <a:r>
              <a:rPr lang="tr-TR" b="1" dirty="0" smtClean="0">
                <a:solidFill>
                  <a:srgbClr val="C00000"/>
                </a:solidFill>
                <a:latin typeface="Century Gothic" panose="020B0502020202020204" pitchFamily="34" charset="0"/>
                <a:ea typeface="Quattrocento Sans"/>
                <a:cs typeface="Quattrocento Sans"/>
              </a:rPr>
              <a:t>1 yıllık evli</a:t>
            </a:r>
            <a:r>
              <a:rPr lang="tr-TR" b="1" dirty="0" smtClean="0">
                <a:solidFill>
                  <a:srgbClr val="000000"/>
                </a:solidFill>
                <a:latin typeface="Century Gothic" panose="020B0502020202020204" pitchFamily="34" charset="0"/>
                <a:ea typeface="Quattrocento Sans"/>
                <a:cs typeface="Quattrocento Sans"/>
              </a:rPr>
              <a:t> iken eşiyle birlikte Milli Mücadele’ye katıldı.</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Quattrocento Sans"/>
                <a:cs typeface="Quattrocento Sans"/>
              </a:rPr>
              <a:t>      1919 Mayıs ayında </a:t>
            </a:r>
            <a:r>
              <a:rPr lang="tr-TR" b="1" dirty="0" smtClean="0">
                <a:solidFill>
                  <a:srgbClr val="C00000"/>
                </a:solidFill>
                <a:latin typeface="Century Gothic" panose="020B0502020202020204" pitchFamily="34" charset="0"/>
                <a:ea typeface="Quattrocento Sans"/>
                <a:cs typeface="Quattrocento Sans"/>
              </a:rPr>
              <a:t>Yunanlılar</a:t>
            </a:r>
            <a:r>
              <a:rPr lang="tr-TR" b="1" dirty="0" smtClean="0">
                <a:solidFill>
                  <a:srgbClr val="000000"/>
                </a:solidFill>
                <a:latin typeface="Century Gothic" panose="020B0502020202020204" pitchFamily="34" charset="0"/>
                <a:ea typeface="Quattrocento Sans"/>
                <a:cs typeface="Quattrocento Sans"/>
              </a:rPr>
              <a:t>’ın</a:t>
            </a:r>
            <a:r>
              <a:rPr lang="tr-TR" b="1" dirty="0" smtClean="0">
                <a:solidFill>
                  <a:srgbClr val="C00000"/>
                </a:solidFill>
                <a:latin typeface="Century Gothic" panose="020B0502020202020204" pitchFamily="34" charset="0"/>
                <a:ea typeface="Quattrocento Sans"/>
                <a:cs typeface="Quattrocento Sans"/>
              </a:rPr>
              <a:t> İzmir</a:t>
            </a:r>
            <a:r>
              <a:rPr lang="tr-TR" b="1" dirty="0" smtClean="0">
                <a:solidFill>
                  <a:srgbClr val="000000"/>
                </a:solidFill>
                <a:latin typeface="Century Gothic" panose="020B0502020202020204" pitchFamily="34" charset="0"/>
                <a:ea typeface="Quattrocento Sans"/>
                <a:cs typeface="Quattrocento Sans"/>
              </a:rPr>
              <a:t>’i </a:t>
            </a: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Quattrocento Sans"/>
                <a:cs typeface="Quattrocento Sans"/>
              </a:rPr>
              <a:t>işgalini önlemek için eşi </a:t>
            </a:r>
            <a:r>
              <a:rPr lang="tr-TR" b="1" dirty="0" smtClean="0">
                <a:solidFill>
                  <a:srgbClr val="C00000"/>
                </a:solidFill>
                <a:latin typeface="Century Gothic" panose="020B0502020202020204" pitchFamily="34" charset="0"/>
                <a:ea typeface="Quattrocento Sans"/>
                <a:cs typeface="Quattrocento Sans"/>
              </a:rPr>
              <a:t>Halil Efe</a:t>
            </a:r>
            <a:r>
              <a:rPr lang="tr-TR" b="1" dirty="0" smtClean="0">
                <a:solidFill>
                  <a:srgbClr val="000000"/>
                </a:solidFill>
                <a:latin typeface="Century Gothic" panose="020B0502020202020204" pitchFamily="34" charset="0"/>
                <a:ea typeface="Quattrocento Sans"/>
                <a:cs typeface="Quattrocento Sans"/>
              </a:rPr>
              <a:t> ile </a:t>
            </a:r>
            <a:r>
              <a:rPr lang="tr-TR" b="1" dirty="0" smtClean="0">
                <a:solidFill>
                  <a:srgbClr val="C00000"/>
                </a:solidFill>
                <a:latin typeface="Century Gothic" panose="020B0502020202020204" pitchFamily="34" charset="0"/>
                <a:ea typeface="Quattrocento Sans"/>
                <a:cs typeface="Quattrocento Sans"/>
              </a:rPr>
              <a:t>Batı cephesi</a:t>
            </a:r>
            <a:r>
              <a:rPr lang="tr-TR" b="1" dirty="0" smtClean="0">
                <a:solidFill>
                  <a:srgbClr val="000000"/>
                </a:solidFill>
                <a:latin typeface="Century Gothic" panose="020B0502020202020204" pitchFamily="34" charset="0"/>
                <a:ea typeface="Quattrocento Sans"/>
                <a:cs typeface="Quattrocento Sans"/>
              </a:rPr>
              <a:t>’nde çetelerle, düşmanı zorlayan faaliyetlerde bulundu.</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spcAft>
                <a:spcPts val="1000"/>
              </a:spcAft>
              <a:tabLst>
                <a:tab pos="7404735" algn="l"/>
              </a:tabLst>
            </a:pPr>
            <a:r>
              <a:rPr lang="tr-TR" b="1" dirty="0" smtClean="0">
                <a:solidFill>
                  <a:srgbClr val="000000"/>
                </a:solidFill>
                <a:latin typeface="Century Gothic" panose="020B0502020202020204" pitchFamily="34" charset="0"/>
                <a:ea typeface="Quattrocento Sans"/>
                <a:cs typeface="Quattrocento Sans"/>
              </a:rPr>
              <a:t>     Saldırı sırasında başından vurularak şehit edildi.</a:t>
            </a:r>
            <a:endParaRPr lang="tr-TR" sz="1050" b="1" dirty="0" smtClean="0">
              <a:solidFill>
                <a:srgbClr val="000000"/>
              </a:solidFill>
              <a:latin typeface="Calibri" panose="020F0502020204030204" pitchFamily="34" charset="0"/>
              <a:ea typeface="Calibri" panose="020F0502020204030204" pitchFamily="34" charset="0"/>
              <a:cs typeface="Calibri" panose="020F0502020204030204" pitchFamily="34" charset="0"/>
            </a:endParaRPr>
          </a:p>
          <a:p>
            <a:pPr>
              <a:buNone/>
            </a:pPr>
            <a:endParaRPr lang="tr-TR" dirty="0"/>
          </a:p>
        </p:txBody>
      </p:sp>
      <p:pic>
        <p:nvPicPr>
          <p:cNvPr id="4" name="image20.jpg" descr="gördesli makbule resim ile ilgili görsel sonucu"/>
          <p:cNvPicPr/>
          <p:nvPr/>
        </p:nvPicPr>
        <p:blipFill>
          <a:blip r:embed="rId3" cstate="print"/>
          <a:srcRect/>
          <a:stretch>
            <a:fillRect/>
          </a:stretch>
        </p:blipFill>
        <p:spPr>
          <a:xfrm rot="257955">
            <a:off x="1082473" y="798044"/>
            <a:ext cx="3096989" cy="469265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Tema1">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Gallery" id="{BBFCD31E-59A1-489D-B089-A3EAD7CAE12E}" vid="{F5E91637-A7B6-4E27-B710-77DA7014EE1E}"/>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88</TotalTime>
  <Words>631</Words>
  <PresentationFormat>Özel</PresentationFormat>
  <Paragraphs>71</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Tema1</vt:lpstr>
      <vt:lpstr>MİLLİ MÜCADELE DÖNEMİ KAHRAMANLARI</vt:lpstr>
      <vt:lpstr>ALİ SAİP BEY    (1885-1939) </vt:lpstr>
      <vt:lpstr>Slayt 3</vt:lpstr>
      <vt:lpstr>Slayt 4</vt:lpstr>
      <vt:lpstr> ŞAHİN BEY (1877-1920) </vt:lpstr>
      <vt:lpstr>YAHYA KAPTAN (1891-1920) </vt:lpstr>
      <vt:lpstr>Slayt 7</vt:lpstr>
      <vt:lpstr>Slayt 8</vt:lpstr>
      <vt:lpstr>Slayt 9</vt:lpstr>
      <vt:lpstr>Slayt 10</vt:lpstr>
      <vt:lpstr>Slayt 11</vt:lpstr>
      <vt:lpstr>Slayt 12</vt:lpstr>
      <vt:lpstr>Slayt 13</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2019-01-08T13:12:39Z</dcterms:created>
  <dcterms:modified xsi:type="dcterms:W3CDTF">2019-03-17T07:48:26Z</dcterms:modified>
  <cp:category>https://www.sorubak.com</cp:category>
</cp:coreProperties>
</file>