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8"/>
  </p:notesMasterIdLst>
  <p:sldIdLst>
    <p:sldId id="421" r:id="rId2"/>
    <p:sldId id="502" r:id="rId3"/>
    <p:sldId id="503" r:id="rId4"/>
    <p:sldId id="504" r:id="rId5"/>
    <p:sldId id="505" r:id="rId6"/>
    <p:sldId id="420" r:id="rId7"/>
    <p:sldId id="423" r:id="rId8"/>
    <p:sldId id="422" r:id="rId9"/>
    <p:sldId id="470" r:id="rId10"/>
    <p:sldId id="453" r:id="rId11"/>
    <p:sldId id="425" r:id="rId12"/>
    <p:sldId id="350" r:id="rId13"/>
    <p:sldId id="454" r:id="rId14"/>
    <p:sldId id="455" r:id="rId15"/>
    <p:sldId id="473" r:id="rId16"/>
    <p:sldId id="477" r:id="rId17"/>
    <p:sldId id="457" r:id="rId18"/>
    <p:sldId id="478" r:id="rId19"/>
    <p:sldId id="498" r:id="rId20"/>
    <p:sldId id="480" r:id="rId21"/>
    <p:sldId id="481" r:id="rId22"/>
    <p:sldId id="483" r:id="rId23"/>
    <p:sldId id="488" r:id="rId24"/>
    <p:sldId id="484" r:id="rId25"/>
    <p:sldId id="499" r:id="rId26"/>
    <p:sldId id="50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380" autoAdjust="0"/>
  </p:normalViewPr>
  <p:slideViewPr>
    <p:cSldViewPr>
      <p:cViewPr>
        <p:scale>
          <a:sx n="73" d="100"/>
          <a:sy n="73" d="100"/>
        </p:scale>
        <p:origin x="-2724" y="-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6020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9.gif"/><Relationship Id="rId7" Type="http://schemas.openxmlformats.org/officeDocument/2006/relationships/image" Target="../media/image36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jpeg"/><Relationship Id="rId4" Type="http://schemas.openxmlformats.org/officeDocument/2006/relationships/image" Target="../media/image21.gif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22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209367" y="332656"/>
            <a:ext cx="8429684" cy="1030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65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MADDEYİ NİTELEYEN ÖZELLİKLER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4582" name="Picture 6" descr="http://img.photobucket.com/albums/v235/SmileyMags/Dads/Dad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651599"/>
            <a:ext cx="1552575" cy="1304926"/>
          </a:xfrm>
          <a:prstGeom prst="rect">
            <a:avLst/>
          </a:prstGeom>
          <a:noFill/>
        </p:spPr>
      </p:pic>
      <p:pic>
        <p:nvPicPr>
          <p:cNvPr id="1026" name="Picture 2" descr="http://img-fotki.yandex.ru/get/6411/39663434.1b4/0_79541_d2b6c0c_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03527"/>
            <a:ext cx="6143668" cy="25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animationsa2z.com/attachments/Image/family/family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7" y="3284984"/>
            <a:ext cx="1455657" cy="1469572"/>
          </a:xfrm>
          <a:prstGeom prst="rect">
            <a:avLst/>
          </a:prstGeom>
          <a:noFill/>
        </p:spPr>
      </p:pic>
      <p:pic>
        <p:nvPicPr>
          <p:cNvPr id="9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110036"/>
            <a:ext cx="2002897" cy="160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İlgili resim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214818"/>
            <a:ext cx="62151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2571736" y="6215082"/>
            <a:ext cx="3143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1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Haydi şimdi başlayalım</a:t>
            </a:r>
            <a:endParaRPr lang="tr-TR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763688" y="143947"/>
            <a:ext cx="6837641" cy="420134"/>
          </a:xfrm>
          <a:prstGeom prst="rect">
            <a:avLst/>
          </a:prstGeom>
          <a:solidFill>
            <a:srgbClr val="FFCC99">
              <a:alpha val="5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Maddeyi Niteleyen özellikler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682427" y="752666"/>
            <a:ext cx="4248150" cy="44408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alibri" pitchFamily="34" charset="0"/>
              </a:rPr>
              <a:t>Suda Yüzme ve Batma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766646" y="3212976"/>
            <a:ext cx="4248150" cy="577850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alibri" pitchFamily="34" charset="0"/>
              </a:rPr>
              <a:t>Mıknatısla Çekilme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3766646" y="1916832"/>
            <a:ext cx="4248150" cy="50405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 dirty="0" smtClean="0">
                <a:latin typeface="Calibri" pitchFamily="34" charset="0"/>
              </a:rPr>
              <a:t>Suyu Çekme ve Çekmeme</a:t>
            </a:r>
            <a:endParaRPr lang="tr-TR" sz="2400" dirty="0" smtClean="0">
              <a:latin typeface="Calibri" pitchFamily="34" charset="0"/>
            </a:endParaRPr>
          </a:p>
        </p:txBody>
      </p:sp>
      <p:pic>
        <p:nvPicPr>
          <p:cNvPr id="1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2857520" cy="3333750"/>
          </a:xfrm>
          <a:prstGeom prst="rect">
            <a:avLst/>
          </a:prstGeom>
          <a:noFill/>
        </p:spPr>
      </p:pic>
      <p:pic>
        <p:nvPicPr>
          <p:cNvPr id="29698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14818"/>
            <a:ext cx="2000264" cy="2287516"/>
          </a:xfrm>
          <a:prstGeom prst="rect">
            <a:avLst/>
          </a:prstGeom>
          <a:noFill/>
        </p:spPr>
      </p:pic>
      <p:pic>
        <p:nvPicPr>
          <p:cNvPr id="19" name="Picture 8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286256"/>
            <a:ext cx="3000396" cy="212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suda yüzmek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357694"/>
            <a:ext cx="250033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8" y="928670"/>
            <a:ext cx="8146037" cy="112909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Suda Yüzme ve Batma</a:t>
            </a:r>
            <a:endParaRPr lang="tr-TR" sz="4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428868"/>
            <a:ext cx="278608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428868"/>
            <a:ext cx="273949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3000364" y="2857496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latin typeface="Calibri" pitchFamily="34" charset="0"/>
              </a:rPr>
              <a:t>Tahta kaşık su üstünde kalır, yüzer.</a:t>
            </a:r>
            <a:endParaRPr lang="tr-TR" b="1" dirty="0">
              <a:latin typeface="Calibri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2786058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latin typeface="Calibri" pitchFamily="34" charset="0"/>
              </a:rPr>
              <a:t>Metal kaşık suyun dibine batar, yüzmez</a:t>
            </a:r>
            <a:endParaRPr lang="tr-TR" b="1" dirty="0">
              <a:latin typeface="Calibri" pitchFamily="34" charset="0"/>
            </a:endParaRPr>
          </a:p>
        </p:txBody>
      </p:sp>
      <p:pic>
        <p:nvPicPr>
          <p:cNvPr id="10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643182"/>
            <a:ext cx="2286016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57158" y="428604"/>
            <a:ext cx="8606160" cy="1643074"/>
          </a:xfrm>
          <a:prstGeom prst="cloudCallout">
            <a:avLst>
              <a:gd name="adj1" fmla="val -26569"/>
              <a:gd name="adj2" fmla="val 75439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2800" dirty="0" smtClean="0"/>
              <a:t> </a:t>
            </a:r>
          </a:p>
          <a:p>
            <a:r>
              <a:rPr lang="tr-TR" sz="2800" b="1" dirty="0" smtClean="0">
                <a:latin typeface="Calibri" pitchFamily="34" charset="0"/>
              </a:rPr>
              <a:t>Bazı maddeler suya atıldıklarında yüzerlerken bazı maddeler ise batar.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 smtClean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458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86058"/>
            <a:ext cx="3109412" cy="335756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71744"/>
            <a:ext cx="492128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428596" y="571480"/>
            <a:ext cx="8391276" cy="2500330"/>
          </a:xfrm>
          <a:prstGeom prst="cloudCallout">
            <a:avLst>
              <a:gd name="adj1" fmla="val -24792"/>
              <a:gd name="adj2" fmla="val 7138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2800" b="1" dirty="0" smtClean="0">
                <a:latin typeface="Calibri" pitchFamily="34" charset="0"/>
              </a:rPr>
              <a:t>Tahta parçası, hava dolu top, ya da balon, kuru yaprak, odun talaşı, plastik tabak, plastik ördek, gibi maddeler suya atıldıklarında yüzer. </a:t>
            </a:r>
            <a:endParaRPr lang="tr-T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429000"/>
            <a:ext cx="3214686" cy="3214686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214686"/>
            <a:ext cx="17859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836310"/>
            <a:ext cx="1871662" cy="131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5214950"/>
            <a:ext cx="1857388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 descr="plastik top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5000636"/>
            <a:ext cx="1619208" cy="1619208"/>
          </a:xfrm>
          <a:prstGeom prst="rect">
            <a:avLst/>
          </a:prstGeom>
          <a:noFill/>
        </p:spPr>
      </p:pic>
      <p:pic>
        <p:nvPicPr>
          <p:cNvPr id="3081" name="Picture 9" descr="balon ile ilgili g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143380"/>
            <a:ext cx="1724341" cy="1200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57158" y="357165"/>
            <a:ext cx="8572560" cy="2714645"/>
          </a:xfrm>
          <a:prstGeom prst="cloudCallout">
            <a:avLst>
              <a:gd name="adj1" fmla="val -24966"/>
              <a:gd name="adj2" fmla="val 63489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tr-TR" sz="3200" dirty="0"/>
              <a:t> </a:t>
            </a:r>
            <a:endParaRPr lang="tr-TR" sz="3200" dirty="0" smtClean="0"/>
          </a:p>
          <a:p>
            <a:r>
              <a:rPr lang="tr-TR" sz="2800" b="1" dirty="0" smtClean="0">
                <a:latin typeface="Calibri" pitchFamily="34" charset="0"/>
              </a:rPr>
              <a:t>Taş parçası, anahtar, bıçak, porselen tabak, makas, bozuk para, kum tanesi, çivi, cam ise su dolu bir kaba atıldıklarında suda batar. </a:t>
            </a:r>
            <a:endParaRPr lang="tr-TR" sz="28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endParaRPr lang="tr-T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812" y="3581407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0424" y="4872386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500306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071810"/>
            <a:ext cx="2395737" cy="3357586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214686"/>
            <a:ext cx="900112" cy="79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3143248"/>
            <a:ext cx="12858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 descr="İlgili resi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214818"/>
            <a:ext cx="1357307" cy="1000117"/>
          </a:xfrm>
          <a:prstGeom prst="rect">
            <a:avLst/>
          </a:prstGeom>
          <a:noFill/>
        </p:spPr>
      </p:pic>
      <p:pic>
        <p:nvPicPr>
          <p:cNvPr id="27656" name="Picture 8" descr="makas ile ilgili g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4429132"/>
            <a:ext cx="1262049" cy="840110"/>
          </a:xfrm>
          <a:prstGeom prst="rect">
            <a:avLst/>
          </a:prstGeom>
          <a:noFill/>
        </p:spPr>
      </p:pic>
      <p:pic>
        <p:nvPicPr>
          <p:cNvPr id="27658" name="Picture 10" descr="ÇİVİ ile ilgili görsel sonuc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0694" y="5143512"/>
            <a:ext cx="1857356" cy="1238238"/>
          </a:xfrm>
          <a:prstGeom prst="rect">
            <a:avLst/>
          </a:prstGeom>
          <a:noFill/>
        </p:spPr>
      </p:pic>
      <p:pic>
        <p:nvPicPr>
          <p:cNvPr id="27660" name="Picture 12" descr="bozuk para ile ilgili görsel sonuc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00364" y="5500702"/>
            <a:ext cx="1890697" cy="91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57158" y="500042"/>
            <a:ext cx="8288913" cy="252621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 pitchFamily="34" charset="0"/>
              </a:rPr>
              <a:t>Maddelerin suda yüzmesi ya da suyun dibine batması maddelerin büyüklüğüyle ilgili değil,</a:t>
            </a:r>
            <a:r>
              <a:rPr lang="tr-TR" sz="2800" b="1" dirty="0" smtClean="0"/>
              <a:t>, </a:t>
            </a:r>
            <a:r>
              <a:rPr lang="tr-TR" sz="2800" b="1" dirty="0" smtClean="0">
                <a:solidFill>
                  <a:schemeClr val="bg1"/>
                </a:solidFill>
                <a:latin typeface="Calibri" pitchFamily="34" charset="0"/>
              </a:rPr>
              <a:t>cisimlerin yapıldığı maddenin cinsine bağlıdır.</a:t>
            </a:r>
          </a:p>
          <a:p>
            <a:pPr marL="0" lvl="0" indent="0">
              <a:buNone/>
            </a:pPr>
            <a:endParaRPr lang="tr-TR" sz="2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FF00"/>
                </a:solidFill>
              </a:rPr>
              <a:t/>
            </a:r>
            <a:br>
              <a:rPr lang="tr-TR" sz="2800" b="1" dirty="0">
                <a:solidFill>
                  <a:srgbClr val="FFFF00"/>
                </a:solidFill>
              </a:rPr>
            </a:br>
            <a:endParaRPr lang="tr-TR" sz="30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2786082" cy="3333750"/>
          </a:xfrm>
          <a:prstGeom prst="rect">
            <a:avLst/>
          </a:prstGeom>
          <a:noFill/>
        </p:spPr>
      </p:pic>
      <p:pic>
        <p:nvPicPr>
          <p:cNvPr id="26626" name="Picture 2" descr="Yüzme-askı-batma deneyi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357562"/>
            <a:ext cx="5214974" cy="3036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1375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42910" y="642918"/>
            <a:ext cx="8143932" cy="109745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Suyu Çekme ve Çekmeme</a:t>
            </a:r>
          </a:p>
        </p:txBody>
      </p:sp>
      <p:pic>
        <p:nvPicPr>
          <p:cNvPr id="7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3214710" cy="3940106"/>
          </a:xfrm>
          <a:prstGeom prst="rect">
            <a:avLst/>
          </a:prstGeom>
          <a:noFill/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500306"/>
            <a:ext cx="24210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357430"/>
            <a:ext cx="2428892" cy="357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4556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500330"/>
          </a:xfrm>
          <a:prstGeom prst="cloudCallout">
            <a:avLst>
              <a:gd name="adj1" fmla="val -23207"/>
              <a:gd name="adj2" fmla="val 59654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2800" b="1" dirty="0" smtClean="0">
                <a:latin typeface="Calibri" pitchFamily="34" charset="0"/>
              </a:rPr>
              <a:t>Suyla temasında suyu içine alan bir başka deyişle suyu tutan maddeler vardır. Bu maddelere suyu çeken maddeler denir. </a:t>
            </a:r>
            <a:endParaRPr lang="tr-TR" sz="28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643314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5000636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285992"/>
            <a:ext cx="1371600" cy="1162050"/>
          </a:xfrm>
          <a:prstGeom prst="rect">
            <a:avLst/>
          </a:prstGeom>
          <a:noFill/>
        </p:spPr>
      </p:pic>
      <p:pic>
        <p:nvPicPr>
          <p:cNvPr id="10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496"/>
            <a:ext cx="2643206" cy="3214686"/>
          </a:xfrm>
          <a:prstGeom prst="rect">
            <a:avLst/>
          </a:prstGeom>
          <a:noFill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071810"/>
            <a:ext cx="4136219" cy="29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278606"/>
          </a:xfrm>
          <a:prstGeom prst="cloudCallout">
            <a:avLst>
              <a:gd name="adj1" fmla="val -27188"/>
              <a:gd name="adj2" fmla="val 98997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Suyu çeken maddeler suyu emerek içine alırlar.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8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214686"/>
            <a:ext cx="2786082" cy="3333750"/>
          </a:xfrm>
          <a:prstGeom prst="rect">
            <a:avLst/>
          </a:prstGeom>
          <a:noFill/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214685"/>
            <a:ext cx="3571900" cy="290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281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1990574"/>
          </a:xfrm>
          <a:prstGeom prst="cloudCallout">
            <a:avLst>
              <a:gd name="adj1" fmla="val -23054"/>
              <a:gd name="adj2" fmla="val 103259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800" dirty="0" smtClean="0"/>
          </a:p>
          <a:p>
            <a:endParaRPr lang="tr-TR" sz="2800" dirty="0"/>
          </a:p>
          <a:p>
            <a:r>
              <a:rPr lang="tr-TR" sz="2800" b="1" dirty="0" smtClean="0">
                <a:latin typeface="Calibri" pitchFamily="34" charset="0"/>
              </a:rPr>
              <a:t>Havlu, peçete, kâğıt, pamuklu kumaşlar, el bezi ve süngerin suyu çekme özelliği vardır.</a:t>
            </a:r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3600" b="1" dirty="0">
                <a:latin typeface="Calibri" pitchFamily="34" charset="0"/>
                <a:cs typeface="Calibri" pitchFamily="34" charset="0"/>
              </a:rPr>
            </a:br>
            <a:r>
              <a:rPr lang="tr-TR" sz="2800" dirty="0"/>
              <a:t/>
            </a:r>
            <a:br>
              <a:rPr lang="tr-TR" sz="2800" dirty="0"/>
            </a:br>
            <a:endParaRPr lang="tr-TR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20484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86124"/>
            <a:ext cx="3446058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HAVLU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643182"/>
            <a:ext cx="3762348" cy="1669114"/>
          </a:xfrm>
          <a:prstGeom prst="rect">
            <a:avLst/>
          </a:prstGeom>
          <a:noFill/>
        </p:spPr>
      </p:pic>
      <p:pic>
        <p:nvPicPr>
          <p:cNvPr id="22533" name="Picture 5" descr="İ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4500570"/>
            <a:ext cx="3194914" cy="1643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67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500042"/>
            <a:ext cx="857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err="1">
                <a:latin typeface="Calibri" pitchFamily="34" charset="0"/>
              </a:rPr>
              <a:t>G</a:t>
            </a:r>
            <a:r>
              <a:rPr lang="tr-TR" sz="2800" b="1" dirty="0" err="1" smtClean="0">
                <a:latin typeface="Calibri" pitchFamily="34" charset="0"/>
              </a:rPr>
              <a:t>özüyaşlı</a:t>
            </a:r>
            <a:r>
              <a:rPr lang="tr-TR" sz="2800" b="1" dirty="0" smtClean="0">
                <a:latin typeface="Calibri" pitchFamily="34" charset="0"/>
              </a:rPr>
              <a:t> ailesinin akşam yemeği hazırlıklarında yaşanan olayları göstermektedir. Masayı silen </a:t>
            </a:r>
            <a:r>
              <a:rPr lang="tr-TR" sz="2800" b="1" dirty="0" err="1" smtClean="0">
                <a:latin typeface="Calibri" pitchFamily="34" charset="0"/>
              </a:rPr>
              <a:t>Zeyneb’in</a:t>
            </a:r>
            <a:r>
              <a:rPr lang="tr-TR" sz="2800" b="1" dirty="0" smtClean="0">
                <a:latin typeface="Calibri" pitchFamily="34" charset="0"/>
              </a:rPr>
              <a:t> masadaki suyu temizleyebilmesi için kullandığı maddenin hangi özelliklere sahip olması gerekir? 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8501122" cy="385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824950" y="500042"/>
            <a:ext cx="7435247" cy="1992854"/>
          </a:xfrm>
          <a:prstGeom prst="cloudCallout">
            <a:avLst>
              <a:gd name="adj1" fmla="val -34137"/>
              <a:gd name="adj2" fmla="val 97260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800" dirty="0" smtClean="0"/>
          </a:p>
          <a:p>
            <a:r>
              <a:rPr lang="tr-TR" sz="3200" b="1" dirty="0" smtClean="0">
                <a:latin typeface="Calibri" pitchFamily="34" charset="0"/>
              </a:rPr>
              <a:t>Bazı maddeler ise su ile temas ettiğinde suyu çekmez. </a:t>
            </a:r>
            <a:r>
              <a:rPr lang="tr-TR" sz="32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3200" b="1" dirty="0">
                <a:latin typeface="Calibri" pitchFamily="34" charset="0"/>
                <a:cs typeface="Calibri" pitchFamily="34" charset="0"/>
              </a:rPr>
            </a:br>
            <a:endParaRPr lang="tr-T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8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429000"/>
            <a:ext cx="3446058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yağmurlu hava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714620"/>
            <a:ext cx="3143272" cy="1628511"/>
          </a:xfrm>
          <a:prstGeom prst="rect">
            <a:avLst/>
          </a:prstGeom>
          <a:noFill/>
        </p:spPr>
      </p:pic>
      <p:pic>
        <p:nvPicPr>
          <p:cNvPr id="21510" name="Picture 6" descr="yağmurluk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4429132"/>
            <a:ext cx="1785950" cy="2214546"/>
          </a:xfrm>
          <a:prstGeom prst="rect">
            <a:avLst/>
          </a:prstGeom>
          <a:noFill/>
        </p:spPr>
      </p:pic>
      <p:pic>
        <p:nvPicPr>
          <p:cNvPr id="21512" name="Picture 8" descr="İlgili resi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786322"/>
            <a:ext cx="1740017" cy="1714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806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57158" y="642918"/>
            <a:ext cx="8534152" cy="1635664"/>
          </a:xfrm>
          <a:prstGeom prst="cloudCallout">
            <a:avLst>
              <a:gd name="adj1" fmla="val -26270"/>
              <a:gd name="adj2" fmla="val 116321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</a:rPr>
              <a:t>Cam, plastik, naylondan yapılan maddeler suyu çekmezler. </a:t>
            </a:r>
            <a:endParaRPr lang="tr-TR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8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500438"/>
            <a:ext cx="3446058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am resmi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09" y="2714620"/>
            <a:ext cx="2740391" cy="1643074"/>
          </a:xfrm>
          <a:prstGeom prst="rect">
            <a:avLst/>
          </a:prstGeom>
          <a:noFill/>
        </p:spPr>
      </p:pic>
      <p:pic>
        <p:nvPicPr>
          <p:cNvPr id="20484" name="Picture 4" descr="İ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929198"/>
            <a:ext cx="3009878" cy="1504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649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-30096"/>
              <a:gd name="adj2" fmla="val 6792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200" dirty="0" smtClean="0"/>
              <a:t> </a:t>
            </a:r>
          </a:p>
          <a:p>
            <a:endParaRPr lang="tr-TR" sz="3200" dirty="0" smtClean="0"/>
          </a:p>
          <a:p>
            <a:r>
              <a:rPr lang="tr-TR" sz="2800" b="1" dirty="0" smtClean="0">
                <a:latin typeface="Calibri" pitchFamily="34" charset="0"/>
              </a:rPr>
              <a:t>Şemsiye, yağmurluk, kamp çadırlarının yapıldığı kumaşlar, plastik oyuncaklar, naylon poşet gibi maddeler suyu çekmez. </a:t>
            </a:r>
            <a:endParaRPr lang="tr-TR" sz="2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643314"/>
            <a:ext cx="3446058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yağmurlu hav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214686"/>
            <a:ext cx="4643470" cy="2952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8" y="836712"/>
            <a:ext cx="8217475" cy="1512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alibri" pitchFamily="34" charset="0"/>
              </a:rPr>
              <a:t>Mıknatısla Çekilme</a:t>
            </a:r>
            <a:endParaRPr lang="tr-TR" sz="4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2786082" cy="3333750"/>
          </a:xfrm>
          <a:prstGeom prst="rect">
            <a:avLst/>
          </a:prstGeom>
          <a:noFill/>
        </p:spPr>
      </p:pic>
      <p:pic>
        <p:nvPicPr>
          <p:cNvPr id="9" name="Picture 8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643182"/>
            <a:ext cx="4929222" cy="34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3244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14282" y="571480"/>
            <a:ext cx="8786874" cy="2214578"/>
          </a:xfrm>
          <a:prstGeom prst="cloudCallout">
            <a:avLst>
              <a:gd name="adj1" fmla="val -24234"/>
              <a:gd name="adj2" fmla="val 79277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200" dirty="0" smtClean="0"/>
              <a:t> </a:t>
            </a:r>
          </a:p>
          <a:p>
            <a:endParaRPr lang="tr-TR" sz="2800" dirty="0" smtClean="0">
              <a:latin typeface="Calibri" pitchFamily="34" charset="0"/>
            </a:endParaRPr>
          </a:p>
          <a:p>
            <a:endParaRPr lang="tr-TR" sz="2800" dirty="0" smtClean="0">
              <a:latin typeface="Calibri" pitchFamily="34" charset="0"/>
            </a:endParaRPr>
          </a:p>
          <a:p>
            <a:r>
              <a:rPr lang="tr-TR" sz="2800" b="1" dirty="0" smtClean="0">
                <a:latin typeface="Calibri" pitchFamily="34" charset="0"/>
              </a:rPr>
              <a:t>Demir, nikel, kobalt gibi maddelerden yapılan nesneler mıknatıs tarafından çekilebilir özelliğe sahiptir. </a:t>
            </a:r>
          </a:p>
          <a:p>
            <a:r>
              <a:rPr lang="tr-TR" sz="36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3600" b="1" dirty="0">
                <a:latin typeface="Calibri" pitchFamily="34" charset="0"/>
                <a:cs typeface="Calibri" pitchFamily="34" charset="0"/>
              </a:rPr>
            </a:br>
            <a:endParaRPr lang="tr-TR" sz="3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2571768" cy="3333750"/>
          </a:xfrm>
          <a:prstGeom prst="rect">
            <a:avLst/>
          </a:prstGeom>
          <a:noFill/>
        </p:spPr>
      </p:pic>
      <p:pic>
        <p:nvPicPr>
          <p:cNvPr id="7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00372"/>
            <a:ext cx="5143536" cy="338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428596" y="214290"/>
            <a:ext cx="8501122" cy="2278606"/>
          </a:xfrm>
          <a:prstGeom prst="cloudCallout">
            <a:avLst>
              <a:gd name="adj1" fmla="val -27586"/>
              <a:gd name="adj2" fmla="val 94410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200" dirty="0" smtClean="0"/>
              <a:t> </a:t>
            </a:r>
          </a:p>
          <a:p>
            <a:endParaRPr lang="tr-TR" sz="3200" dirty="0" smtClean="0"/>
          </a:p>
          <a:p>
            <a:r>
              <a:rPr lang="tr-TR" sz="3200" b="1" dirty="0" smtClean="0">
                <a:latin typeface="Calibri" pitchFamily="34" charset="0"/>
              </a:rPr>
              <a:t>Çelik ataş, toplu iğne, çivi gibi maddeler mıknatıs tarafından çekilen maddelerdir. </a:t>
            </a:r>
          </a:p>
          <a:p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3600" b="1" dirty="0">
                <a:latin typeface="Calibri" pitchFamily="34" charset="0"/>
                <a:cs typeface="Calibri" pitchFamily="34" charset="0"/>
              </a:rPr>
            </a:br>
            <a:endParaRPr lang="tr-TR" sz="3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214686"/>
            <a:ext cx="2786082" cy="3333750"/>
          </a:xfrm>
          <a:prstGeom prst="rect">
            <a:avLst/>
          </a:prstGeom>
          <a:noFill/>
        </p:spPr>
      </p:pic>
      <p:pic>
        <p:nvPicPr>
          <p:cNvPr id="4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000372"/>
            <a:ext cx="5143536" cy="310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14282" y="428604"/>
            <a:ext cx="8715436" cy="2786082"/>
          </a:xfrm>
          <a:prstGeom prst="cloudCallout">
            <a:avLst>
              <a:gd name="adj1" fmla="val -21441"/>
              <a:gd name="adj2" fmla="val 69560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tr-TR" sz="32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tr-TR" sz="2800" b="1" dirty="0" smtClean="0">
                <a:solidFill>
                  <a:schemeClr val="bg1"/>
                </a:solidFill>
                <a:latin typeface="Calibri" pitchFamily="34" charset="0"/>
              </a:rPr>
              <a:t>Plastik, alüminyum, cam, taş, tahta, kumaş, ağaç, porselen, kâğıt, silgi toprak gibi maddeler mıknatıs tarafından çekilmez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.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2786082" cy="3333750"/>
          </a:xfrm>
          <a:prstGeom prst="rect">
            <a:avLst/>
          </a:prstGeom>
          <a:noFill/>
        </p:spPr>
      </p:pic>
      <p:pic>
        <p:nvPicPr>
          <p:cNvPr id="4" name="Picture 8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000504"/>
            <a:ext cx="3222655" cy="228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071810"/>
            <a:ext cx="1733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786190"/>
            <a:ext cx="2000264" cy="9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5072074"/>
            <a:ext cx="178595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64291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İşten eve dönen </a:t>
            </a:r>
            <a:r>
              <a:rPr lang="tr-TR" sz="2800" b="1" dirty="0">
                <a:latin typeface="Calibri" pitchFamily="34" charset="0"/>
              </a:rPr>
              <a:t>E</a:t>
            </a:r>
            <a:r>
              <a:rPr lang="tr-TR" sz="2800" b="1" dirty="0" smtClean="0">
                <a:latin typeface="Calibri" pitchFamily="34" charset="0"/>
              </a:rPr>
              <a:t>bubekir Bey, kıyafetlerinin yağmurda ıslanmasını engellemek için ne yapmalıydı? 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358214" cy="442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500042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latin typeface="Calibri" pitchFamily="34" charset="0"/>
              </a:rPr>
              <a:t>Tezgahın üzerinde bulunan kapta ıspanaklar suyun üzerinde yüzerken toprakları suyun dibindedir. Bunun sebebi ne olabilir? </a:t>
            </a:r>
            <a:endParaRPr lang="tr-TR" sz="28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358214" cy="442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500042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Calibri" pitchFamily="34" charset="0"/>
              </a:rPr>
              <a:t>Buzdolabı kapağının üzerindeki magnetlerin, kapakta durmasını sağlayan etken nedir?</a:t>
            </a:r>
            <a:endParaRPr lang="tr-TR" sz="32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358214" cy="442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8358246" cy="314384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Çevrede gördüğümüz, duyu organlarımızla algılayabildiğimiz boşlukta yer kaplayan canlı ve cansız varlıkların </a:t>
            </a:r>
            <a:r>
              <a:rPr lang="tr-T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tümüne madde</a:t>
            </a:r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denir.</a:t>
            </a:r>
            <a:b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2800" dirty="0">
                <a:solidFill>
                  <a:schemeClr val="bg1"/>
                </a:solidFill>
              </a:rPr>
              <a:t/>
            </a:r>
            <a:br>
              <a:rPr lang="tr-TR" sz="2800" dirty="0">
                <a:solidFill>
                  <a:schemeClr val="bg1"/>
                </a:solidFill>
              </a:rPr>
            </a:br>
            <a:endParaRPr lang="tr-TR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8" descr="http://4.bp.blogspot.com/-KFYDcmeYOUk/T5QeCVtRFUI/AAAAAAAAC18/d5_1jH9BsLU/s1600/59e2327edd42b2c940eb0cddb8c7c623_13129787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42" y="3645024"/>
            <a:ext cx="2543175" cy="1466851"/>
          </a:xfrm>
          <a:prstGeom prst="rect">
            <a:avLst/>
          </a:prstGeom>
          <a:noFill/>
        </p:spPr>
      </p:pic>
      <p:pic>
        <p:nvPicPr>
          <p:cNvPr id="7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969" y="3645024"/>
            <a:ext cx="1047750" cy="1714500"/>
          </a:xfrm>
          <a:prstGeom prst="rect">
            <a:avLst/>
          </a:prstGeom>
          <a:noFill/>
        </p:spPr>
      </p:pic>
      <p:pic>
        <p:nvPicPr>
          <p:cNvPr id="3074" name="Picture 2" descr="http://www.delinetciler.org/resimler/2007/11/46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9493"/>
            <a:ext cx="3810000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7429552" cy="299982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İnsanlar, hayvanlar, bitkiler, taş, toprak, hava, su, masa, sandalye, kalem, silgi, Güneş, Dünya, Ay ve yıldızların hepsi maddedir.</a:t>
            </a:r>
          </a:p>
        </p:txBody>
      </p:sp>
      <p:pic>
        <p:nvPicPr>
          <p:cNvPr id="6" name="Picture 2" descr="Family graphic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536" y="4005064"/>
            <a:ext cx="1981224" cy="1713446"/>
          </a:xfrm>
          <a:prstGeom prst="rect">
            <a:avLst/>
          </a:prstGeom>
          <a:noFill/>
        </p:spPr>
      </p:pic>
      <p:pic>
        <p:nvPicPr>
          <p:cNvPr id="7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474107"/>
            <a:ext cx="687710" cy="1125344"/>
          </a:xfrm>
          <a:prstGeom prst="rect">
            <a:avLst/>
          </a:prstGeom>
          <a:noFill/>
        </p:spPr>
      </p:pic>
      <p:pic>
        <p:nvPicPr>
          <p:cNvPr id="4098" name="Picture 2" descr="http://s110.photobucket.com/albums/n109/mrslin/background/bmbg0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99451"/>
            <a:ext cx="3351316" cy="231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lh4.googleusercontent.com/-cX6EPSKzEF4/UP12C086BhI/AAAAAAABwec/vdm_NxpDwZs/s900/Erde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5752" y="3853675"/>
            <a:ext cx="240648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8358246" cy="206372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Maddeyi Niteleyen Özellikler Nelerdir?</a:t>
            </a:r>
            <a:b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506" name="Picture 2" descr="http://img03.blogcu.com/images/c/a/i/caillouturkiye/1f10f5d7aa4550514c2c67ee8d077117_130925708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3767" y="3643308"/>
            <a:ext cx="1905000" cy="1905000"/>
          </a:xfrm>
          <a:prstGeom prst="rect">
            <a:avLst/>
          </a:prstGeom>
          <a:noFill/>
        </p:spPr>
      </p:pic>
      <p:pic>
        <p:nvPicPr>
          <p:cNvPr id="21508" name="Picture 4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140" y="4386875"/>
            <a:ext cx="1811925" cy="1500198"/>
          </a:xfrm>
          <a:prstGeom prst="rect">
            <a:avLst/>
          </a:prstGeom>
          <a:noFill/>
        </p:spPr>
      </p:pic>
      <p:pic>
        <p:nvPicPr>
          <p:cNvPr id="21510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86058"/>
            <a:ext cx="1047750" cy="1714500"/>
          </a:xfrm>
          <a:prstGeom prst="rect">
            <a:avLst/>
          </a:prstGeom>
          <a:noFill/>
        </p:spPr>
      </p:pic>
      <p:pic>
        <p:nvPicPr>
          <p:cNvPr id="21514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672375"/>
            <a:ext cx="1047750" cy="1714500"/>
          </a:xfrm>
          <a:prstGeom prst="rect">
            <a:avLst/>
          </a:prstGeom>
          <a:noFill/>
        </p:spPr>
      </p:pic>
      <p:pic>
        <p:nvPicPr>
          <p:cNvPr id="5122" name="Picture 2" descr="http://gif-jpg-png.ru/_ph/35/2/93823184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8450" y="2708278"/>
            <a:ext cx="3634030" cy="320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571480"/>
            <a:ext cx="8358246" cy="228601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Beş duyu organlarımızla maddelerin 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ÖZELLİKLERİNİ 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anlayabiliriz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>
              <a:buNone/>
            </a:pPr>
            <a:endParaRPr lang="tr-TR" b="1" dirty="0" smtClean="0">
              <a:solidFill>
                <a:schemeClr val="bg1"/>
              </a:solidFill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744" y="3142109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agac-hareketli-resim-00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4592413"/>
            <a:ext cx="1228725" cy="990601"/>
          </a:xfrm>
          <a:prstGeom prst="rect">
            <a:avLst/>
          </a:prstGeom>
          <a:noFill/>
        </p:spPr>
      </p:pic>
      <p:pic>
        <p:nvPicPr>
          <p:cNvPr id="19460" name="Picture 4" descr="[​IMG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2492896"/>
            <a:ext cx="1371600" cy="1162050"/>
          </a:xfrm>
          <a:prstGeom prst="rect">
            <a:avLst/>
          </a:prstGeom>
          <a:noFill/>
        </p:spPr>
      </p:pic>
      <p:pic>
        <p:nvPicPr>
          <p:cNvPr id="19462" name="Picture 6" descr="[​IMG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3882" y="4017165"/>
            <a:ext cx="1047750" cy="1714500"/>
          </a:xfrm>
          <a:prstGeom prst="rect">
            <a:avLst/>
          </a:prstGeom>
          <a:noFill/>
        </p:spPr>
      </p:pic>
      <p:pic>
        <p:nvPicPr>
          <p:cNvPr id="51202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3495529"/>
            <a:ext cx="3467100" cy="2171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3834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1543</TotalTime>
  <Words>406</Words>
  <PresentationFormat>Ekran Gösterisi (4:3)</PresentationFormat>
  <Paragraphs>53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Hisse Senedi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2012-11-18T10:59:22Z</dcterms:created>
  <dcterms:modified xsi:type="dcterms:W3CDTF">2019-04-10T15:30:07Z</dcterms:modified>
  <cp:category>https://www.sorubak.com</cp:category>
</cp:coreProperties>
</file>