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tun" initials="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8399" autoAdjust="0"/>
  </p:normalViewPr>
  <p:slideViewPr>
    <p:cSldViewPr>
      <p:cViewPr varScale="1">
        <p:scale>
          <a:sx n="116" d="100"/>
          <a:sy n="116" d="100"/>
        </p:scale>
        <p:origin x="-1494"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A494AF-378D-488F-BE67-5EDC4283D3B1}" type="datetimeFigureOut">
              <a:rPr lang="tr-TR" smtClean="0"/>
              <a:pPr/>
              <a:t>25/04/2019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360743-5FDD-4275-BF74-8A6CADEA5035}" type="slidenum">
              <a:rPr lang="tr-TR" smtClean="0"/>
              <a:pPr/>
              <a:t>‹#›</a:t>
            </a:fld>
            <a:endParaRPr lang="tr-TR"/>
          </a:p>
        </p:txBody>
      </p:sp>
    </p:spTree>
    <p:extLst>
      <p:ext uri="{BB962C8B-B14F-4D97-AF65-F5344CB8AC3E}">
        <p14:creationId xmlns:p14="http://schemas.microsoft.com/office/powerpoint/2010/main" xmlns="" val="4282288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A360743-5FDD-4275-BF74-8A6CADEA5035}" type="slidenum">
              <a:rPr lang="tr-TR" smtClean="0"/>
              <a:pPr/>
              <a:t>2</a:t>
            </a:fld>
            <a:endParaRPr lang="tr-TR"/>
          </a:p>
        </p:txBody>
      </p:sp>
    </p:spTree>
    <p:extLst>
      <p:ext uri="{BB962C8B-B14F-4D97-AF65-F5344CB8AC3E}">
        <p14:creationId xmlns:p14="http://schemas.microsoft.com/office/powerpoint/2010/main" xmlns="" val="1244412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A360743-5FDD-4275-BF74-8A6CADEA5035}" type="slidenum">
              <a:rPr lang="tr-TR" smtClean="0"/>
              <a:pPr/>
              <a:t>4</a:t>
            </a:fld>
            <a:endParaRPr lang="tr-TR"/>
          </a:p>
        </p:txBody>
      </p:sp>
    </p:spTree>
    <p:extLst>
      <p:ext uri="{BB962C8B-B14F-4D97-AF65-F5344CB8AC3E}">
        <p14:creationId xmlns:p14="http://schemas.microsoft.com/office/powerpoint/2010/main" xmlns="" val="2273623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A360743-5FDD-4275-BF74-8A6CADEA5035}" type="slidenum">
              <a:rPr lang="tr-TR" smtClean="0"/>
              <a:pPr/>
              <a:t>7</a:t>
            </a:fld>
            <a:endParaRPr lang="tr-TR"/>
          </a:p>
        </p:txBody>
      </p:sp>
    </p:spTree>
    <p:extLst>
      <p:ext uri="{BB962C8B-B14F-4D97-AF65-F5344CB8AC3E}">
        <p14:creationId xmlns:p14="http://schemas.microsoft.com/office/powerpoint/2010/main" xmlns="" val="1968701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A360743-5FDD-4275-BF74-8A6CADEA5035}" type="slidenum">
              <a:rPr lang="tr-TR" smtClean="0"/>
              <a:pPr/>
              <a:t>10</a:t>
            </a:fld>
            <a:endParaRPr lang="tr-TR"/>
          </a:p>
        </p:txBody>
      </p:sp>
    </p:spTree>
    <p:extLst>
      <p:ext uri="{BB962C8B-B14F-4D97-AF65-F5344CB8AC3E}">
        <p14:creationId xmlns:p14="http://schemas.microsoft.com/office/powerpoint/2010/main" xmlns="" val="1856820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9A360743-5FDD-4275-BF74-8A6CADEA5035}" type="slidenum">
              <a:rPr lang="tr-TR" smtClean="0"/>
              <a:pPr/>
              <a:t>12</a:t>
            </a:fld>
            <a:endParaRPr lang="tr-TR"/>
          </a:p>
        </p:txBody>
      </p:sp>
    </p:spTree>
    <p:extLst>
      <p:ext uri="{BB962C8B-B14F-4D97-AF65-F5344CB8AC3E}">
        <p14:creationId xmlns:p14="http://schemas.microsoft.com/office/powerpoint/2010/main" xmlns="" val="3618621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tr-TR" smtClean="0"/>
              <a:t>Asıl başlık stili için tıklatın</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B2F4F80-96BA-4514-98EA-5918368C83B3}" type="slidenum">
              <a:rPr lang="tr-TR" smtClean="0"/>
              <a:pPr/>
              <a:t>‹#›</a:t>
            </a:fld>
            <a:endParaRPr lang="tr-T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B2F4F80-96BA-4514-98EA-5918368C83B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B2F4F80-96BA-4514-98EA-5918368C83B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B2F4F80-96BA-4514-98EA-5918368C83B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B2F4F80-96BA-4514-98EA-5918368C83B3}" type="slidenum">
              <a:rPr lang="tr-TR" smtClean="0"/>
              <a:pPr/>
              <a:t>‹#›</a:t>
            </a:fld>
            <a:endParaRPr lang="tr-T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4"/>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B2F4F80-96BA-4514-98EA-5918368C83B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B2F4F80-96BA-4514-98EA-5918368C83B3}" type="slidenum">
              <a:rPr lang="tr-TR" smtClean="0"/>
              <a:pPr/>
              <a:t>‹#›</a:t>
            </a:fld>
            <a:endParaRPr lang="tr-T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B2F4F80-96BA-4514-98EA-5918368C83B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B2F4F80-96BA-4514-98EA-5918368C83B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tr-TR" smtClean="0"/>
              <a:t>Asıl başlık stili için tıklatın</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B2F4F80-96BA-4514-98EA-5918368C83B3}" type="slidenum">
              <a:rPr lang="tr-TR" smtClean="0"/>
              <a:pPr/>
              <a:t>‹#›</a:t>
            </a:fld>
            <a:endParaRPr lang="tr-TR"/>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4993459-01A3-4C53-BE60-E7B06DD20E64}" type="datetimeFigureOut">
              <a:rPr lang="tr-TR" smtClean="0"/>
              <a:pPr/>
              <a:t>25/04/2019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B2F4F80-96BA-4514-98EA-5918368C83B3}"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74993459-01A3-4C53-BE60-E7B06DD20E64}" type="datetimeFigureOut">
              <a:rPr lang="tr-TR" smtClean="0"/>
              <a:pPr/>
              <a:t>25/04/2019</a:t>
            </a:fld>
            <a:endParaRPr lang="tr-TR"/>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tr-TR"/>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FB2F4F80-96BA-4514-98EA-5918368C83B3}" type="slidenum">
              <a:rPr lang="tr-TR" smtClean="0"/>
              <a:pPr/>
              <a:t>‹#›</a:t>
            </a:fld>
            <a:endParaRPr lang="tr-T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762000" y="3200400"/>
            <a:ext cx="7986464" cy="1524000"/>
          </a:xfrm>
        </p:spPr>
        <p:txBody>
          <a:bodyPr/>
          <a:lstStyle/>
          <a:p>
            <a:r>
              <a:rPr lang="tr-TR" dirty="0" smtClean="0"/>
              <a:t>MERTCAN KARAKOÇ</a:t>
            </a:r>
            <a:endParaRPr lang="tr-TR" dirty="0"/>
          </a:p>
        </p:txBody>
      </p:sp>
      <p:sp>
        <p:nvSpPr>
          <p:cNvPr id="2" name="Alt Başlık 1"/>
          <p:cNvSpPr>
            <a:spLocks noGrp="1"/>
          </p:cNvSpPr>
          <p:nvPr>
            <p:ph type="subTitle" idx="1"/>
          </p:nvPr>
        </p:nvSpPr>
        <p:spPr/>
        <p:txBody>
          <a:bodyPr>
            <a:normAutofit lnSpcReduction="10000"/>
          </a:bodyPr>
          <a:lstStyle/>
          <a:p>
            <a:r>
              <a:rPr lang="tr-TR" dirty="0" smtClean="0"/>
              <a:t>DERS:FEN BİLİMLERİ</a:t>
            </a:r>
          </a:p>
          <a:p>
            <a:r>
              <a:rPr lang="tr-TR" dirty="0" smtClean="0"/>
              <a:t>KONU:SES KİRLİLİĞİ</a:t>
            </a:r>
            <a:endParaRPr lang="tr-TR" dirty="0"/>
          </a:p>
        </p:txBody>
      </p:sp>
    </p:spTree>
    <p:extLst>
      <p:ext uri="{BB962C8B-B14F-4D97-AF65-F5344CB8AC3E}">
        <p14:creationId xmlns:p14="http://schemas.microsoft.com/office/powerpoint/2010/main" xmlns="" val="355724820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2000" y="3284984"/>
            <a:ext cx="7554416" cy="2887216"/>
          </a:xfrm>
        </p:spPr>
        <p:txBody>
          <a:bodyPr>
            <a:normAutofit fontScale="90000"/>
          </a:bodyPr>
          <a:lstStyle/>
          <a:p>
            <a:r>
              <a:rPr lang="tr-TR" sz="3100" dirty="0">
                <a:solidFill>
                  <a:srgbClr val="FF0000"/>
                </a:solidFill>
              </a:rPr>
              <a:t>Gürültülü ortamda bulunma iç kulaktan başlayarak önemli işitme kayıplarına neden olmaktadır. Ayrıca stres, uyumama, iş veriminde azalma gibi bir sürü olumsuz etkilere yol açmaktadır.</a:t>
            </a:r>
            <a:r>
              <a:rPr lang="tr-TR" sz="2800" dirty="0">
                <a:solidFill>
                  <a:srgbClr val="FF0000"/>
                </a:solidFill>
              </a:rPr>
              <a:t/>
            </a:r>
            <a:br>
              <a:rPr lang="tr-TR" sz="2800" dirty="0">
                <a:solidFill>
                  <a:srgbClr val="FF0000"/>
                </a:solidFill>
              </a:rPr>
            </a:br>
            <a:r>
              <a:rPr lang="tr-TR" sz="2800" dirty="0">
                <a:solidFill>
                  <a:srgbClr val="FF0000"/>
                </a:solidFill>
              </a:rPr>
              <a:t/>
            </a:r>
            <a:br>
              <a:rPr lang="tr-TR" sz="2800" dirty="0">
                <a:solidFill>
                  <a:srgbClr val="FF0000"/>
                </a:solidFill>
              </a:rPr>
            </a:br>
            <a:r>
              <a:rPr lang="tr-TR" sz="2800" dirty="0"/>
              <a:t> </a:t>
            </a:r>
          </a:p>
        </p:txBody>
      </p:sp>
      <p:sp>
        <p:nvSpPr>
          <p:cNvPr id="3" name="İçerik Yer Tutucusu 2"/>
          <p:cNvSpPr>
            <a:spLocks noGrp="1"/>
          </p:cNvSpPr>
          <p:nvPr>
            <p:ph idx="1"/>
          </p:nvPr>
        </p:nvSpPr>
        <p:spPr>
          <a:xfrm>
            <a:off x="762000" y="685800"/>
            <a:ext cx="7543800" cy="2383160"/>
          </a:xfrm>
        </p:spPr>
        <p:txBody>
          <a:bodyPr/>
          <a:lstStyle/>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4" y="620688"/>
            <a:ext cx="7488831" cy="25202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2339752" y="1880828"/>
            <a:ext cx="4248472" cy="540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GÜRÜLTÜ METRE</a:t>
            </a:r>
            <a:endParaRPr lang="tr-TR" dirty="0"/>
          </a:p>
        </p:txBody>
      </p:sp>
    </p:spTree>
    <p:extLst>
      <p:ext uri="{BB962C8B-B14F-4D97-AF65-F5344CB8AC3E}">
        <p14:creationId xmlns:p14="http://schemas.microsoft.com/office/powerpoint/2010/main" xmlns="" val="2499155732"/>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2000" y="3212976"/>
            <a:ext cx="7482408" cy="2959224"/>
          </a:xfrm>
        </p:spPr>
        <p:txBody>
          <a:bodyPr>
            <a:normAutofit/>
          </a:bodyPr>
          <a:lstStyle/>
          <a:p>
            <a:r>
              <a:rPr lang="tr-TR" sz="2800" dirty="0">
                <a:solidFill>
                  <a:srgbClr val="FF0000"/>
                </a:solidFill>
              </a:rPr>
              <a:t>Ses şiddeti Desibel ile ölçülür. En şiddetli duyum ve ağrı dalgası 150 desibeldir. Mesela yoldan geçen bir kamyon 80 desibellik bir gürültü yapar. Uçmak üzere olan bir jet uçağı 120 – 145 desibel ağrı eşiğine varmış demektir.</a:t>
            </a:r>
          </a:p>
        </p:txBody>
      </p:sp>
      <p:sp>
        <p:nvSpPr>
          <p:cNvPr id="3" name="İçerik Yer Tutucusu 2"/>
          <p:cNvSpPr>
            <a:spLocks noGrp="1"/>
          </p:cNvSpPr>
          <p:nvPr>
            <p:ph idx="1"/>
          </p:nvPr>
        </p:nvSpPr>
        <p:spPr>
          <a:xfrm>
            <a:off x="762000" y="685800"/>
            <a:ext cx="7543800" cy="3175248"/>
          </a:xfrm>
        </p:spPr>
        <p:txBody>
          <a:bodyPr/>
          <a:lstStyle/>
          <a:p>
            <a:endParaRPr lang="tr-TR"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692696"/>
            <a:ext cx="7632848" cy="32403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5672220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2000" y="2708920"/>
            <a:ext cx="6781800" cy="3463280"/>
          </a:xfrm>
        </p:spPr>
        <p:txBody>
          <a:bodyPr/>
          <a:lstStyle/>
          <a:p>
            <a:endParaRPr lang="tr-TR" dirty="0"/>
          </a:p>
        </p:txBody>
      </p:sp>
      <p:sp>
        <p:nvSpPr>
          <p:cNvPr id="3" name="İçerik Yer Tutucusu 2"/>
          <p:cNvSpPr>
            <a:spLocks noGrp="1"/>
          </p:cNvSpPr>
          <p:nvPr>
            <p:ph idx="1"/>
          </p:nvPr>
        </p:nvSpPr>
        <p:spPr>
          <a:xfrm>
            <a:off x="762000" y="685800"/>
            <a:ext cx="7543800" cy="2095128"/>
          </a:xfrm>
        </p:spPr>
        <p:txBody>
          <a:bodyPr/>
          <a:lstStyle/>
          <a:p>
            <a:r>
              <a:rPr lang="tr-TR" dirty="0" smtClean="0">
                <a:solidFill>
                  <a:srgbClr val="FF0000"/>
                </a:solidFill>
              </a:rPr>
              <a:t>İZLEDİĞİNİZ İÇİN ÇOK TEŞEKKÜRLER</a:t>
            </a:r>
            <a:endParaRPr lang="tr-TR" dirty="0">
              <a:solidFill>
                <a:srgbClr val="FF0000"/>
              </a:solidFill>
            </a:endParaRPr>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5576" y="2628900"/>
            <a:ext cx="6984776" cy="3536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24735753"/>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6" y="3789040"/>
            <a:ext cx="7573888" cy="2392288"/>
          </a:xfrm>
        </p:spPr>
        <p:txBody>
          <a:bodyPr>
            <a:noAutofit/>
          </a:bodyPr>
          <a:lstStyle/>
          <a:p>
            <a:r>
              <a:rPr lang="tr-TR" sz="2800" dirty="0">
                <a:solidFill>
                  <a:srgbClr val="FF0000"/>
                </a:solidFill>
              </a:rPr>
              <a:t>Sanayileşme ve modern teknolojinin gelişmesiyle ortaya çıkan çevre sorunlarından biri de ses kirliliğidir. Gürültü de denilen ses kirliliği, istenmeyen ve dinleyene bir anlam ifade etmeyen sesler ya da insanı rahatsız eden düzensiz ve yüksek seslerdir. </a:t>
            </a:r>
          </a:p>
        </p:txBody>
      </p:sp>
      <p:sp>
        <p:nvSpPr>
          <p:cNvPr id="3" name="İçerik Yer Tutucusu 2"/>
          <p:cNvSpPr>
            <a:spLocks noGrp="1"/>
          </p:cNvSpPr>
          <p:nvPr>
            <p:ph idx="1"/>
          </p:nvPr>
        </p:nvSpPr>
        <p:spPr>
          <a:xfrm>
            <a:off x="762000" y="685800"/>
            <a:ext cx="7543800" cy="2887216"/>
          </a:xfrm>
        </p:spPr>
        <p:txBody>
          <a:bodyPr/>
          <a:lstStyle/>
          <a:p>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5576" y="764704"/>
            <a:ext cx="7632847" cy="2808312"/>
          </a:xfrm>
          <a:prstGeom prst="rect">
            <a:avLst/>
          </a:prstGeom>
          <a:ln/>
        </p:spPr>
        <p:style>
          <a:lnRef idx="2">
            <a:schemeClr val="accent4">
              <a:shade val="50000"/>
            </a:schemeClr>
          </a:lnRef>
          <a:fillRef idx="1">
            <a:schemeClr val="accent4"/>
          </a:fillRef>
          <a:effectRef idx="0">
            <a:schemeClr val="accent4"/>
          </a:effectRef>
          <a:fontRef idx="minor">
            <a:schemeClr val="lt1"/>
          </a:fontRef>
        </p:style>
      </p:pic>
      <p:sp>
        <p:nvSpPr>
          <p:cNvPr id="8" name="Dikdörtgen 7"/>
          <p:cNvSpPr/>
          <p:nvPr/>
        </p:nvSpPr>
        <p:spPr>
          <a:xfrm>
            <a:off x="899592" y="764704"/>
            <a:ext cx="2664296" cy="20162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FAZLA SES KİRLİLİĞİ DEMEK KULAK SAĞLIĞINA ZARAR DEMEK</a:t>
            </a:r>
            <a:endParaRPr lang="tr-TR" dirty="0"/>
          </a:p>
        </p:txBody>
      </p:sp>
    </p:spTree>
    <p:extLst>
      <p:ext uri="{BB962C8B-B14F-4D97-AF65-F5344CB8AC3E}">
        <p14:creationId xmlns:p14="http://schemas.microsoft.com/office/powerpoint/2010/main" xmlns="" val="920640016"/>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6" y="3501008"/>
            <a:ext cx="7626424" cy="3103240"/>
          </a:xfrm>
          <a:solidFill>
            <a:schemeClr val="tx2">
              <a:lumMod val="10000"/>
              <a:lumOff val="90000"/>
            </a:schemeClr>
          </a:solidFill>
        </p:spPr>
        <p:txBody>
          <a:bodyPr>
            <a:normAutofit fontScale="90000"/>
          </a:bodyPr>
          <a:lstStyle/>
          <a:p>
            <a:r>
              <a:rPr lang="tr-TR" sz="2700" dirty="0">
                <a:solidFill>
                  <a:srgbClr val="FF0000"/>
                </a:solidFill>
              </a:rPr>
              <a:t>İşitme ve algılama güçlüğüne sebep olan ses/gürültü kirliliği insan bünyesinde psikolojik ve fizyolojik sorunlar sebep olur. İnsanoğlu gürültüye uyum sağlayamaz. Teknolojik gelişmeler ve sanayinin artışıyla gürültü kirliliği artış göstermiş ve artık toplumun ve çevrenin bir sorunu haline gelmiştir</a:t>
            </a:r>
            <a:r>
              <a:rPr lang="tr-TR" sz="2500" dirty="0">
                <a:solidFill>
                  <a:srgbClr val="FF0000"/>
                </a:solidFill>
              </a:rPr>
              <a:t>. </a:t>
            </a:r>
            <a:r>
              <a:rPr lang="tr-TR" sz="2500" dirty="0"/>
              <a:t/>
            </a:r>
            <a:br>
              <a:rPr lang="tr-TR" sz="2500" dirty="0"/>
            </a:br>
            <a:r>
              <a:rPr lang="tr-TR" sz="2500" dirty="0"/>
              <a:t/>
            </a:r>
            <a:br>
              <a:rPr lang="tr-TR" sz="2500" dirty="0"/>
            </a:br>
            <a:r>
              <a:rPr lang="tr-TR" sz="2500" dirty="0"/>
              <a:t> </a:t>
            </a:r>
          </a:p>
        </p:txBody>
      </p:sp>
      <p:sp>
        <p:nvSpPr>
          <p:cNvPr id="3" name="İçerik Yer Tutucusu 2"/>
          <p:cNvSpPr>
            <a:spLocks noGrp="1"/>
          </p:cNvSpPr>
          <p:nvPr>
            <p:ph idx="1"/>
          </p:nvPr>
        </p:nvSpPr>
        <p:spPr>
          <a:xfrm>
            <a:off x="762000" y="685800"/>
            <a:ext cx="7543800" cy="2599184"/>
          </a:xfrm>
        </p:spPr>
        <p:txBody>
          <a:bodyPr/>
          <a:lstStyle/>
          <a:p>
            <a:endParaRPr lang="tr-TR"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476672"/>
            <a:ext cx="7560840" cy="3096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338888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9301" y="3501008"/>
            <a:ext cx="7554416" cy="2664296"/>
          </a:xfrm>
        </p:spPr>
        <p:txBody>
          <a:bodyPr>
            <a:normAutofit fontScale="90000"/>
          </a:bodyPr>
          <a:lstStyle/>
          <a:p>
            <a:r>
              <a:rPr lang="tr-TR" sz="2800" dirty="0">
                <a:solidFill>
                  <a:srgbClr val="FF0000"/>
                </a:solidFill>
              </a:rPr>
              <a:t>Bir sesin gürültü olarak algılanması aslında kişiden kişiye değişebilir. Sesin ölçüldüğü alete </a:t>
            </a:r>
            <a:r>
              <a:rPr lang="tr-TR" sz="2800" dirty="0" smtClean="0">
                <a:solidFill>
                  <a:schemeClr val="accent1">
                    <a:lumMod val="50000"/>
                  </a:schemeClr>
                </a:solidFill>
              </a:rPr>
              <a:t>SONOMETRE</a:t>
            </a:r>
            <a:r>
              <a:rPr lang="tr-TR" sz="2800" dirty="0" smtClean="0">
                <a:solidFill>
                  <a:srgbClr val="FF0000"/>
                </a:solidFill>
              </a:rPr>
              <a:t> denir</a:t>
            </a:r>
            <a:r>
              <a:rPr lang="tr-TR" sz="2800" dirty="0">
                <a:solidFill>
                  <a:srgbClr val="FF0000"/>
                </a:solidFill>
              </a:rPr>
              <a:t>. Sesin şiddetini belirleyen ölçü ise desibeldir. Duyma sağlığımız için belirlenen desibel değerleri vardır. 55-65 desibel uygun aralık olarak nitelendirilirken, bunun üstünde bütün sesler insanı rahatsız etmeye başlar</a:t>
            </a:r>
            <a:r>
              <a:rPr lang="tr-TR" sz="2800" dirty="0"/>
              <a:t>. </a:t>
            </a:r>
          </a:p>
        </p:txBody>
      </p:sp>
      <p:sp>
        <p:nvSpPr>
          <p:cNvPr id="3" name="İçerik Yer Tutucusu 2"/>
          <p:cNvSpPr>
            <a:spLocks noGrp="1"/>
          </p:cNvSpPr>
          <p:nvPr>
            <p:ph idx="1"/>
          </p:nvPr>
        </p:nvSpPr>
        <p:spPr>
          <a:xfrm>
            <a:off x="762000" y="685800"/>
            <a:ext cx="7543800" cy="2383160"/>
          </a:xfrm>
        </p:spPr>
        <p:txBody>
          <a:bodyPr/>
          <a:lstStyle/>
          <a:p>
            <a:endParaRPr lang="tr-TR"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5576" y="692696"/>
            <a:ext cx="7560839"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07191586"/>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2000" y="3501008"/>
            <a:ext cx="7554416" cy="2671192"/>
          </a:xfrm>
        </p:spPr>
        <p:txBody>
          <a:bodyPr>
            <a:normAutofit/>
          </a:bodyPr>
          <a:lstStyle/>
          <a:p>
            <a:r>
              <a:rPr lang="tr-TR" sz="3600" dirty="0">
                <a:solidFill>
                  <a:srgbClr val="FF0000"/>
                </a:solidFill>
              </a:rPr>
              <a:t>Çalıştığımız iş yerinde yüksek sesle çalışan aletler varsa ve biz kulak tıkacı kullanmıyorsak yıllar içerisinde kalıcı işitme kaybı yaşayabiliriz.</a:t>
            </a:r>
          </a:p>
        </p:txBody>
      </p:sp>
      <p:sp>
        <p:nvSpPr>
          <p:cNvPr id="3" name="İçerik Yer Tutucusu 2"/>
          <p:cNvSpPr>
            <a:spLocks noGrp="1"/>
          </p:cNvSpPr>
          <p:nvPr>
            <p:ph idx="1"/>
          </p:nvPr>
        </p:nvSpPr>
        <p:spPr>
          <a:xfrm>
            <a:off x="762000" y="476672"/>
            <a:ext cx="7543800" cy="3456384"/>
          </a:xfrm>
        </p:spPr>
        <p:txBody>
          <a:bodyPr/>
          <a:lstStyle/>
          <a:p>
            <a:endParaRPr lang="tr-TR"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764704"/>
            <a:ext cx="7488832"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865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80">
                                          <p:stCondLst>
                                            <p:cond delay="0"/>
                                          </p:stCondLst>
                                        </p:cTn>
                                        <p:tgtEl>
                                          <p:spTgt spid="4098"/>
                                        </p:tgtEl>
                                      </p:cBhvr>
                                    </p:animEffect>
                                    <p:anim calcmode="lin" valueType="num">
                                      <p:cBhvr>
                                        <p:cTn id="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13" dur="26">
                                          <p:stCondLst>
                                            <p:cond delay="650"/>
                                          </p:stCondLst>
                                        </p:cTn>
                                        <p:tgtEl>
                                          <p:spTgt spid="4098"/>
                                        </p:tgtEl>
                                      </p:cBhvr>
                                      <p:to x="100000" y="60000"/>
                                    </p:animScale>
                                    <p:animScale>
                                      <p:cBhvr>
                                        <p:cTn id="14" dur="166" decel="50000">
                                          <p:stCondLst>
                                            <p:cond delay="676"/>
                                          </p:stCondLst>
                                        </p:cTn>
                                        <p:tgtEl>
                                          <p:spTgt spid="4098"/>
                                        </p:tgtEl>
                                      </p:cBhvr>
                                      <p:to x="100000" y="100000"/>
                                    </p:animScale>
                                    <p:animScale>
                                      <p:cBhvr>
                                        <p:cTn id="15" dur="26">
                                          <p:stCondLst>
                                            <p:cond delay="1312"/>
                                          </p:stCondLst>
                                        </p:cTn>
                                        <p:tgtEl>
                                          <p:spTgt spid="4098"/>
                                        </p:tgtEl>
                                      </p:cBhvr>
                                      <p:to x="100000" y="80000"/>
                                    </p:animScale>
                                    <p:animScale>
                                      <p:cBhvr>
                                        <p:cTn id="16" dur="166" decel="50000">
                                          <p:stCondLst>
                                            <p:cond delay="1338"/>
                                          </p:stCondLst>
                                        </p:cTn>
                                        <p:tgtEl>
                                          <p:spTgt spid="4098"/>
                                        </p:tgtEl>
                                      </p:cBhvr>
                                      <p:to x="100000" y="100000"/>
                                    </p:animScale>
                                    <p:animScale>
                                      <p:cBhvr>
                                        <p:cTn id="17" dur="26">
                                          <p:stCondLst>
                                            <p:cond delay="1642"/>
                                          </p:stCondLst>
                                        </p:cTn>
                                        <p:tgtEl>
                                          <p:spTgt spid="4098"/>
                                        </p:tgtEl>
                                      </p:cBhvr>
                                      <p:to x="100000" y="90000"/>
                                    </p:animScale>
                                    <p:animScale>
                                      <p:cBhvr>
                                        <p:cTn id="18" dur="166" decel="50000">
                                          <p:stCondLst>
                                            <p:cond delay="1668"/>
                                          </p:stCondLst>
                                        </p:cTn>
                                        <p:tgtEl>
                                          <p:spTgt spid="4098"/>
                                        </p:tgtEl>
                                      </p:cBhvr>
                                      <p:to x="100000" y="100000"/>
                                    </p:animScale>
                                    <p:animScale>
                                      <p:cBhvr>
                                        <p:cTn id="19" dur="26">
                                          <p:stCondLst>
                                            <p:cond delay="1808"/>
                                          </p:stCondLst>
                                        </p:cTn>
                                        <p:tgtEl>
                                          <p:spTgt spid="4098"/>
                                        </p:tgtEl>
                                      </p:cBhvr>
                                      <p:to x="100000" y="95000"/>
                                    </p:animScale>
                                    <p:animScale>
                                      <p:cBhvr>
                                        <p:cTn id="20" dur="166" decel="50000">
                                          <p:stCondLst>
                                            <p:cond delay="1834"/>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2000" y="3284984"/>
            <a:ext cx="7554416" cy="2952328"/>
          </a:xfrm>
        </p:spPr>
        <p:txBody>
          <a:bodyPr>
            <a:normAutofit fontScale="90000"/>
          </a:bodyPr>
          <a:lstStyle/>
          <a:p>
            <a:r>
              <a:rPr lang="tr-TR" sz="2800" dirty="0">
                <a:solidFill>
                  <a:srgbClr val="FF0000"/>
                </a:solidFill>
              </a:rPr>
              <a:t>Bir araba kornası ise 120 desibel ses çıkarır. Düşünmeden basılan bir korna arabanın içinden şoföre az gibi gelebilir fakat dışarıdan bu ses toplumu rahatsız eder. Yol olarak kullandığımız güzergahlarda hastaneler, yaşlı ve hasta insanlar, bebekler olabilir. Yol tıkandığında, öndeki araba durduğunda, bir araçtan yolcu inerken, mevcut durumu değiştiremeyeceğimiz olaylarda kornayı gereksiz kullanmış oluruz. </a:t>
            </a:r>
          </a:p>
        </p:txBody>
      </p:sp>
      <p:sp>
        <p:nvSpPr>
          <p:cNvPr id="3" name="İçerik Yer Tutucusu 2"/>
          <p:cNvSpPr>
            <a:spLocks noGrp="1"/>
          </p:cNvSpPr>
          <p:nvPr>
            <p:ph idx="1"/>
          </p:nvPr>
        </p:nvSpPr>
        <p:spPr>
          <a:xfrm>
            <a:off x="762000" y="685800"/>
            <a:ext cx="7543800" cy="2383160"/>
          </a:xfrm>
        </p:spPr>
        <p:txBody>
          <a:bodyPr/>
          <a:lstStyle/>
          <a:p>
            <a:endParaRPr lang="tr-TR"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142875"/>
            <a:ext cx="7704856" cy="29980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899592" y="381034"/>
            <a:ext cx="1872208" cy="12372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smtClean="0"/>
              <a:t>F16</a:t>
            </a:r>
            <a:endParaRPr lang="tr-TR" sz="3600" dirty="0"/>
          </a:p>
        </p:txBody>
      </p:sp>
    </p:spTree>
    <p:extLst>
      <p:ext uri="{BB962C8B-B14F-4D97-AF65-F5344CB8AC3E}">
        <p14:creationId xmlns:p14="http://schemas.microsoft.com/office/powerpoint/2010/main" xmlns="" val="319729603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3356992"/>
            <a:ext cx="7626424" cy="2880320"/>
          </a:xfrm>
        </p:spPr>
        <p:txBody>
          <a:bodyPr>
            <a:normAutofit fontScale="90000"/>
          </a:bodyPr>
          <a:lstStyle/>
          <a:p>
            <a:r>
              <a:rPr lang="tr-TR" sz="2800" dirty="0"/>
              <a:t/>
            </a:r>
            <a:br>
              <a:rPr lang="tr-TR" sz="2800" dirty="0"/>
            </a:br>
            <a:r>
              <a:rPr lang="tr-TR" sz="2800" dirty="0"/>
              <a:t/>
            </a:r>
            <a:br>
              <a:rPr lang="tr-TR" sz="2800" dirty="0"/>
            </a:br>
            <a:r>
              <a:rPr lang="tr-TR" sz="2800" dirty="0">
                <a:solidFill>
                  <a:srgbClr val="FF0000"/>
                </a:solidFill>
              </a:rPr>
              <a:t>Şehrimizin en kalabalık caddesinde yaklaşık 90 desibele kadar çıkan ses vardır. Bu ses rahatsız edici seviyededir. Kalabalık şehirlerde yaşayan insanlar sırf şehrin gürültüsünden bile gün sonunda kendilerini yorgun, sinirli ve huzursuz hissederler.</a:t>
            </a:r>
            <a:r>
              <a:rPr lang="tr-TR" sz="2800" dirty="0"/>
              <a:t/>
            </a:r>
            <a:br>
              <a:rPr lang="tr-TR" sz="2800" dirty="0"/>
            </a:br>
            <a:r>
              <a:rPr lang="tr-TR" sz="2800" dirty="0"/>
              <a:t/>
            </a:r>
            <a:br>
              <a:rPr lang="tr-TR" sz="2800" dirty="0"/>
            </a:br>
            <a:r>
              <a:rPr lang="tr-TR" sz="2800" dirty="0"/>
              <a:t> </a:t>
            </a:r>
          </a:p>
        </p:txBody>
      </p:sp>
      <p:sp>
        <p:nvSpPr>
          <p:cNvPr id="3" name="İçerik Yer Tutucusu 2"/>
          <p:cNvSpPr>
            <a:spLocks noGrp="1"/>
          </p:cNvSpPr>
          <p:nvPr>
            <p:ph idx="1"/>
          </p:nvPr>
        </p:nvSpPr>
        <p:spPr>
          <a:xfrm>
            <a:off x="762000" y="685800"/>
            <a:ext cx="7543800" cy="2671192"/>
          </a:xfrm>
        </p:spPr>
        <p:txBody>
          <a:bodyPr/>
          <a:lstStyle/>
          <a:p>
            <a:pPr lvl="4"/>
            <a:endParaRPr lang="tr-TR"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4" y="692696"/>
            <a:ext cx="7488832" cy="26642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07221475"/>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3140968"/>
            <a:ext cx="7429872" cy="3040360"/>
          </a:xfrm>
        </p:spPr>
        <p:txBody>
          <a:bodyPr>
            <a:normAutofit fontScale="90000"/>
          </a:bodyPr>
          <a:lstStyle/>
          <a:p>
            <a:r>
              <a:rPr lang="tr-TR" sz="2800" dirty="0">
                <a:solidFill>
                  <a:srgbClr val="FF0000"/>
                </a:solidFill>
              </a:rPr>
              <a:t>Ses kirliliğini azaltmak için çok ses yapan motorlarda susturucu kullanmak, gürültülü çalışan sanayi makinaları ve büyük taşıtları kullanırken koruyucu kulaklık takmak, araba kullanırken çok kornaya basan insanları uyarmak, uçak helikopter gibi taşıtların konutların olmadığı bölgelere yapılmasını sağlamak gibi tedbirler alarak günlük yaşantımızdaki gürültüyü azaltabiliriz.</a:t>
            </a:r>
          </a:p>
        </p:txBody>
      </p:sp>
      <p:sp>
        <p:nvSpPr>
          <p:cNvPr id="3" name="İçerik Yer Tutucusu 2"/>
          <p:cNvSpPr>
            <a:spLocks noGrp="1"/>
          </p:cNvSpPr>
          <p:nvPr>
            <p:ph idx="1"/>
          </p:nvPr>
        </p:nvSpPr>
        <p:spPr>
          <a:xfrm>
            <a:off x="762000" y="685800"/>
            <a:ext cx="7543800" cy="2383160"/>
          </a:xfrm>
        </p:spPr>
        <p:txBody>
          <a:bodyPr/>
          <a:lstStyle/>
          <a:p>
            <a:endParaRPr lang="tr-TR"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620688"/>
            <a:ext cx="7704856"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3644348" y="620688"/>
            <a:ext cx="4608512" cy="18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SESSZLİĞİN SESİ HUZURA ÇEKER HERKESİ</a:t>
            </a:r>
            <a:endParaRPr lang="tr-TR" dirty="0"/>
          </a:p>
        </p:txBody>
      </p:sp>
    </p:spTree>
    <p:extLst>
      <p:ext uri="{BB962C8B-B14F-4D97-AF65-F5344CB8AC3E}">
        <p14:creationId xmlns:p14="http://schemas.microsoft.com/office/powerpoint/2010/main" xmlns="" val="396213926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2000" y="3573016"/>
            <a:ext cx="7554416" cy="2599184"/>
          </a:xfrm>
        </p:spPr>
        <p:txBody>
          <a:bodyPr>
            <a:normAutofit fontScale="90000"/>
          </a:bodyPr>
          <a:lstStyle/>
          <a:p>
            <a:r>
              <a:rPr lang="tr-TR" sz="2800" dirty="0">
                <a:solidFill>
                  <a:srgbClr val="FF0000"/>
                </a:solidFill>
              </a:rPr>
              <a:t>Eski zamanların sessizliği, hoşa giden doğal sesleri, tabiatın kendi akustiği, yerini bugünkü teknolojinin bir artığı olan gürültüye bırakmıştır. Sessizlik insan için çok önemlidir. Rahatsız edici, istenmeyen sesler çevrenin doğal güzelliğini bozmakta, tüm insanların hatta canlıların sağlığını tehdit ederek ses kirliliğine neden olmaktadır. Gürültünün insan sağlığına olan olumsuz etkileri, hava kirliliği, su kirliliği kadar önem taşır.</a:t>
            </a:r>
          </a:p>
        </p:txBody>
      </p:sp>
      <p:sp>
        <p:nvSpPr>
          <p:cNvPr id="3" name="İçerik Yer Tutucusu 2"/>
          <p:cNvSpPr>
            <a:spLocks noGrp="1"/>
          </p:cNvSpPr>
          <p:nvPr>
            <p:ph idx="1"/>
          </p:nvPr>
        </p:nvSpPr>
        <p:spPr>
          <a:xfrm>
            <a:off x="762000" y="685800"/>
            <a:ext cx="7543800" cy="2383160"/>
          </a:xfrm>
        </p:spPr>
        <p:txBody>
          <a:bodyPr/>
          <a:lstStyle/>
          <a:p>
            <a:endParaRPr lang="tr-TR"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692697"/>
            <a:ext cx="7416824"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971600" y="2132856"/>
            <a:ext cx="6840760" cy="936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SESSİZLİK HUZR VERİR, GÜRÜLTÜ ZARAR VERİR</a:t>
            </a:r>
            <a:endParaRPr lang="tr-TR" dirty="0"/>
          </a:p>
        </p:txBody>
      </p:sp>
    </p:spTree>
    <p:extLst>
      <p:ext uri="{BB962C8B-B14F-4D97-AF65-F5344CB8AC3E}">
        <p14:creationId xmlns:p14="http://schemas.microsoft.com/office/powerpoint/2010/main" xmlns="" val="86716234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38</TotalTime>
  <Words>434</Words>
  <PresentationFormat>Ekran Gösterisi (4:3)</PresentationFormat>
  <Paragraphs>29</Paragraphs>
  <Slides>12</Slides>
  <Notes>5</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NewsPrint</vt:lpstr>
      <vt:lpstr>MERTCAN KARAKOÇ</vt:lpstr>
      <vt:lpstr>Sanayileşme ve modern teknolojinin gelişmesiyle ortaya çıkan çevre sorunlarından biri de ses kirliliğidir. Gürültü de denilen ses kirliliği, istenmeyen ve dinleyene bir anlam ifade etmeyen sesler ya da insanı rahatsız eden düzensiz ve yüksek seslerdir. </vt:lpstr>
      <vt:lpstr>İşitme ve algılama güçlüğüne sebep olan ses/gürültü kirliliği insan bünyesinde psikolojik ve fizyolojik sorunlar sebep olur. İnsanoğlu gürültüye uyum sağlayamaz. Teknolojik gelişmeler ve sanayinin artışıyla gürültü kirliliği artış göstermiş ve artık toplumun ve çevrenin bir sorunu haline gelmiştir.    </vt:lpstr>
      <vt:lpstr>Bir sesin gürültü olarak algılanması aslında kişiden kişiye değişebilir. Sesin ölçüldüğü alete SONOMETRE denir. Sesin şiddetini belirleyen ölçü ise desibeldir. Duyma sağlığımız için belirlenen desibel değerleri vardır. 55-65 desibel uygun aralık olarak nitelendirilirken, bunun üstünde bütün sesler insanı rahatsız etmeye başlar. </vt:lpstr>
      <vt:lpstr>Çalıştığımız iş yerinde yüksek sesle çalışan aletler varsa ve biz kulak tıkacı kullanmıyorsak yıllar içerisinde kalıcı işitme kaybı yaşayabiliriz.</vt:lpstr>
      <vt:lpstr>Bir araba kornası ise 120 desibel ses çıkarır. Düşünmeden basılan bir korna arabanın içinden şoföre az gibi gelebilir fakat dışarıdan bu ses toplumu rahatsız eder. Yol olarak kullandığımız güzergahlarda hastaneler, yaşlı ve hasta insanlar, bebekler olabilir. Yol tıkandığında, öndeki araba durduğunda, bir araçtan yolcu inerken, mevcut durumu değiştiremeyeceğimiz olaylarda kornayı gereksiz kullanmış oluruz. </vt:lpstr>
      <vt:lpstr>  Şehrimizin en kalabalık caddesinde yaklaşık 90 desibele kadar çıkan ses vardır. Bu ses rahatsız edici seviyededir. Kalabalık şehirlerde yaşayan insanlar sırf şehrin gürültüsünden bile gün sonunda kendilerini yorgun, sinirli ve huzursuz hissederler.   </vt:lpstr>
      <vt:lpstr>Ses kirliliğini azaltmak için çok ses yapan motorlarda susturucu kullanmak, gürültülü çalışan sanayi makinaları ve büyük taşıtları kullanırken koruyucu kulaklık takmak, araba kullanırken çok kornaya basan insanları uyarmak, uçak helikopter gibi taşıtların konutların olmadığı bölgelere yapılmasını sağlamak gibi tedbirler alarak günlük yaşantımızdaki gürültüyü azaltabiliriz.</vt:lpstr>
      <vt:lpstr>Eski zamanların sessizliği, hoşa giden doğal sesleri, tabiatın kendi akustiği, yerini bugünkü teknolojinin bir artığı olan gürültüye bırakmıştır. Sessizlik insan için çok önemlidir. Rahatsız edici, istenmeyen sesler çevrenin doğal güzelliğini bozmakta, tüm insanların hatta canlıların sağlığını tehdit ederek ses kirliliğine neden olmaktadır. Gürültünün insan sağlığına olan olumsuz etkileri, hava kirliliği, su kirliliği kadar önem taşır.</vt:lpstr>
      <vt:lpstr>Gürültülü ortamda bulunma iç kulaktan başlayarak önemli işitme kayıplarına neden olmaktadır. Ayrıca stres, uyumama, iş veriminde azalma gibi bir sürü olumsuz etkilere yol açmaktadır.   </vt:lpstr>
      <vt:lpstr>Ses şiddeti Desibel ile ölçülür. En şiddetli duyum ve ağrı dalgası 150 desibeldir. Mesela yoldan geçen bir kamyon 80 desibellik bir gürültü yapar. Uçmak üzere olan bir jet uçağı 120 – 145 desibel ağrı eşiğine varmış demektir.</vt:lpstr>
      <vt:lpstr>Slayt 12</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2019-04-24T09:51:59Z</dcterms:created>
  <dcterms:modified xsi:type="dcterms:W3CDTF">2019-04-25T15:49:09Z</dcterms:modified>
  <cp:category>https://www.sorubak.com</cp:category>
</cp:coreProperties>
</file>