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notesMasterIdLst>
    <p:notesMasterId r:id="rId75"/>
  </p:notesMasterIdLst>
  <p:sldIdLst>
    <p:sldId id="256" r:id="rId2"/>
    <p:sldId id="290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83" r:id="rId11"/>
    <p:sldId id="264" r:id="rId12"/>
    <p:sldId id="265" r:id="rId13"/>
    <p:sldId id="266" r:id="rId14"/>
    <p:sldId id="267" r:id="rId15"/>
    <p:sldId id="268" r:id="rId16"/>
    <p:sldId id="269" r:id="rId17"/>
    <p:sldId id="291" r:id="rId18"/>
    <p:sldId id="292" r:id="rId19"/>
    <p:sldId id="270" r:id="rId20"/>
    <p:sldId id="293" r:id="rId21"/>
    <p:sldId id="294" r:id="rId22"/>
    <p:sldId id="295" r:id="rId23"/>
    <p:sldId id="296" r:id="rId24"/>
    <p:sldId id="297" r:id="rId25"/>
    <p:sldId id="284" r:id="rId26"/>
    <p:sldId id="298" r:id="rId27"/>
    <p:sldId id="299" r:id="rId28"/>
    <p:sldId id="285" r:id="rId29"/>
    <p:sldId id="300" r:id="rId30"/>
    <p:sldId id="271" r:id="rId31"/>
    <p:sldId id="272" r:id="rId32"/>
    <p:sldId id="301" r:id="rId33"/>
    <p:sldId id="302" r:id="rId34"/>
    <p:sldId id="303" r:id="rId35"/>
    <p:sldId id="304" r:id="rId36"/>
    <p:sldId id="273" r:id="rId37"/>
    <p:sldId id="305" r:id="rId38"/>
    <p:sldId id="308" r:id="rId39"/>
    <p:sldId id="274" r:id="rId40"/>
    <p:sldId id="306" r:id="rId41"/>
    <p:sldId id="307" r:id="rId42"/>
    <p:sldId id="275" r:id="rId43"/>
    <p:sldId id="309" r:id="rId44"/>
    <p:sldId id="310" r:id="rId45"/>
    <p:sldId id="276" r:id="rId46"/>
    <p:sldId id="311" r:id="rId47"/>
    <p:sldId id="277" r:id="rId48"/>
    <p:sldId id="313" r:id="rId49"/>
    <p:sldId id="278" r:id="rId50"/>
    <p:sldId id="314" r:id="rId51"/>
    <p:sldId id="279" r:id="rId52"/>
    <p:sldId id="315" r:id="rId53"/>
    <p:sldId id="280" r:id="rId54"/>
    <p:sldId id="316" r:id="rId55"/>
    <p:sldId id="281" r:id="rId56"/>
    <p:sldId id="317" r:id="rId57"/>
    <p:sldId id="282" r:id="rId58"/>
    <p:sldId id="319" r:id="rId59"/>
    <p:sldId id="318" r:id="rId60"/>
    <p:sldId id="287" r:id="rId61"/>
    <p:sldId id="320" r:id="rId62"/>
    <p:sldId id="322" r:id="rId63"/>
    <p:sldId id="321" r:id="rId64"/>
    <p:sldId id="323" r:id="rId65"/>
    <p:sldId id="324" r:id="rId66"/>
    <p:sldId id="286" r:id="rId67"/>
    <p:sldId id="325" r:id="rId68"/>
    <p:sldId id="326" r:id="rId69"/>
    <p:sldId id="288" r:id="rId70"/>
    <p:sldId id="327" r:id="rId71"/>
    <p:sldId id="328" r:id="rId72"/>
    <p:sldId id="289" r:id="rId73"/>
    <p:sldId id="329" r:id="rId7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-558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202472-EA82-457A-BD87-C5D09D045E8F}" type="datetimeFigureOut">
              <a:rPr lang="tr-TR" smtClean="0"/>
              <a:t>29/04/2019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4C7118-7717-4631-A0C7-8D3B057F95D9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https://www.sorubak.com 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4C7118-7717-4631-A0C7-8D3B057F95D9}" type="slidenum">
              <a:rPr lang="tr-TR" smtClean="0"/>
              <a:t>1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b="1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https://www.sorubak.com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4C7118-7717-4631-A0C7-8D3B057F95D9}" type="slidenum">
              <a:rPr lang="tr-TR" smtClean="0"/>
              <a:t>73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3B93E-C5FF-4A20-8C53-77FAFD6F011B}" type="datetimeFigureOut">
              <a:rPr lang="tr-TR" smtClean="0"/>
              <a:pPr/>
              <a:t>29/04/2019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D7B82-C8FA-40A7-9F4A-36174EF07A2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2387544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3B93E-C5FF-4A20-8C53-77FAFD6F011B}" type="datetimeFigureOut">
              <a:rPr lang="tr-TR" smtClean="0"/>
              <a:pPr/>
              <a:t>29/04/2019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D7B82-C8FA-40A7-9F4A-36174EF07A2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3028637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3B93E-C5FF-4A20-8C53-77FAFD6F011B}" type="datetimeFigureOut">
              <a:rPr lang="tr-TR" smtClean="0"/>
              <a:pPr/>
              <a:t>29/04/2019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D7B82-C8FA-40A7-9F4A-36174EF07A2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756379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tr-TR" smtClean="0"/>
              <a:t>Asıl metin stillerini düzenle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3B93E-C5FF-4A20-8C53-77FAFD6F011B}" type="datetimeFigureOut">
              <a:rPr lang="tr-TR" smtClean="0"/>
              <a:pPr/>
              <a:t>29/04/2019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D7B82-C8FA-40A7-9F4A-36174EF07A22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18674855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</p:transition>
    </mc:Choice>
    <mc:Fallback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3B93E-C5FF-4A20-8C53-77FAFD6F011B}" type="datetimeFigureOut">
              <a:rPr lang="tr-TR" smtClean="0"/>
              <a:pPr/>
              <a:t>29/04/2019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D7B82-C8FA-40A7-9F4A-36174EF07A2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9498760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</p:transition>
    </mc:Choice>
    <mc:Fallback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ütu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3B93E-C5FF-4A20-8C53-77FAFD6F011B}" type="datetimeFigureOut">
              <a:rPr lang="tr-TR" smtClean="0"/>
              <a:pPr/>
              <a:t>29/04/2019</a:t>
            </a:fld>
            <a:endParaRPr lang="tr-T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D7B82-C8FA-40A7-9F4A-36174EF07A2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966528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</p:transition>
    </mc:Choice>
    <mc:Fallback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Resim Sütu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3B93E-C5FF-4A20-8C53-77FAFD6F011B}" type="datetimeFigureOut">
              <a:rPr lang="tr-TR" smtClean="0"/>
              <a:pPr/>
              <a:t>29/04/2019</a:t>
            </a:fld>
            <a:endParaRPr lang="tr-T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D7B82-C8FA-40A7-9F4A-36174EF07A2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3529146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</p:transition>
    </mc:Choice>
    <mc:Fallback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3B93E-C5FF-4A20-8C53-77FAFD6F011B}" type="datetimeFigureOut">
              <a:rPr lang="tr-TR" smtClean="0"/>
              <a:pPr/>
              <a:t>29/04/2019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D7B82-C8FA-40A7-9F4A-36174EF07A2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8546162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</p:transition>
    </mc:Choice>
    <mc:Fallback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3B93E-C5FF-4A20-8C53-77FAFD6F011B}" type="datetimeFigureOut">
              <a:rPr lang="tr-TR" smtClean="0"/>
              <a:pPr/>
              <a:t>29/04/2019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D7B82-C8FA-40A7-9F4A-36174EF07A2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7357754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3B93E-C5FF-4A20-8C53-77FAFD6F011B}" type="datetimeFigureOut">
              <a:rPr lang="tr-TR" smtClean="0"/>
              <a:pPr/>
              <a:t>29/04/2019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D7B82-C8FA-40A7-9F4A-36174EF07A2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628338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3B93E-C5FF-4A20-8C53-77FAFD6F011B}" type="datetimeFigureOut">
              <a:rPr lang="tr-TR" smtClean="0"/>
              <a:pPr/>
              <a:t>29/04/2019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D7B82-C8FA-40A7-9F4A-36174EF07A2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7647748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3B93E-C5FF-4A20-8C53-77FAFD6F011B}" type="datetimeFigureOut">
              <a:rPr lang="tr-TR" smtClean="0"/>
              <a:pPr/>
              <a:t>29/04/2019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D7B82-C8FA-40A7-9F4A-36174EF07A2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362266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</p:transition>
    </mc:Choice>
    <mc:Fallback>
      <p:transition spd="slow">
        <p:fade/>
      </p:transition>
    </mc:Fallback>
  </mc:AlternateContent>
  <p:extLst mod="1">
    <p:ext uri="{DCECCB84-F9BA-43D5-87BE-67443E8EF086}">
      <p15:sldGuideLst xmlns=""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3B93E-C5FF-4A20-8C53-77FAFD6F011B}" type="datetimeFigureOut">
              <a:rPr lang="tr-TR" smtClean="0"/>
              <a:pPr/>
              <a:t>29/04/2019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D7B82-C8FA-40A7-9F4A-36174EF07A2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2223121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</p:transition>
    </mc:Choice>
    <mc:Fallback>
      <p:transition spd="slow">
        <p:fade/>
      </p:transition>
    </mc:Fallback>
  </mc:AlternateContent>
  <p:extLst mod="1">
    <p:ext uri="{DCECCB84-F9BA-43D5-87BE-67443E8EF086}">
      <p15:sldGuideLst xmlns=""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3B93E-C5FF-4A20-8C53-77FAFD6F011B}" type="datetimeFigureOut">
              <a:rPr lang="tr-TR" smtClean="0"/>
              <a:pPr/>
              <a:t>29/04/2019</a:t>
            </a:fld>
            <a:endParaRPr lang="tr-TR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D7B82-C8FA-40A7-9F4A-36174EF07A2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2826150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3B93E-C5FF-4A20-8C53-77FAFD6F011B}" type="datetimeFigureOut">
              <a:rPr lang="tr-TR" smtClean="0"/>
              <a:pPr/>
              <a:t>29/04/2019</a:t>
            </a:fld>
            <a:endParaRPr lang="tr-TR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D7B82-C8FA-40A7-9F4A-36174EF07A2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80238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3B93E-C5FF-4A20-8C53-77FAFD6F011B}" type="datetimeFigureOut">
              <a:rPr lang="tr-TR" smtClean="0"/>
              <a:pPr/>
              <a:t>29/04/2019</a:t>
            </a:fld>
            <a:endParaRPr lang="tr-TR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D7B82-C8FA-40A7-9F4A-36174EF07A2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1680459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</p:transition>
    </mc:Choice>
    <mc:Fallback>
      <p:transition spd="slow">
        <p:fade/>
      </p:transition>
    </mc:Fallback>
  </mc:AlternateContent>
  <p:extLst mod="1">
    <p:ext uri="{DCECCB84-F9BA-43D5-87BE-67443E8EF086}">
      <p15:sldGuideLst xmlns=""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3B93E-C5FF-4A20-8C53-77FAFD6F011B}" type="datetimeFigureOut">
              <a:rPr lang="tr-TR" smtClean="0"/>
              <a:pPr/>
              <a:t>29/04/2019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D7B82-C8FA-40A7-9F4A-36174EF07A2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9515712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2B63B93E-C5FF-4A20-8C53-77FAFD6F011B}" type="datetimeFigureOut">
              <a:rPr lang="tr-TR" smtClean="0"/>
              <a:pPr/>
              <a:t>29/04/2019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8D7B82-C8FA-40A7-9F4A-36174EF07A2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16636364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  <p:sldLayoutId id="2147483792" r:id="rId12"/>
    <p:sldLayoutId id="2147483793" r:id="rId13"/>
    <p:sldLayoutId id="2147483794" r:id="rId14"/>
    <p:sldLayoutId id="2147483795" r:id="rId15"/>
    <p:sldLayoutId id="2147483796" r:id="rId16"/>
    <p:sldLayoutId id="2147483797" r:id="rId17"/>
  </p:sldLayoutIdLst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</p:transition>
    </mc:Choice>
    <mc:Fallback>
      <p:transition spd="slow">
        <p:fade/>
      </p:transition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orubak.com/" TargetMode="External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gif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4694585" y="2343880"/>
            <a:ext cx="238719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/>
                <a:solidFill>
                  <a:schemeClr val="accent3"/>
                </a:solidFill>
                <a:effectLst/>
              </a:rPr>
              <a:t>7  KITA</a:t>
            </a:r>
            <a:endParaRPr lang="tr-TR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176888" y="3961094"/>
            <a:ext cx="575510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/>
                <a:solidFill>
                  <a:schemeClr val="accent3"/>
                </a:solidFill>
                <a:effectLst/>
              </a:rPr>
              <a:t>206 ÜLKE VARDIR</a:t>
            </a:r>
            <a:endParaRPr lang="tr-TR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829838" y="726666"/>
            <a:ext cx="58673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/>
                <a:solidFill>
                  <a:schemeClr val="accent3"/>
                </a:solidFill>
                <a:effectLst/>
              </a:rPr>
              <a:t>DÜNYA ÜZERİNDE</a:t>
            </a:r>
            <a:endParaRPr lang="tr-TR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657279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londra ile ilgili gÃ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61466" y="172173"/>
            <a:ext cx="6993370" cy="4941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2544345" y="5308753"/>
            <a:ext cx="671049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/>
                <a:solidFill>
                  <a:schemeClr val="accent3"/>
                </a:solidFill>
                <a:effectLst/>
              </a:rPr>
              <a:t>Başkenti Londra’dır.</a:t>
            </a:r>
            <a:endParaRPr lang="tr-TR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359602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FUTBOL Ä°NGÄ°LTERE ile ilgili gÃ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25393" y="374074"/>
            <a:ext cx="9293225" cy="4419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487970" y="4793673"/>
            <a:ext cx="1056807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/>
                <a:solidFill>
                  <a:schemeClr val="accent3"/>
                </a:solidFill>
                <a:effectLst/>
              </a:rPr>
              <a:t>Futbol sporu ilk olarak İngiltere’de oynanmıştır.</a:t>
            </a:r>
            <a:endParaRPr lang="tr-TR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126160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4280437" y="1018769"/>
            <a:ext cx="300705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İTALYA</a:t>
            </a:r>
            <a:endParaRPr lang="tr-TR" sz="54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pic>
        <p:nvPicPr>
          <p:cNvPr id="8194" name="Picture 2" descr="http://flags.fmcdn.net/data/flags/w580/it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75866" y="1942099"/>
            <a:ext cx="5524500" cy="3686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668371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843810" y="4893117"/>
            <a:ext cx="636584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/>
                <a:solidFill>
                  <a:schemeClr val="accent3"/>
                </a:solidFill>
                <a:effectLst/>
              </a:rPr>
              <a:t>Başkenti Roma’dır.</a:t>
            </a:r>
            <a:endParaRPr lang="tr-TR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pic>
        <p:nvPicPr>
          <p:cNvPr id="9218" name="Picture 2" descr="roma ile ilgili gÃ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9047" y="453865"/>
            <a:ext cx="7755370" cy="4052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514682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italyan yemekleri ile ilgili gÃ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7466" y="558205"/>
            <a:ext cx="4859770" cy="3218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pizza ile ilgili gÃ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48401" y="558205"/>
            <a:ext cx="5250872" cy="3218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1054750" y="4103407"/>
            <a:ext cx="1015357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err="1" smtClean="0">
                <a:ln/>
                <a:solidFill>
                  <a:schemeClr val="accent3"/>
                </a:solidFill>
                <a:effectLst/>
              </a:rPr>
              <a:t>Spagettti</a:t>
            </a:r>
            <a:r>
              <a:rPr lang="tr-TR" sz="5400" b="1" cap="none" spc="0" dirty="0" smtClean="0">
                <a:ln/>
                <a:solidFill>
                  <a:schemeClr val="accent3"/>
                </a:solidFill>
                <a:effectLst/>
              </a:rPr>
              <a:t> ve pizza en ünlü yemekleridir.</a:t>
            </a:r>
            <a:endParaRPr lang="tr-TR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037278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pisa kulesi ile ilgili gÃ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2993" y="346364"/>
            <a:ext cx="6867525" cy="5619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585400" y="2593262"/>
            <a:ext cx="39276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/>
                <a:solidFill>
                  <a:schemeClr val="accent3"/>
                </a:solidFill>
                <a:effectLst/>
              </a:rPr>
              <a:t>PİSA KULESİ</a:t>
            </a:r>
            <a:endParaRPr lang="tr-TR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367683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4179336" y="404244"/>
            <a:ext cx="31406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İSPANYA</a:t>
            </a:r>
            <a:endParaRPr lang="tr-TR" sz="54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pic>
        <p:nvPicPr>
          <p:cNvPr id="13314" name="Picture 2" descr="Ä°SPANYA BAYRAÄI ile ilgili gÃ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47197" y="1327574"/>
            <a:ext cx="5833566" cy="4142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624156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MADRÄ°D ile ilgili gÃ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01534" y="96982"/>
            <a:ext cx="9569641" cy="5382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2489430" y="5479906"/>
            <a:ext cx="67938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/>
                <a:solidFill>
                  <a:schemeClr val="accent3"/>
                </a:solidFill>
                <a:effectLst/>
              </a:rPr>
              <a:t>Başkenti Madrid’dir.</a:t>
            </a:r>
            <a:endParaRPr lang="tr-TR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91263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boÄa gÃ¼reÅleri ispanya ile ilgili gÃ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5366" name="Picture 6" descr="Ä°lgili resi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59539" y="7937"/>
            <a:ext cx="7143750" cy="4848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307975" y="4856162"/>
            <a:ext cx="740752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/>
                <a:solidFill>
                  <a:schemeClr val="accent3"/>
                </a:solidFill>
                <a:effectLst/>
              </a:rPr>
              <a:t>Boğa güreşleri ile meşhurdur.</a:t>
            </a:r>
            <a:endParaRPr lang="tr-TR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616254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3719733" y="265698"/>
            <a:ext cx="392126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HOLLANDA</a:t>
            </a:r>
            <a:endParaRPr lang="tr-TR" sz="54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3" name="AutoShape 2" descr="hollanda bayraÄÄ± ile ilgili gÃ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6388" name="Picture 4" descr="hollanda bayraÄÄ± ile ilgili gÃ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22866" y="1351827"/>
            <a:ext cx="5715000" cy="3800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186869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KITA HARÄ°TALARI ile ilgili gÃ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1891" y="92411"/>
            <a:ext cx="11236035" cy="6632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895862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061544" y="5267189"/>
            <a:ext cx="83183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/>
                <a:solidFill>
                  <a:schemeClr val="accent3"/>
                </a:solidFill>
              </a:rPr>
              <a:t>Başkenti Amsterdam’dır.</a:t>
            </a:r>
            <a:endParaRPr lang="tr-TR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pic>
        <p:nvPicPr>
          <p:cNvPr id="3" name="Picture 6" descr="Ä°lgili resi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13866" y="652173"/>
            <a:ext cx="6550025" cy="4303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0202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610644" y="5267189"/>
            <a:ext cx="877676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/>
                <a:solidFill>
                  <a:schemeClr val="accent3"/>
                </a:solidFill>
                <a:effectLst/>
              </a:rPr>
              <a:t>Lale çiçeği ile meşhurdur.</a:t>
            </a:r>
            <a:endParaRPr lang="tr-TR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3" name="AutoShape 2" descr="amsterdam ile ilgili gÃ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7416" name="Picture 8" descr="hollanda lalesi ile ilgili gÃ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1274" y="160338"/>
            <a:ext cx="10806544" cy="4758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860748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4386351" y="1138535"/>
            <a:ext cx="23663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RUSYA</a:t>
            </a:r>
            <a:endParaRPr lang="tr-TR" sz="54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76945" y="2061865"/>
            <a:ext cx="5985164" cy="3997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256764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rusya bayraÄÄ± ile ilgili gÃ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4" name="Dikdörtgen 3"/>
          <p:cNvSpPr/>
          <p:nvPr/>
        </p:nvSpPr>
        <p:spPr>
          <a:xfrm>
            <a:off x="2427715" y="5108295"/>
            <a:ext cx="74751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/>
                <a:solidFill>
                  <a:schemeClr val="accent3"/>
                </a:solidFill>
                <a:effectLst/>
              </a:rPr>
              <a:t>Başkenti Moskova’dır.</a:t>
            </a:r>
            <a:endParaRPr lang="tr-TR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pic>
        <p:nvPicPr>
          <p:cNvPr id="20486" name="Picture 6" descr="moskova ile ilgili gÃ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0838" y="0"/>
            <a:ext cx="8382000" cy="4638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275183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32744" y="2452985"/>
            <a:ext cx="11697319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/>
                <a:solidFill>
                  <a:schemeClr val="accent3"/>
                </a:solidFill>
                <a:effectLst/>
              </a:rPr>
              <a:t>Ülkemiz Rusya’dan doğalgaz ithal etmektedir.</a:t>
            </a:r>
            <a:endParaRPr lang="tr-TR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96253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3608328" y="1374062"/>
            <a:ext cx="453201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YUNANİSTAN</a:t>
            </a:r>
            <a:endParaRPr lang="tr-TR" sz="54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76600" y="2297392"/>
            <a:ext cx="5524500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426644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3010063" y="2551699"/>
            <a:ext cx="6171882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/>
                <a:solidFill>
                  <a:schemeClr val="accent3"/>
                </a:solidFill>
                <a:effectLst/>
              </a:rPr>
              <a:t>KOMŞUMUZDUR.</a:t>
            </a:r>
          </a:p>
          <a:p>
            <a:pPr algn="ctr"/>
            <a:r>
              <a:rPr lang="tr-TR" sz="5400" b="1" dirty="0" smtClean="0">
                <a:ln/>
                <a:solidFill>
                  <a:schemeClr val="accent3"/>
                </a:solidFill>
              </a:rPr>
              <a:t>Başkenti Atina’dır.</a:t>
            </a:r>
            <a:endParaRPr lang="tr-TR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74092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3046129" y="4740717"/>
            <a:ext cx="62937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/>
                <a:solidFill>
                  <a:schemeClr val="accent3"/>
                </a:solidFill>
                <a:effectLst/>
              </a:rPr>
              <a:t>Selanik buradadır.</a:t>
            </a:r>
            <a:endParaRPr lang="tr-TR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pic>
        <p:nvPicPr>
          <p:cNvPr id="21506" name="Picture 2" descr="selanik atatÃ¼rk evi ile ilgili gÃ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19358" y="572257"/>
            <a:ext cx="8822169" cy="3916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060723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3293337" y="681335"/>
            <a:ext cx="47740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BULGARİSTAN</a:t>
            </a:r>
            <a:endParaRPr lang="tr-TR" sz="54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17037" y="1604665"/>
            <a:ext cx="4326663" cy="2893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004500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126423" y="2454717"/>
            <a:ext cx="1015117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/>
                <a:solidFill>
                  <a:schemeClr val="accent3"/>
                </a:solidFill>
                <a:effectLst/>
              </a:rPr>
              <a:t>KOMŞUMUZDUR. Başkenti Sofya’dır.</a:t>
            </a:r>
            <a:endParaRPr lang="tr-TR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448994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938297" y="2842644"/>
            <a:ext cx="98443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/>
                <a:solidFill>
                  <a:schemeClr val="accent6">
                    <a:lumMod val="20000"/>
                    <a:lumOff val="80000"/>
                  </a:schemeClr>
                </a:solidFill>
                <a:effectLst/>
              </a:rPr>
              <a:t>1)AVRUPA’DAKİ BAZI ÜLKELER</a:t>
            </a:r>
            <a:endParaRPr lang="tr-TR" sz="5400" b="1" cap="none" spc="0" dirty="0">
              <a:ln/>
              <a:solidFill>
                <a:schemeClr val="accent6">
                  <a:lumMod val="20000"/>
                  <a:lumOff val="8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217020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402367" y="2842644"/>
            <a:ext cx="89162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/>
                <a:solidFill>
                  <a:schemeClr val="accent6">
                    <a:lumMod val="20000"/>
                    <a:lumOff val="80000"/>
                  </a:schemeClr>
                </a:solidFill>
                <a:effectLst/>
              </a:rPr>
              <a:t>2)ASYA’DAKİ BAZI ÜLKELER</a:t>
            </a:r>
            <a:endParaRPr lang="tr-TR" sz="5400" b="1" cap="none" spc="0" dirty="0">
              <a:ln/>
              <a:solidFill>
                <a:schemeClr val="accent6">
                  <a:lumMod val="20000"/>
                  <a:lumOff val="8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91823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4070368" y="556644"/>
            <a:ext cx="34996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JAPONYA</a:t>
            </a:r>
            <a:endParaRPr lang="tr-TR" sz="54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99163" y="1479974"/>
            <a:ext cx="4242089" cy="2848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399075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tokyo ile ilgili gÃ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2532" name="Picture 4" descr="tokyo ile ilgili gÃ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95212" y="950047"/>
            <a:ext cx="7620000" cy="3895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2583629" y="5100935"/>
            <a:ext cx="66431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/>
                <a:solidFill>
                  <a:schemeClr val="accent3"/>
                </a:solidFill>
                <a:effectLst/>
              </a:rPr>
              <a:t>Başkenti Tokyo’dur.</a:t>
            </a:r>
            <a:endParaRPr lang="tr-TR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639867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0" y="1942098"/>
            <a:ext cx="11564335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/>
                <a:solidFill>
                  <a:schemeClr val="accent3"/>
                </a:solidFill>
                <a:effectLst/>
              </a:rPr>
              <a:t>TEKNOLOJİ ALANINDA ÇOK GELİŞMİŞTİR. BURADAN TEKNOLOJİK ÜRÜNLER İTHAL EDERİZ.</a:t>
            </a:r>
            <a:endParaRPr lang="tr-TR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502783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japonya deprem ve tsunami ile ilgili gÃ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7465" y="0"/>
            <a:ext cx="10720243" cy="5192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123033" y="5322607"/>
            <a:ext cx="1194910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/>
                <a:solidFill>
                  <a:schemeClr val="accent3"/>
                </a:solidFill>
                <a:effectLst/>
              </a:rPr>
              <a:t>Çok fazla deprem ve </a:t>
            </a:r>
            <a:r>
              <a:rPr lang="tr-TR" sz="5400" b="1" cap="none" spc="0" dirty="0" err="1" smtClean="0">
                <a:ln/>
                <a:solidFill>
                  <a:schemeClr val="accent3"/>
                </a:solidFill>
                <a:effectLst/>
              </a:rPr>
              <a:t>tsunami</a:t>
            </a:r>
            <a:r>
              <a:rPr lang="tr-TR" sz="5400" b="1" cap="none" spc="0" dirty="0" smtClean="0">
                <a:ln/>
                <a:solidFill>
                  <a:schemeClr val="accent3"/>
                </a:solidFill>
                <a:effectLst/>
              </a:rPr>
              <a:t> olur.</a:t>
            </a:r>
            <a:endParaRPr lang="tr-TR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702375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sushi ile ilgili gÃ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87783" y="214745"/>
            <a:ext cx="6303818" cy="428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1166383" y="4768426"/>
            <a:ext cx="96375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err="1" smtClean="0">
                <a:ln/>
                <a:solidFill>
                  <a:schemeClr val="accent3"/>
                </a:solidFill>
                <a:effectLst/>
              </a:rPr>
              <a:t>Suşi</a:t>
            </a:r>
            <a:r>
              <a:rPr lang="tr-TR" sz="5400" b="1" cap="none" spc="0" dirty="0" smtClean="0">
                <a:ln/>
                <a:solidFill>
                  <a:schemeClr val="accent3"/>
                </a:solidFill>
                <a:effectLst/>
              </a:rPr>
              <a:t> önemli yemeklerdendir.</a:t>
            </a:r>
            <a:endParaRPr lang="tr-TR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908405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5107248" y="570499"/>
            <a:ext cx="145103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ÇİN</a:t>
            </a:r>
            <a:endParaRPr lang="tr-TR" sz="54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97286" y="1493829"/>
            <a:ext cx="4270962" cy="3078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853407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Ã§in seddi ile ilgili gÃ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647" y="505257"/>
            <a:ext cx="8239125" cy="4638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8670614" y="1665007"/>
            <a:ext cx="33297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/>
                <a:solidFill>
                  <a:schemeClr val="accent3"/>
                </a:solidFill>
                <a:effectLst/>
              </a:rPr>
              <a:t>Çin seddi</a:t>
            </a:r>
            <a:endParaRPr lang="tr-TR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2303139" y="5143933"/>
            <a:ext cx="62279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/>
                <a:solidFill>
                  <a:schemeClr val="accent3"/>
                </a:solidFill>
                <a:effectLst/>
              </a:rPr>
              <a:t>Başkenti Pekin’dir.</a:t>
            </a:r>
            <a:endParaRPr lang="tr-TR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490681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528735" y="2440862"/>
            <a:ext cx="1095668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/>
                <a:solidFill>
                  <a:schemeClr val="accent3"/>
                </a:solidFill>
                <a:effectLst/>
              </a:rPr>
              <a:t>DÜNYANIN EN KALABALIK ÜLKESİDİR.</a:t>
            </a:r>
            <a:endParaRPr lang="tr-TR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399041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3002965" y="459661"/>
            <a:ext cx="61029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SUUDİ ARABİSTAN</a:t>
            </a:r>
            <a:endParaRPr lang="tr-TR" sz="54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53081" y="1717090"/>
            <a:ext cx="4402722" cy="2929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822469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3431305" y="526473"/>
            <a:ext cx="488142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5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ALMANYA</a:t>
            </a:r>
            <a:endParaRPr lang="tr-TR" sz="54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pic>
        <p:nvPicPr>
          <p:cNvPr id="1030" name="Picture 6" descr="almanya bayraÄÄ± ile ilgili gÃ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84585" y="2050309"/>
            <a:ext cx="4374862" cy="2638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3 Dikdörtgen"/>
          <p:cNvSpPr/>
          <p:nvPr/>
        </p:nvSpPr>
        <p:spPr>
          <a:xfrm>
            <a:off x="4555353" y="3244334"/>
            <a:ext cx="31454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 smtClean="0">
                <a:hlinkClick r:id="rId3"/>
              </a:rPr>
              <a:t>https://</a:t>
            </a:r>
            <a:r>
              <a:rPr lang="tr-TR" b="1" dirty="0" smtClean="0">
                <a:hlinkClick r:id="rId3"/>
              </a:rPr>
              <a:t>www.sorubak.com</a:t>
            </a:r>
            <a:r>
              <a:rPr lang="tr-TR" b="1" dirty="0" smtClean="0"/>
              <a:t>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4897996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947546" y="2967335"/>
            <a:ext cx="629691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/>
                <a:solidFill>
                  <a:schemeClr val="accent3"/>
                </a:solidFill>
                <a:effectLst/>
              </a:rPr>
              <a:t>Başkenti Riyad’dır.</a:t>
            </a:r>
            <a:endParaRPr lang="tr-TR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569323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mekke ve medine ile ilgili gÃ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488" y="0"/>
            <a:ext cx="11168061" cy="4186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200025" y="4186238"/>
            <a:ext cx="11991975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/>
                <a:solidFill>
                  <a:schemeClr val="accent3"/>
                </a:solidFill>
                <a:effectLst/>
              </a:rPr>
              <a:t>Müslümanlar için değerli olan </a:t>
            </a:r>
            <a:r>
              <a:rPr lang="tr-TR" sz="5400" b="1" cap="none" spc="0" dirty="0" err="1" smtClean="0">
                <a:ln/>
                <a:solidFill>
                  <a:schemeClr val="accent3"/>
                </a:solidFill>
                <a:effectLst/>
              </a:rPr>
              <a:t>kabe</a:t>
            </a:r>
            <a:r>
              <a:rPr lang="tr-TR" sz="5400" b="1" dirty="0" smtClean="0">
                <a:ln/>
                <a:solidFill>
                  <a:schemeClr val="accent3"/>
                </a:solidFill>
              </a:rPr>
              <a:t>, Mekke ve Medine bu ülkede bulunur.</a:t>
            </a:r>
            <a:endParaRPr lang="tr-TR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584867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3893983" y="924223"/>
            <a:ext cx="37753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HİNDİSTAN</a:t>
            </a:r>
            <a:endParaRPr lang="tr-TR" sz="54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38475" y="1847553"/>
            <a:ext cx="5715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513405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YENÄ° DELHÄ° ile ilgili gÃ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53648" y="0"/>
            <a:ext cx="8171007" cy="4897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2444348" y="5024735"/>
            <a:ext cx="793197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/>
                <a:solidFill>
                  <a:schemeClr val="accent3"/>
                </a:solidFill>
                <a:effectLst/>
              </a:rPr>
              <a:t>Başkenti Yeni Delhi’dir. </a:t>
            </a:r>
            <a:endParaRPr lang="tr-TR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532649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595782" y="2781598"/>
            <a:ext cx="1144896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tr-TR" sz="5400" b="1" dirty="0">
                <a:ln/>
                <a:solidFill>
                  <a:schemeClr val="accent3"/>
                </a:solidFill>
              </a:rPr>
              <a:t>Dünyanın en kalabalık 2.ülkesidir.</a:t>
            </a:r>
            <a:endParaRPr lang="tr-TR" sz="5400" dirty="0"/>
          </a:p>
        </p:txBody>
      </p:sp>
    </p:spTree>
    <p:extLst>
      <p:ext uri="{BB962C8B-B14F-4D97-AF65-F5344CB8AC3E}">
        <p14:creationId xmlns:p14="http://schemas.microsoft.com/office/powerpoint/2010/main" xmlns="" val="27497753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4376164" y="625917"/>
            <a:ext cx="25234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İRAN</a:t>
            </a:r>
            <a:endParaRPr lang="tr-TR" sz="54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89564" y="1798629"/>
            <a:ext cx="4827835" cy="3008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189962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762395" y="2967335"/>
            <a:ext cx="666721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/>
                <a:solidFill>
                  <a:schemeClr val="accent3"/>
                </a:solidFill>
              </a:rPr>
              <a:t>KOMŞUMUZDUR. </a:t>
            </a:r>
            <a:endParaRPr lang="tr-TR" sz="5400" b="1" dirty="0" smtClean="0">
              <a:ln/>
              <a:solidFill>
                <a:schemeClr val="accent3"/>
              </a:solidFill>
            </a:endParaRPr>
          </a:p>
          <a:p>
            <a:pPr algn="ctr"/>
            <a:r>
              <a:rPr lang="tr-TR" sz="5400" b="1" dirty="0" smtClean="0">
                <a:ln/>
                <a:solidFill>
                  <a:schemeClr val="accent3"/>
                </a:solidFill>
              </a:rPr>
              <a:t>Başkenti Tahran’dır</a:t>
            </a:r>
            <a:r>
              <a:rPr lang="tr-TR" sz="5400" b="1" dirty="0">
                <a:ln/>
                <a:solidFill>
                  <a:schemeClr val="accent3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19088765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4362424" y="473517"/>
            <a:ext cx="174919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IRAK</a:t>
            </a:r>
            <a:endParaRPr lang="tr-TR" sz="54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59677" y="1544348"/>
            <a:ext cx="5524500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076178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795257" y="2967335"/>
            <a:ext cx="660148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/>
                <a:solidFill>
                  <a:schemeClr val="accent3"/>
                </a:solidFill>
              </a:rPr>
              <a:t>KOMŞUMUZDUR. </a:t>
            </a:r>
            <a:endParaRPr lang="tr-TR" sz="5400" b="1" dirty="0" smtClean="0">
              <a:ln/>
              <a:solidFill>
                <a:schemeClr val="accent3"/>
              </a:solidFill>
            </a:endParaRPr>
          </a:p>
          <a:p>
            <a:pPr algn="ctr"/>
            <a:r>
              <a:rPr lang="tr-TR" sz="5400" b="1" dirty="0" smtClean="0">
                <a:ln/>
                <a:solidFill>
                  <a:schemeClr val="accent3"/>
                </a:solidFill>
              </a:rPr>
              <a:t>Başkenti Bağdat’tır</a:t>
            </a:r>
            <a:r>
              <a:rPr lang="tr-TR" sz="5400" b="1" dirty="0">
                <a:ln/>
                <a:solidFill>
                  <a:schemeClr val="accent3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42573514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4334600" y="584353"/>
            <a:ext cx="241444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SURİYE</a:t>
            </a:r>
            <a:endParaRPr lang="tr-TR" sz="54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33750" y="1585912"/>
            <a:ext cx="5524500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935100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berlin ile ilgili gÃ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43891" y="169935"/>
            <a:ext cx="9185564" cy="4951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2822679" y="5308753"/>
            <a:ext cx="62279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/>
                <a:solidFill>
                  <a:schemeClr val="accent3"/>
                </a:solidFill>
                <a:effectLst/>
              </a:rPr>
              <a:t>Başkenti Berlin’dir.</a:t>
            </a:r>
            <a:endParaRPr lang="tr-TR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5181573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3155932" y="2967335"/>
            <a:ext cx="5880136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/>
                <a:solidFill>
                  <a:schemeClr val="accent3"/>
                </a:solidFill>
              </a:rPr>
              <a:t>KOMŞUMUZDUR. </a:t>
            </a:r>
            <a:endParaRPr lang="tr-TR" sz="5400" b="1" dirty="0" smtClean="0">
              <a:ln/>
              <a:solidFill>
                <a:schemeClr val="accent3"/>
              </a:solidFill>
            </a:endParaRPr>
          </a:p>
          <a:p>
            <a:pPr algn="ctr"/>
            <a:r>
              <a:rPr lang="tr-TR" sz="5400" b="1" dirty="0" smtClean="0">
                <a:ln/>
                <a:solidFill>
                  <a:schemeClr val="accent3"/>
                </a:solidFill>
              </a:rPr>
              <a:t>Başkenti Şam’dır</a:t>
            </a:r>
            <a:r>
              <a:rPr lang="tr-TR" sz="5400" b="1" dirty="0">
                <a:ln/>
                <a:solidFill>
                  <a:schemeClr val="accent3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10304553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3681150" y="1152389"/>
            <a:ext cx="40815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GÜRCİSTAN</a:t>
            </a:r>
            <a:endParaRPr lang="tr-TR" sz="54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96145" y="2075719"/>
            <a:ext cx="4218014" cy="4218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1332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3217648" y="2967335"/>
            <a:ext cx="575670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/>
                <a:solidFill>
                  <a:schemeClr val="accent3"/>
                </a:solidFill>
              </a:rPr>
              <a:t>KOMŞUMUZDUR. </a:t>
            </a:r>
            <a:endParaRPr lang="tr-TR" sz="5400" b="1" dirty="0" smtClean="0">
              <a:ln/>
              <a:solidFill>
                <a:schemeClr val="accent3"/>
              </a:solidFill>
            </a:endParaRPr>
          </a:p>
          <a:p>
            <a:pPr algn="ctr"/>
            <a:r>
              <a:rPr lang="tr-TR" sz="5400" b="1" dirty="0" smtClean="0">
                <a:ln/>
                <a:solidFill>
                  <a:schemeClr val="accent3"/>
                </a:solidFill>
              </a:rPr>
              <a:t>Başkenti </a:t>
            </a:r>
            <a:r>
              <a:rPr lang="tr-TR" sz="5400" b="1" dirty="0" err="1" smtClean="0">
                <a:ln/>
                <a:solidFill>
                  <a:schemeClr val="accent3"/>
                </a:solidFill>
              </a:rPr>
              <a:t>Tiflis’dir</a:t>
            </a:r>
            <a:r>
              <a:rPr lang="tr-TR" sz="5400" b="1" dirty="0">
                <a:ln/>
                <a:solidFill>
                  <a:schemeClr val="accent3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34696997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3504362" y="570499"/>
            <a:ext cx="437972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ERMENİSTAN</a:t>
            </a:r>
            <a:endParaRPr lang="tr-TR" sz="54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89607" y="1880062"/>
            <a:ext cx="4609234" cy="2765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278572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608735" y="1900535"/>
            <a:ext cx="642034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/>
                <a:solidFill>
                  <a:schemeClr val="accent3"/>
                </a:solidFill>
              </a:rPr>
              <a:t>KOMŞUMUZDUR. </a:t>
            </a:r>
            <a:endParaRPr lang="tr-TR" sz="5400" b="1" dirty="0" smtClean="0">
              <a:ln/>
              <a:solidFill>
                <a:schemeClr val="accent3"/>
              </a:solidFill>
            </a:endParaRPr>
          </a:p>
          <a:p>
            <a:pPr algn="ctr"/>
            <a:r>
              <a:rPr lang="tr-TR" sz="5400" b="1" dirty="0" smtClean="0">
                <a:ln/>
                <a:solidFill>
                  <a:schemeClr val="accent3"/>
                </a:solidFill>
              </a:rPr>
              <a:t>Başkenti Erivan’dır</a:t>
            </a:r>
            <a:r>
              <a:rPr lang="tr-TR" sz="5400" b="1" dirty="0">
                <a:ln/>
                <a:solidFill>
                  <a:schemeClr val="accent3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37190393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3580847" y="972281"/>
            <a:ext cx="39773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NAHÇİVAN</a:t>
            </a:r>
            <a:endParaRPr lang="tr-TR" sz="54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33379" y="1895611"/>
            <a:ext cx="3824840" cy="2545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477132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062112" y="2468572"/>
            <a:ext cx="7901523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/>
                <a:solidFill>
                  <a:schemeClr val="accent3"/>
                </a:solidFill>
              </a:rPr>
              <a:t>KOMŞUMUZDUR. </a:t>
            </a:r>
            <a:endParaRPr lang="tr-TR" sz="5400" b="1" dirty="0" smtClean="0">
              <a:ln/>
              <a:solidFill>
                <a:schemeClr val="accent3"/>
              </a:solidFill>
            </a:endParaRPr>
          </a:p>
          <a:p>
            <a:pPr algn="ctr"/>
            <a:r>
              <a:rPr lang="tr-TR" sz="5400" b="1" dirty="0" smtClean="0">
                <a:ln/>
                <a:solidFill>
                  <a:schemeClr val="accent3"/>
                </a:solidFill>
              </a:rPr>
              <a:t>Azerbaycan’a bağlıdır.</a:t>
            </a:r>
            <a:endParaRPr lang="tr-TR" sz="5400" b="1" dirty="0">
              <a:ln/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821858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118636" y="2842644"/>
            <a:ext cx="948368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/>
                <a:solidFill>
                  <a:schemeClr val="accent6">
                    <a:lumMod val="20000"/>
                    <a:lumOff val="80000"/>
                  </a:schemeClr>
                </a:solidFill>
                <a:effectLst/>
              </a:rPr>
              <a:t>3)AFRİKA’DAKİ BAZI ÜLKELER</a:t>
            </a:r>
            <a:endParaRPr lang="tr-TR" sz="5400" b="1" cap="none" spc="0" dirty="0">
              <a:ln/>
              <a:solidFill>
                <a:schemeClr val="accent6">
                  <a:lumMod val="20000"/>
                  <a:lumOff val="8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170848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4366084" y="653625"/>
            <a:ext cx="199125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MISIR</a:t>
            </a:r>
            <a:endParaRPr lang="tr-TR" sz="54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2182" y="1576955"/>
            <a:ext cx="3900487" cy="2595597"/>
          </a:xfrm>
          <a:prstGeom prst="rect">
            <a:avLst/>
          </a:prstGeom>
        </p:spPr>
      </p:pic>
      <p:sp>
        <p:nvSpPr>
          <p:cNvPr id="4" name="Dikdörtgen 3"/>
          <p:cNvSpPr/>
          <p:nvPr/>
        </p:nvSpPr>
        <p:spPr>
          <a:xfrm>
            <a:off x="2449241" y="4634217"/>
            <a:ext cx="654538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/>
                <a:solidFill>
                  <a:schemeClr val="accent3"/>
                </a:solidFill>
                <a:effectLst/>
              </a:rPr>
              <a:t>Başkenti Kahire’dir.</a:t>
            </a:r>
            <a:endParaRPr lang="tr-TR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827287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mÄ±sÄ±r piramitleri ile ilgili gÃ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38557" y="550718"/>
            <a:ext cx="6667500" cy="373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1346869" y="4823844"/>
            <a:ext cx="90508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/>
                <a:solidFill>
                  <a:schemeClr val="accent3"/>
                </a:solidFill>
                <a:effectLst/>
              </a:rPr>
              <a:t>Mısır Piramitleri meşhurdur.</a:t>
            </a:r>
            <a:endParaRPr lang="tr-TR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781325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709071" y="2357735"/>
            <a:ext cx="1094260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/>
                <a:solidFill>
                  <a:schemeClr val="accent3"/>
                </a:solidFill>
                <a:effectLst/>
              </a:rPr>
              <a:t>TÜRKLERİN EN FAZLA YAŞADIĞI YABANCI ÜLKEDİR.</a:t>
            </a:r>
            <a:endParaRPr lang="tr-TR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811288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812580" y="2399299"/>
            <a:ext cx="1072825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/>
                <a:solidFill>
                  <a:schemeClr val="accent6">
                    <a:lumMod val="20000"/>
                    <a:lumOff val="80000"/>
                  </a:schemeClr>
                </a:solidFill>
                <a:effectLst/>
              </a:rPr>
              <a:t>4)KUZEY AMERİKA’DAKİ BAZI ÜLKELER</a:t>
            </a:r>
            <a:endParaRPr lang="tr-TR" sz="5400" b="1" cap="none" spc="0" dirty="0">
              <a:ln/>
              <a:solidFill>
                <a:schemeClr val="accent6">
                  <a:lumMod val="20000"/>
                  <a:lumOff val="8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733332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52318" y="2438400"/>
            <a:ext cx="4131772" cy="2799918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258925" y="1346353"/>
            <a:ext cx="119330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AMERİKA BİRLEŞİK DEVLETLERİ(ABD)</a:t>
            </a:r>
            <a:endParaRPr lang="tr-TR" sz="54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288578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631482" y="2967335"/>
            <a:ext cx="892904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/>
                <a:solidFill>
                  <a:schemeClr val="accent3"/>
                </a:solidFill>
                <a:effectLst/>
              </a:rPr>
              <a:t>Başkenti Washington’dur.</a:t>
            </a:r>
          </a:p>
          <a:p>
            <a:pPr algn="ctr"/>
            <a:r>
              <a:rPr lang="tr-TR" sz="5400" b="1" dirty="0" smtClean="0">
                <a:ln/>
                <a:solidFill>
                  <a:schemeClr val="accent3"/>
                </a:solidFill>
              </a:rPr>
              <a:t>İngilizce konuşulmaktadır.</a:t>
            </a:r>
            <a:endParaRPr lang="tr-TR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533324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614808" y="4602172"/>
            <a:ext cx="646362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/>
                <a:solidFill>
                  <a:schemeClr val="accent3"/>
                </a:solidFill>
                <a:effectLst/>
              </a:rPr>
              <a:t>ÖZGÜRLÜK HEYKELİ</a:t>
            </a:r>
            <a:endParaRPr lang="tr-TR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pic>
        <p:nvPicPr>
          <p:cNvPr id="29698" name="Picture 2" descr="Ã¶zgÃ¼rlÃ¼k heykeli ile ilgili gÃ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34687" y="582622"/>
            <a:ext cx="7143750" cy="4019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933023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58958" y="2438400"/>
            <a:ext cx="4306924" cy="2465243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3864560" y="986135"/>
            <a:ext cx="309571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/>
                <a:solidFill>
                  <a:schemeClr val="accent3"/>
                </a:solidFill>
                <a:effectLst/>
              </a:rPr>
              <a:t>MEKSİKA</a:t>
            </a:r>
            <a:endParaRPr lang="tr-TR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968034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479310" y="3923298"/>
            <a:ext cx="9150262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/>
                <a:solidFill>
                  <a:schemeClr val="accent3"/>
                </a:solidFill>
                <a:effectLst/>
              </a:rPr>
              <a:t>Başkenti Meksiko City’dir.</a:t>
            </a:r>
          </a:p>
          <a:p>
            <a:pPr algn="ctr"/>
            <a:r>
              <a:rPr lang="tr-TR" sz="5400" b="1" dirty="0" smtClean="0">
                <a:ln/>
                <a:solidFill>
                  <a:schemeClr val="accent3"/>
                </a:solidFill>
              </a:rPr>
              <a:t>Acı biberleri ile meşhurdur.</a:t>
            </a:r>
            <a:endParaRPr lang="tr-TR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pic>
        <p:nvPicPr>
          <p:cNvPr id="30722" name="Picture 2" descr="meksika acÄ± ile ilgili gÃ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34302" y="94247"/>
            <a:ext cx="5191125" cy="3829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44988191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411027" y="2274608"/>
            <a:ext cx="1178097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/>
                <a:solidFill>
                  <a:schemeClr val="accent6">
                    <a:lumMod val="20000"/>
                    <a:lumOff val="80000"/>
                  </a:schemeClr>
                </a:solidFill>
                <a:effectLst/>
              </a:rPr>
              <a:t>5)GÜNEY AMERİKA’DAKİ BAZI ÜLKELER</a:t>
            </a:r>
            <a:endParaRPr lang="tr-TR" sz="5400" b="1" cap="none" spc="0" dirty="0">
              <a:ln/>
              <a:solidFill>
                <a:schemeClr val="accent6">
                  <a:lumMod val="20000"/>
                  <a:lumOff val="8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171927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4051710" y="1152390"/>
            <a:ext cx="31886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BREZİLYA</a:t>
            </a:r>
            <a:endParaRPr lang="tr-TR" sz="54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19764" y="2075720"/>
            <a:ext cx="3452586" cy="2421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124908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brezilya kahvesi ile ilgili gÃ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06048" y="128395"/>
            <a:ext cx="6674716" cy="4449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1930785" y="5003953"/>
            <a:ext cx="76931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/>
                <a:solidFill>
                  <a:schemeClr val="accent3"/>
                </a:solidFill>
                <a:effectLst/>
              </a:rPr>
              <a:t>Kahvesi ile meşhurdur.</a:t>
            </a:r>
            <a:endParaRPr lang="tr-TR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691673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335684" y="2427008"/>
            <a:ext cx="1072024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/>
                <a:solidFill>
                  <a:schemeClr val="accent6">
                    <a:lumMod val="20000"/>
                    <a:lumOff val="80000"/>
                  </a:schemeClr>
                </a:solidFill>
                <a:effectLst/>
              </a:rPr>
              <a:t>6)AVUSTRALYA’DAKİ BAZI ÜLKELER</a:t>
            </a:r>
            <a:endParaRPr lang="tr-TR" sz="5400" b="1" cap="none" spc="0" dirty="0">
              <a:ln/>
              <a:solidFill>
                <a:schemeClr val="accent6">
                  <a:lumMod val="20000"/>
                  <a:lumOff val="8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021879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4404327" y="736753"/>
            <a:ext cx="338192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FRANSA</a:t>
            </a:r>
            <a:endParaRPr lang="tr-TR" sz="54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pic>
        <p:nvPicPr>
          <p:cNvPr id="3080" name="Picture 8" descr="FRANSA BAYRAÄI ile ilgili gÃ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81130" y="1939635"/>
            <a:ext cx="3828319" cy="3828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476903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43201" y="2542310"/>
            <a:ext cx="6123708" cy="3061854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3553477" y="861444"/>
            <a:ext cx="45031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AVUSTRALYA</a:t>
            </a:r>
            <a:endParaRPr lang="tr-TR" sz="54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837233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kanguru avustralya ile ilgili gÃ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04812" y="938212"/>
            <a:ext cx="5810250" cy="3771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1530263" y="4920826"/>
            <a:ext cx="89098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/>
                <a:solidFill>
                  <a:schemeClr val="accent3"/>
                </a:solidFill>
                <a:effectLst/>
              </a:rPr>
              <a:t>Kanguruları ile meşhurdur.</a:t>
            </a:r>
            <a:endParaRPr lang="tr-TR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686897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3017960" y="2080644"/>
            <a:ext cx="543331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5400" b="1" cap="none" spc="0" smtClean="0">
                <a:ln/>
                <a:solidFill>
                  <a:schemeClr val="accent6">
                    <a:lumMod val="20000"/>
                    <a:lumOff val="80000"/>
                  </a:schemeClr>
                </a:solidFill>
                <a:effectLst/>
              </a:rPr>
              <a:t>7)ANTARKTİKA</a:t>
            </a:r>
            <a:endParaRPr lang="tr-TR" sz="5400" b="1" cap="none" spc="0" dirty="0">
              <a:ln/>
              <a:solidFill>
                <a:schemeClr val="accent6">
                  <a:lumMod val="20000"/>
                  <a:lumOff val="8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09541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2432" y="232597"/>
            <a:ext cx="7633855" cy="4221370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-619977" y="4710410"/>
            <a:ext cx="1270720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/>
                <a:solidFill>
                  <a:schemeClr val="accent3"/>
                </a:solidFill>
                <a:effectLst/>
              </a:rPr>
              <a:t>Bu kıtada herhangi bir ülke bulunmamaktadır.</a:t>
            </a:r>
            <a:endParaRPr lang="tr-TR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50783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PARÄ°S ile ilgili gÃ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4691" y="245484"/>
            <a:ext cx="8218920" cy="4021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8545234" y="1512608"/>
            <a:ext cx="227818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/>
                <a:solidFill>
                  <a:schemeClr val="accent3"/>
                </a:solidFill>
                <a:effectLst/>
              </a:rPr>
              <a:t>EYFEL</a:t>
            </a:r>
          </a:p>
          <a:p>
            <a:pPr algn="ctr"/>
            <a:r>
              <a:rPr lang="tr-TR" sz="5400" b="1" dirty="0" smtClean="0">
                <a:ln/>
                <a:solidFill>
                  <a:schemeClr val="accent3"/>
                </a:solidFill>
              </a:rPr>
              <a:t>KULESİ</a:t>
            </a:r>
            <a:endParaRPr lang="tr-TR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1347632" y="4530436"/>
            <a:ext cx="610611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/>
                <a:solidFill>
                  <a:schemeClr val="accent3"/>
                </a:solidFill>
                <a:effectLst/>
              </a:rPr>
              <a:t>Başkenti Paris’tir.</a:t>
            </a:r>
            <a:endParaRPr lang="tr-TR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921767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4185666" y="1249371"/>
            <a:ext cx="344357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İNGİLTERE</a:t>
            </a:r>
            <a:endParaRPr lang="tr-TR" sz="54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pic>
        <p:nvPicPr>
          <p:cNvPr id="5122" name="Picture 2" descr="Ä°NGÄ°LTERE BAYRAÄI ile ilgili gÃ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63102" y="2172701"/>
            <a:ext cx="4288698" cy="2573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726096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İyon">
  <a:themeElements>
    <a:clrScheme name="İy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İyon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İy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115</TotalTime>
  <Words>271</Words>
  <PresentationFormat>Özel</PresentationFormat>
  <Paragraphs>92</Paragraphs>
  <Slides>73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73</vt:i4>
      </vt:variant>
    </vt:vector>
  </HeadingPairs>
  <TitlesOfParts>
    <vt:vector size="74" baseType="lpstr">
      <vt:lpstr>İyon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  <vt:lpstr>Slayt 37</vt:lpstr>
      <vt:lpstr>Slayt 38</vt:lpstr>
      <vt:lpstr>Slayt 39</vt:lpstr>
      <vt:lpstr>Slayt 40</vt:lpstr>
      <vt:lpstr>Slayt 41</vt:lpstr>
      <vt:lpstr>Slayt 42</vt:lpstr>
      <vt:lpstr>Slayt 43</vt:lpstr>
      <vt:lpstr>Slayt 44</vt:lpstr>
      <vt:lpstr>Slayt 45</vt:lpstr>
      <vt:lpstr>Slayt 46</vt:lpstr>
      <vt:lpstr>Slayt 47</vt:lpstr>
      <vt:lpstr>Slayt 48</vt:lpstr>
      <vt:lpstr>Slayt 49</vt:lpstr>
      <vt:lpstr>Slayt 50</vt:lpstr>
      <vt:lpstr>Slayt 51</vt:lpstr>
      <vt:lpstr>Slayt 52</vt:lpstr>
      <vt:lpstr>Slayt 53</vt:lpstr>
      <vt:lpstr>Slayt 54</vt:lpstr>
      <vt:lpstr>Slayt 55</vt:lpstr>
      <vt:lpstr>Slayt 56</vt:lpstr>
      <vt:lpstr>Slayt 57</vt:lpstr>
      <vt:lpstr>Slayt 58</vt:lpstr>
      <vt:lpstr>Slayt 59</vt:lpstr>
      <vt:lpstr>Slayt 60</vt:lpstr>
      <vt:lpstr>Slayt 61</vt:lpstr>
      <vt:lpstr>Slayt 62</vt:lpstr>
      <vt:lpstr>Slayt 63</vt:lpstr>
      <vt:lpstr>Slayt 64</vt:lpstr>
      <vt:lpstr>Slayt 65</vt:lpstr>
      <vt:lpstr>Slayt 66</vt:lpstr>
      <vt:lpstr>Slayt 67</vt:lpstr>
      <vt:lpstr>Slayt 68</vt:lpstr>
      <vt:lpstr>Slayt 69</vt:lpstr>
      <vt:lpstr>Slayt 70</vt:lpstr>
      <vt:lpstr>Slayt 71</vt:lpstr>
      <vt:lpstr>Slayt 72</vt:lpstr>
      <vt:lpstr>Slayt 73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2019-04-28T19:49:14Z</dcterms:created>
  <dcterms:modified xsi:type="dcterms:W3CDTF">2019-04-29T14:07:00Z</dcterms:modified>
  <cp:category>https://www.sorubak.com</cp:category>
</cp:coreProperties>
</file>