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116" d="100"/>
          <a:sy n="116" d="100"/>
        </p:scale>
        <p:origin x="-330" y="-24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2919419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4193921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27813172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2024996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3500778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2306736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2807650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289397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1955029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1475430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C02086C1-8C9E-4A63-95A4-1AC9B8D64F7B}" type="datetimeFigureOut">
              <a:rPr lang="tr-TR" smtClean="0"/>
              <a:pPr/>
              <a:t>19/04/2019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1465140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086C1-8C9E-4A63-95A4-1AC9B8D64F7B}" type="datetimeFigureOut">
              <a:rPr lang="tr-TR" smtClean="0"/>
              <a:pPr/>
              <a:t>19/04/2019</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FA182-1276-414E-8026-44903237E2D3}" type="slidenum">
              <a:rPr lang="tr-TR" smtClean="0"/>
              <a:pPr/>
              <a:t>‹#›</a:t>
            </a:fld>
            <a:endParaRPr lang="tr-TR"/>
          </a:p>
        </p:txBody>
      </p:sp>
    </p:spTree>
    <p:extLst>
      <p:ext uri="{BB962C8B-B14F-4D97-AF65-F5344CB8AC3E}">
        <p14:creationId xmlns="" xmlns:p14="http://schemas.microsoft.com/office/powerpoint/2010/main" val="1504841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hyperlink" Target="https://tr.wiktionary.org/wiki/gelecek" TargetMode="External"/><Relationship Id="rId7" Type="http://schemas.openxmlformats.org/officeDocument/2006/relationships/hyperlink" Target="https://tr.wiktionary.org/wiki/birey" TargetMode="External"/><Relationship Id="rId2" Type="http://schemas.openxmlformats.org/officeDocument/2006/relationships/hyperlink" Target="https://tr.wiktionary.org/wiki/kurum" TargetMode="External"/><Relationship Id="rId1" Type="http://schemas.openxmlformats.org/officeDocument/2006/relationships/slideLayout" Target="../slideLayouts/slideLayout2.xml"/><Relationship Id="rId6" Type="http://schemas.openxmlformats.org/officeDocument/2006/relationships/hyperlink" Target="https://tr.wiktionary.org/wiki/toplum" TargetMode="External"/><Relationship Id="rId5" Type="http://schemas.openxmlformats.org/officeDocument/2006/relationships/hyperlink" Target="https://tr.wiktionary.org/wiki/devlet" TargetMode="External"/><Relationship Id="rId4" Type="http://schemas.openxmlformats.org/officeDocument/2006/relationships/hyperlink" Target="https://tr.wiktionary.org/wiki/y%C3%B6neti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2"/>
            <a:ext cx="9144000" cy="3912481"/>
          </a:xfrm>
        </p:spPr>
        <p:txBody>
          <a:bodyPr/>
          <a:lstStyle/>
          <a:p>
            <a:r>
              <a:rPr lang="tr-TR" dirty="0" smtClean="0"/>
              <a:t>Sosyal bilgiler</a:t>
            </a:r>
            <a:endParaRPr lang="tr-TR" dirty="0"/>
          </a:p>
        </p:txBody>
      </p:sp>
      <p:sp>
        <p:nvSpPr>
          <p:cNvPr id="3" name="Alt Başlık 2"/>
          <p:cNvSpPr>
            <a:spLocks noGrp="1"/>
          </p:cNvSpPr>
          <p:nvPr>
            <p:ph type="subTitle" idx="1"/>
          </p:nvPr>
        </p:nvSpPr>
        <p:spPr>
          <a:xfrm>
            <a:off x="1636889" y="3510844"/>
            <a:ext cx="9166577" cy="3179761"/>
          </a:xfrm>
        </p:spPr>
        <p:txBody>
          <a:bodyPr/>
          <a:lstStyle/>
          <a:p>
            <a:r>
              <a:rPr lang="tr-TR" dirty="0" smtClean="0">
                <a:solidFill>
                  <a:srgbClr val="FF0000"/>
                </a:solidFill>
              </a:rPr>
              <a:t>HAZIRLIYAN:İSA</a:t>
            </a:r>
            <a:r>
              <a:rPr lang="tr-TR" dirty="0" smtClean="0"/>
              <a:t> </a:t>
            </a:r>
            <a:r>
              <a:rPr lang="tr-TR" dirty="0" smtClean="0">
                <a:solidFill>
                  <a:srgbClr val="FF0000"/>
                </a:solidFill>
              </a:rPr>
              <a:t>CAN GÜLENÇ</a:t>
            </a:r>
            <a:endParaRPr lang="tr-TR" dirty="0">
              <a:solidFill>
                <a:srgbClr val="FF0000"/>
              </a:solidFill>
            </a:endParaRPr>
          </a:p>
        </p:txBody>
      </p:sp>
    </p:spTree>
    <p:extLst>
      <p:ext uri="{BB962C8B-B14F-4D97-AF65-F5344CB8AC3E}">
        <p14:creationId xmlns="" xmlns:p14="http://schemas.microsoft.com/office/powerpoint/2010/main" val="1691295650"/>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69244" y="677333"/>
            <a:ext cx="10484556" cy="1354667"/>
          </a:xfrm>
        </p:spPr>
        <p:txBody>
          <a:bodyPr>
            <a:normAutofit fontScale="90000"/>
          </a:bodyPr>
          <a:lstStyle/>
          <a:p>
            <a:r>
              <a:rPr lang="tr-TR" dirty="0"/>
              <a:t>[1] Devlet veya </a:t>
            </a:r>
            <a:r>
              <a:rPr lang="tr-TR" dirty="0">
                <a:hlinkClick r:id="rId2" tooltip="kurum"/>
              </a:rPr>
              <a:t>kurumların</a:t>
            </a:r>
            <a:r>
              <a:rPr lang="tr-TR" dirty="0"/>
              <a:t> </a:t>
            </a:r>
            <a:r>
              <a:rPr lang="tr-TR" dirty="0">
                <a:hlinkClick r:id="rId3" tooltip="gelecek"/>
              </a:rPr>
              <a:t>geleceklerini</a:t>
            </a:r>
            <a:r>
              <a:rPr lang="tr-TR" dirty="0"/>
              <a:t> belirlenmesinde </a:t>
            </a:r>
            <a:r>
              <a:rPr lang="tr-TR" dirty="0">
                <a:hlinkClick r:id="rId4" tooltip="yönetim"/>
              </a:rPr>
              <a:t>yönetiminde</a:t>
            </a:r>
            <a:r>
              <a:rPr lang="tr-TR" dirty="0"/>
              <a:t> olmasa bile rol oynayan, </a:t>
            </a:r>
            <a:r>
              <a:rPr lang="tr-TR" dirty="0">
                <a:hlinkClick r:id="rId5" tooltip="devlet"/>
              </a:rPr>
              <a:t>devlete</a:t>
            </a:r>
            <a:r>
              <a:rPr lang="tr-TR" dirty="0"/>
              <a:t> ve </a:t>
            </a:r>
            <a:r>
              <a:rPr lang="tr-TR" dirty="0">
                <a:hlinkClick r:id="rId6" tooltip="toplum"/>
              </a:rPr>
              <a:t>topluma</a:t>
            </a:r>
            <a:r>
              <a:rPr lang="tr-TR" dirty="0"/>
              <a:t> olan sorumluluklarının bilincinde olan </a:t>
            </a:r>
            <a:r>
              <a:rPr lang="tr-TR" dirty="0">
                <a:hlinkClick r:id="rId7" tooltip="birey"/>
              </a:rPr>
              <a:t>birey</a:t>
            </a:r>
            <a:endParaRPr lang="tr-TR" dirty="0"/>
          </a:p>
        </p:txBody>
      </p:sp>
      <p:pic>
        <p:nvPicPr>
          <p:cNvPr id="1028" name="Picture 4" descr="etkin vatandaÅlÄ±k ile ilgili gÃ¶rsel sonucu"/>
          <p:cNvPicPr>
            <a:picLocks noGrp="1" noChangeAspect="1" noChangeArrowheads="1"/>
          </p:cNvPicPr>
          <p:nvPr>
            <p:ph idx="1"/>
          </p:nvPr>
        </p:nvPicPr>
        <p:blipFill>
          <a:blip r:embed="rId8" cstate="print">
            <a:extLst>
              <a:ext uri="{28A0092B-C50C-407E-A947-70E740481C1C}">
                <a14:useLocalDpi xmlns="" xmlns:a14="http://schemas.microsoft.com/office/drawing/2010/main" val="0"/>
              </a:ext>
            </a:extLst>
          </a:blip>
          <a:srcRect/>
          <a:stretch>
            <a:fillRect/>
          </a:stretch>
        </p:blipFill>
        <p:spPr bwMode="auto">
          <a:xfrm>
            <a:off x="1907822" y="2856090"/>
            <a:ext cx="6581423" cy="383822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02817359"/>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V="1">
            <a:off x="11308079" y="6423377"/>
            <a:ext cx="1312898" cy="1563155"/>
          </a:xfrm>
        </p:spPr>
        <p:txBody>
          <a:bodyPr>
            <a:normAutofit/>
          </a:bodyPr>
          <a:lstStyle/>
          <a:p>
            <a:endParaRPr lang="tr-TR" dirty="0"/>
          </a:p>
        </p:txBody>
      </p:sp>
      <p:sp>
        <p:nvSpPr>
          <p:cNvPr id="5" name="İçerik Yer Tutucusu 4"/>
          <p:cNvSpPr>
            <a:spLocks noGrp="1"/>
          </p:cNvSpPr>
          <p:nvPr>
            <p:ph idx="1"/>
          </p:nvPr>
        </p:nvSpPr>
        <p:spPr>
          <a:xfrm>
            <a:off x="677333" y="609601"/>
            <a:ext cx="10676466" cy="5567362"/>
          </a:xfrm>
        </p:spPr>
        <p:txBody>
          <a:bodyPr>
            <a:normAutofit/>
          </a:bodyPr>
          <a:lstStyle/>
          <a:p>
            <a:r>
              <a:rPr lang="tr-TR" dirty="0">
                <a:solidFill>
                  <a:srgbClr val="FF0000"/>
                </a:solidFill>
              </a:rPr>
              <a:t>a) Kitle iletişim araçlarını çocuk bakımından toplumsal ve kültürel yararı </a:t>
            </a:r>
            <a:r>
              <a:rPr lang="tr-TR" dirty="0" smtClean="0">
                <a:solidFill>
                  <a:srgbClr val="FF0000"/>
                </a:solidFill>
              </a:rPr>
              <a:t>  olan </a:t>
            </a:r>
            <a:r>
              <a:rPr lang="tr-TR" dirty="0">
                <a:solidFill>
                  <a:srgbClr val="FF0000"/>
                </a:solidFill>
              </a:rPr>
              <a:t>ve 29 uncu maddenin ruhuna uygun bilgi ve belgeyi yaymak için teşvik ederler;</a:t>
            </a:r>
            <a:r>
              <a:rPr lang="tr-TR" dirty="0" smtClean="0">
                <a:solidFill>
                  <a:srgbClr val="FF0000"/>
                </a:solidFill>
              </a:rPr>
              <a:t/>
            </a:r>
            <a:br>
              <a:rPr lang="tr-TR" dirty="0" smtClean="0">
                <a:solidFill>
                  <a:srgbClr val="FF0000"/>
                </a:solidFill>
              </a:rPr>
            </a:br>
            <a:r>
              <a:rPr lang="tr-TR" dirty="0">
                <a:solidFill>
                  <a:srgbClr val="FF0000"/>
                </a:solidFill>
              </a:rPr>
              <a:t>b) Çeşitli kültürel, ulusal ve uluslararası kaynaklardan gelen bu türde bilgi ve belgelerin üretimi, değişimi ve yayımı amacıyla uluslararası işbirliğini teşvik ederler;</a:t>
            </a:r>
            <a:r>
              <a:rPr lang="tr-TR" dirty="0" smtClean="0">
                <a:solidFill>
                  <a:srgbClr val="FF0000"/>
                </a:solidFill>
              </a:rPr>
              <a:t/>
            </a:r>
            <a:br>
              <a:rPr lang="tr-TR" dirty="0" smtClean="0">
                <a:solidFill>
                  <a:srgbClr val="FF0000"/>
                </a:solidFill>
              </a:rPr>
            </a:br>
            <a:r>
              <a:rPr lang="tr-TR" dirty="0">
                <a:solidFill>
                  <a:srgbClr val="FF0000"/>
                </a:solidFill>
              </a:rPr>
              <a:t>c) Çocuk kitaplarının üretimini ve yayılmasını teşvik ederler;</a:t>
            </a:r>
            <a:r>
              <a:rPr lang="tr-TR" dirty="0" smtClean="0">
                <a:solidFill>
                  <a:srgbClr val="FF0000"/>
                </a:solidFill>
              </a:rPr>
              <a:t/>
            </a:r>
            <a:br>
              <a:rPr lang="tr-TR" dirty="0" smtClean="0">
                <a:solidFill>
                  <a:srgbClr val="FF0000"/>
                </a:solidFill>
              </a:rPr>
            </a:br>
            <a:r>
              <a:rPr lang="tr-TR" dirty="0">
                <a:solidFill>
                  <a:srgbClr val="FF0000"/>
                </a:solidFill>
              </a:rPr>
              <a:t>d) Kitle iletişim araçlarını azınlık grubu veya bir yerli ahaliye mensup çocukların dil gereksinimlerine özel önem göstermeleri konusunda teşvik ederler;</a:t>
            </a:r>
            <a:r>
              <a:rPr lang="tr-TR" dirty="0" smtClean="0">
                <a:solidFill>
                  <a:srgbClr val="FF0000"/>
                </a:solidFill>
              </a:rPr>
              <a:t/>
            </a:r>
            <a:br>
              <a:rPr lang="tr-TR" dirty="0" smtClean="0">
                <a:solidFill>
                  <a:srgbClr val="FF0000"/>
                </a:solidFill>
              </a:rPr>
            </a:br>
            <a:r>
              <a:rPr lang="tr-TR" dirty="0">
                <a:solidFill>
                  <a:srgbClr val="FF0000"/>
                </a:solidFill>
              </a:rPr>
              <a:t>e) 13 ve 18 inci maddelerde yer alan kurallar göz önünde tutularak çocuğun esenliğine zarar verebilecek bilgi ve belgelere karşı korunması için uygun yönlendirici ilkeler geliştirilmesini teşvik ederler</a:t>
            </a:r>
            <a:r>
              <a:rPr lang="tr-TR" dirty="0"/>
              <a:t>.</a:t>
            </a:r>
          </a:p>
        </p:txBody>
      </p:sp>
    </p:spTree>
    <p:extLst>
      <p:ext uri="{BB962C8B-B14F-4D97-AF65-F5344CB8AC3E}">
        <p14:creationId xmlns="" xmlns:p14="http://schemas.microsoft.com/office/powerpoint/2010/main" val="3856570204"/>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06400" y="1230489"/>
            <a:ext cx="10947400" cy="835378"/>
          </a:xfrm>
        </p:spPr>
        <p:txBody>
          <a:bodyPr>
            <a:normAutofit fontScale="90000"/>
          </a:bodyPr>
          <a:lstStyle/>
          <a:p>
            <a:r>
              <a:rPr lang="tr-TR" b="1" dirty="0"/>
              <a:t>=&gt;</a:t>
            </a:r>
            <a:r>
              <a:rPr lang="tr-TR" dirty="0"/>
              <a:t> Her çocuk dünyanın geleceğidir.</a:t>
            </a:r>
            <a:br>
              <a:rPr lang="tr-TR" dirty="0"/>
            </a:br>
            <a:r>
              <a:rPr lang="tr-TR" dirty="0"/>
              <a:t> </a:t>
            </a:r>
            <a:br>
              <a:rPr lang="tr-TR" dirty="0"/>
            </a:br>
            <a:r>
              <a:rPr lang="tr-TR" b="1" dirty="0"/>
              <a:t>=&gt;</a:t>
            </a:r>
            <a:r>
              <a:rPr lang="tr-TR" dirty="0"/>
              <a:t> Gelecek çocuklardan sorulur.</a:t>
            </a:r>
            <a:br>
              <a:rPr lang="tr-TR" dirty="0"/>
            </a:br>
            <a:r>
              <a:rPr lang="tr-TR" dirty="0"/>
              <a:t> </a:t>
            </a:r>
            <a:br>
              <a:rPr lang="tr-TR" dirty="0"/>
            </a:br>
            <a:r>
              <a:rPr lang="tr-TR" b="1" dirty="0"/>
              <a:t>=&gt;</a:t>
            </a:r>
            <a:r>
              <a:rPr lang="tr-TR" dirty="0"/>
              <a:t> Çocuk umuttur, sevgidir, ülkenin geleceğidir.</a:t>
            </a:r>
            <a:br>
              <a:rPr lang="tr-TR" dirty="0"/>
            </a:br>
            <a:endParaRPr lang="tr-TR" dirty="0"/>
          </a:p>
        </p:txBody>
      </p:sp>
      <p:pic>
        <p:nvPicPr>
          <p:cNvPr id="2062" name="Picture 14" descr="Ã§oÃ§uk haklarÄ± ile ilgili sÃ¶zler ile ilgili gÃ¶rsel sonucu"/>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92678" y="3333750"/>
            <a:ext cx="6096000" cy="35242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74081512"/>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48357" y="2020711"/>
            <a:ext cx="10538179" cy="1497542"/>
          </a:xfrm>
        </p:spPr>
        <p:txBody>
          <a:bodyPr>
            <a:normAutofit fontScale="90000"/>
          </a:bodyPr>
          <a:lstStyle/>
          <a:p>
            <a:r>
              <a:rPr lang="tr-TR" dirty="0"/>
              <a:t>Çocuk hakları, kanunen veya ahlaki olarak dünya üzerindeki tüm çocukların doğuştan sahip olduğu hakların evrensel tanımıdır.</a:t>
            </a:r>
          </a:p>
        </p:txBody>
      </p:sp>
      <p:pic>
        <p:nvPicPr>
          <p:cNvPr id="3074" name="Picture 2" descr="cocuk haklarÄ± resim ile ilgili gÃ¶rsel sonucu"/>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2702719" y="3838575"/>
            <a:ext cx="6038850" cy="30194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182687909"/>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54756" y="1493135"/>
            <a:ext cx="10699044" cy="5364866"/>
          </a:xfrm>
        </p:spPr>
        <p:txBody>
          <a:bodyPr>
            <a:normAutofit fontScale="90000"/>
          </a:bodyPr>
          <a:lstStyle/>
          <a:p>
            <a:r>
              <a:rPr lang="tr-TR" b="1" dirty="0">
                <a:solidFill>
                  <a:schemeClr val="accent2">
                    <a:lumMod val="75000"/>
                  </a:schemeClr>
                </a:solidFill>
              </a:rPr>
              <a:t>Oyun, çocukların en temel ihtiyaçlarından biri. Çocuklar oyun oynarken merak eder, araştırır, eğlenir, paylaşır, kendini ifade eder, deneyimler, öğrenir. Çocuğun hareket etme biçimi olan oyun ona fiziksel gelişimi için ortam sunarken problem çözme, yaratıcılık ve sosyalleşme gibi bilişsel becerilerinin gelişmesine de yardımcı olur. Çocuğun kendisini iyi hissetmesi, mutlu olmasını sağlayan oyun, aynı zamanda çocuğun </a:t>
            </a:r>
            <a:r>
              <a:rPr lang="tr-TR" b="1" dirty="0" err="1">
                <a:solidFill>
                  <a:schemeClr val="accent2">
                    <a:lumMod val="75000"/>
                  </a:schemeClr>
                </a:solidFill>
              </a:rPr>
              <a:t>mental</a:t>
            </a:r>
            <a:r>
              <a:rPr lang="tr-TR" b="1" dirty="0">
                <a:solidFill>
                  <a:schemeClr val="accent2">
                    <a:lumMod val="75000"/>
                  </a:schemeClr>
                </a:solidFill>
              </a:rPr>
              <a:t> gelişimine de katkı sağlar.</a:t>
            </a:r>
            <a:br>
              <a:rPr lang="tr-TR" b="1" dirty="0">
                <a:solidFill>
                  <a:schemeClr val="accent2">
                    <a:lumMod val="75000"/>
                  </a:schemeClr>
                </a:solidFill>
              </a:rPr>
            </a:br>
            <a:endParaRPr lang="tr-TR" dirty="0">
              <a:solidFill>
                <a:schemeClr val="accent2">
                  <a:lumMod val="75000"/>
                </a:schemeClr>
              </a:solidFill>
            </a:endParaRPr>
          </a:p>
        </p:txBody>
      </p:sp>
      <p:sp>
        <p:nvSpPr>
          <p:cNvPr id="3" name="İçerik Yer Tutucusu 2"/>
          <p:cNvSpPr>
            <a:spLocks noGrp="1"/>
          </p:cNvSpPr>
          <p:nvPr>
            <p:ph idx="1"/>
          </p:nvPr>
        </p:nvSpPr>
        <p:spPr>
          <a:xfrm flipH="1">
            <a:off x="12606866" y="1319513"/>
            <a:ext cx="322055" cy="3333449"/>
          </a:xfrm>
        </p:spPr>
        <p:txBody>
          <a:bodyPr/>
          <a:lstStyle/>
          <a:p>
            <a:endParaRPr lang="tr-TR"/>
          </a:p>
        </p:txBody>
      </p:sp>
    </p:spTree>
    <p:extLst>
      <p:ext uri="{BB962C8B-B14F-4D97-AF65-F5344CB8AC3E}">
        <p14:creationId xmlns="" xmlns:p14="http://schemas.microsoft.com/office/powerpoint/2010/main" val="3769230305"/>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64444" y="1941688"/>
            <a:ext cx="9787467" cy="65087"/>
          </a:xfrm>
        </p:spPr>
        <p:txBody>
          <a:bodyPr>
            <a:normAutofit fontScale="90000"/>
          </a:bodyPr>
          <a:lstStyle/>
          <a:p>
            <a:r>
              <a:rPr lang="tr-TR" dirty="0">
                <a:solidFill>
                  <a:schemeClr val="accent5">
                    <a:lumMod val="75000"/>
                  </a:schemeClr>
                </a:solidFill>
              </a:rPr>
              <a:t>İnsanların en önemli özelliklerinden birisi de eğitilebilen bir varlık olmasıdır. İnsanın bu özelliğinin geliştirilmesi eğitim hakkının olmasına bağlıdır. Hiç kimse eğitim hakkından yoksun bırakılamaz.</a:t>
            </a:r>
            <a:r>
              <a:rPr lang="tr-TR" dirty="0" smtClean="0">
                <a:solidFill>
                  <a:schemeClr val="accent5">
                    <a:lumMod val="75000"/>
                  </a:schemeClr>
                </a:solidFill>
              </a:rPr>
              <a:t/>
            </a:r>
            <a:br>
              <a:rPr lang="tr-TR" dirty="0" smtClean="0">
                <a:solidFill>
                  <a:schemeClr val="accent5">
                    <a:lumMod val="75000"/>
                  </a:schemeClr>
                </a:solidFill>
              </a:rPr>
            </a:br>
            <a:endParaRPr lang="tr-TR" dirty="0">
              <a:solidFill>
                <a:schemeClr val="accent5">
                  <a:lumMod val="75000"/>
                </a:schemeClr>
              </a:solidFill>
            </a:endParaRPr>
          </a:p>
        </p:txBody>
      </p:sp>
      <p:pic>
        <p:nvPicPr>
          <p:cNvPr id="4106" name="Picture 10" descr="egitim fotograf ile ilgili gÃ¶rsel sonucu"/>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69157" y="2979738"/>
            <a:ext cx="7377772" cy="352266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46897878"/>
      </p:ext>
    </p:extLst>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155</Words>
  <PresentationFormat>Özel</PresentationFormat>
  <Paragraphs>8</Paragraphs>
  <Slides>7</Slides>
  <Notes>0</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Office Teması</vt:lpstr>
      <vt:lpstr>Sosyal bilgiler</vt:lpstr>
      <vt:lpstr>[1] Devlet veya kurumların geleceklerini belirlenmesinde yönetiminde olmasa bile rol oynayan, devlete ve topluma olan sorumluluklarının bilincinde olan birey</vt:lpstr>
      <vt:lpstr>Slayt 3</vt:lpstr>
      <vt:lpstr>=&gt; Her çocuk dünyanın geleceğidir.   =&gt; Gelecek çocuklardan sorulur.   =&gt; Çocuk umuttur, sevgidir, ülkenin geleceğidir. </vt:lpstr>
      <vt:lpstr>Çocuk hakları, kanunen veya ahlaki olarak dünya üzerindeki tüm çocukların doğuştan sahip olduğu hakların evrensel tanımıdır.</vt:lpstr>
      <vt:lpstr>Oyun, çocukların en temel ihtiyaçlarından biri. Çocuklar oyun oynarken merak eder, araştırır, eğlenir, paylaşır, kendini ifade eder, deneyimler, öğrenir. Çocuğun hareket etme biçimi olan oyun ona fiziksel gelişimi için ortam sunarken problem çözme, yaratıcılık ve sosyalleşme gibi bilişsel becerilerinin gelişmesine de yardımcı olur. Çocuğun kendisini iyi hissetmesi, mutlu olmasını sağlayan oyun, aynı zamanda çocuğun mental gelişimine de katkı sağlar. </vt:lpstr>
      <vt:lpstr>İnsanların en önemli özelliklerinden birisi de eğitilebilen bir varlık olmasıdır. İnsanın bu özelliğinin geliştirilmesi eğitim hakkının olmasına bağlıdır. Hiç kimse eğitim hakkından yoksun bırakılamaz. </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2019-04-18T20:08:36Z</dcterms:created>
  <dcterms:modified xsi:type="dcterms:W3CDTF">2019-04-19T15:39:08Z</dcterms:modified>
  <cp:category>https://www.sorubak.com</cp:category>
</cp:coreProperties>
</file>