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0"/>
  </p:notesMasterIdLst>
  <p:sldIdLst>
    <p:sldId id="256" r:id="rId4"/>
    <p:sldId id="257" r:id="rId5"/>
    <p:sldId id="258" r:id="rId6"/>
    <p:sldId id="259" r:id="rId7"/>
    <p:sldId id="281" r:id="rId8"/>
    <p:sldId id="260" r:id="rId9"/>
    <p:sldId id="261" r:id="rId10"/>
    <p:sldId id="262" r:id="rId11"/>
    <p:sldId id="263" r:id="rId12"/>
    <p:sldId id="282" r:id="rId13"/>
    <p:sldId id="264" r:id="rId14"/>
    <p:sldId id="265" r:id="rId15"/>
    <p:sldId id="283" r:id="rId16"/>
    <p:sldId id="266" r:id="rId17"/>
    <p:sldId id="267" r:id="rId18"/>
    <p:sldId id="284" r:id="rId19"/>
    <p:sldId id="285" r:id="rId20"/>
    <p:sldId id="268" r:id="rId21"/>
    <p:sldId id="286" r:id="rId22"/>
    <p:sldId id="269" r:id="rId23"/>
    <p:sldId id="287" r:id="rId24"/>
    <p:sldId id="272" r:id="rId25"/>
    <p:sldId id="275" r:id="rId26"/>
    <p:sldId id="276" r:id="rId27"/>
    <p:sldId id="278" r:id="rId28"/>
    <p:sldId id="279" r:id="rId2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85" autoAdjust="0"/>
    <p:restoredTop sz="94343" autoAdjust="0"/>
  </p:normalViewPr>
  <p:slideViewPr>
    <p:cSldViewPr>
      <p:cViewPr varScale="1">
        <p:scale>
          <a:sx n="116" d="100"/>
          <a:sy n="116" d="100"/>
        </p:scale>
        <p:origin x="-1818" y="-11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9D3A7D-417E-42E6-A4CF-6E88B7E5F899}" type="datetimeFigureOut">
              <a:rPr lang="tr-TR" smtClean="0"/>
              <a:pPr/>
              <a:t>19/05/2019</a:t>
            </a:fld>
            <a:endParaRPr lang="tr-TR" dirty="0"/>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F175F0-6A19-4DD3-9EEE-8ED62CB9B66D}" type="slidenum">
              <a:rPr lang="tr-TR" smtClean="0"/>
              <a:pPr/>
              <a:t>‹#›</a:t>
            </a:fld>
            <a:endParaRPr lang="tr-TR" dirty="0"/>
          </a:p>
        </p:txBody>
      </p:sp>
    </p:spTree>
    <p:extLst>
      <p:ext uri="{BB962C8B-B14F-4D97-AF65-F5344CB8AC3E}">
        <p14:creationId xmlns:p14="http://schemas.microsoft.com/office/powerpoint/2010/main" xmlns="" val="26433841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FF175F0-6A19-4DD3-9EEE-8ED62CB9B66D}" type="slidenum">
              <a:rPr lang="tr-TR" smtClean="0"/>
              <a:pPr/>
              <a:t>2</a:t>
            </a:fld>
            <a:endParaRPr lang="tr-TR" dirty="0"/>
          </a:p>
        </p:txBody>
      </p:sp>
    </p:spTree>
    <p:extLst>
      <p:ext uri="{BB962C8B-B14F-4D97-AF65-F5344CB8AC3E}">
        <p14:creationId xmlns:p14="http://schemas.microsoft.com/office/powerpoint/2010/main" xmlns="" val="3471193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FF175F0-6A19-4DD3-9EEE-8ED62CB9B66D}" type="slidenum">
              <a:rPr lang="tr-TR" smtClean="0"/>
              <a:pPr/>
              <a:t>4</a:t>
            </a:fld>
            <a:endParaRPr lang="tr-TR"/>
          </a:p>
        </p:txBody>
      </p:sp>
    </p:spTree>
    <p:extLst>
      <p:ext uri="{BB962C8B-B14F-4D97-AF65-F5344CB8AC3E}">
        <p14:creationId xmlns:p14="http://schemas.microsoft.com/office/powerpoint/2010/main" xmlns="" val="1366488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FF175F0-6A19-4DD3-9EEE-8ED62CB9B66D}" type="slidenum">
              <a:rPr lang="tr-TR" smtClean="0"/>
              <a:pPr/>
              <a:t>7</a:t>
            </a:fld>
            <a:endParaRPr lang="tr-TR" dirty="0"/>
          </a:p>
        </p:txBody>
      </p:sp>
    </p:spTree>
    <p:extLst>
      <p:ext uri="{BB962C8B-B14F-4D97-AF65-F5344CB8AC3E}">
        <p14:creationId xmlns:p14="http://schemas.microsoft.com/office/powerpoint/2010/main" xmlns="" val="1459982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FF175F0-6A19-4DD3-9EEE-8ED62CB9B66D}" type="slidenum">
              <a:rPr lang="tr-TR" smtClean="0"/>
              <a:pPr/>
              <a:t>10</a:t>
            </a:fld>
            <a:endParaRPr lang="tr-TR" dirty="0"/>
          </a:p>
        </p:txBody>
      </p:sp>
    </p:spTree>
    <p:extLst>
      <p:ext uri="{BB962C8B-B14F-4D97-AF65-F5344CB8AC3E}">
        <p14:creationId xmlns:p14="http://schemas.microsoft.com/office/powerpoint/2010/main" xmlns="" val="967254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FF175F0-6A19-4DD3-9EEE-8ED62CB9B66D}" type="slidenum">
              <a:rPr lang="tr-TR" smtClean="0"/>
              <a:pPr/>
              <a:t>15</a:t>
            </a:fld>
            <a:endParaRPr lang="tr-TR" dirty="0"/>
          </a:p>
        </p:txBody>
      </p:sp>
    </p:spTree>
    <p:extLst>
      <p:ext uri="{BB962C8B-B14F-4D97-AF65-F5344CB8AC3E}">
        <p14:creationId xmlns:p14="http://schemas.microsoft.com/office/powerpoint/2010/main" xmlns="" val="654265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FF175F0-6A19-4DD3-9EEE-8ED62CB9B66D}" type="slidenum">
              <a:rPr lang="tr-TR" smtClean="0"/>
              <a:pPr/>
              <a:t>24</a:t>
            </a:fld>
            <a:endParaRPr lang="tr-TR" dirty="0"/>
          </a:p>
        </p:txBody>
      </p:sp>
    </p:spTree>
    <p:extLst>
      <p:ext uri="{BB962C8B-B14F-4D97-AF65-F5344CB8AC3E}">
        <p14:creationId xmlns:p14="http://schemas.microsoft.com/office/powerpoint/2010/main" xmlns="" val="4024913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2FF175F0-6A19-4DD3-9EEE-8ED62CB9B66D}" type="slidenum">
              <a:rPr lang="tr-TR" smtClean="0"/>
              <a:pPr/>
              <a:t>26</a:t>
            </a:fld>
            <a:endParaRPr lang="tr-TR" dirty="0"/>
          </a:p>
        </p:txBody>
      </p:sp>
    </p:spTree>
    <p:extLst>
      <p:ext uri="{BB962C8B-B14F-4D97-AF65-F5344CB8AC3E}">
        <p14:creationId xmlns:p14="http://schemas.microsoft.com/office/powerpoint/2010/main" xmlns="" val="596796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3701075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3495787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1393162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9EBCB636-CA9B-427D-9204-F90A3F31E100}" type="datetimeFigureOut">
              <a:rPr lang="tr-TR" smtClean="0"/>
              <a:pPr/>
              <a:t>19/05/2019</a:t>
            </a:fld>
            <a:endParaRPr lang="tr-TR"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dirty="0"/>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9441B5F4-7820-4942-A33A-198C0E33C9AB}" type="slidenum">
              <a:rPr lang="tr-TR" smtClean="0"/>
              <a:pPr/>
              <a:t>‹#›</a:t>
            </a:fld>
            <a:endParaRPr lang="tr-TR" dirty="0"/>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9441B5F4-7820-4942-A33A-198C0E33C9AB}" type="slidenum">
              <a:rPr lang="tr-TR" smtClean="0"/>
              <a:pPr/>
              <a:t>‹#›</a:t>
            </a:fld>
            <a:endParaRPr lang="tr-TR" dirty="0"/>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7" name="Slide Number Placeholder 6"/>
          <p:cNvSpPr>
            <a:spLocks noGrp="1"/>
          </p:cNvSpPr>
          <p:nvPr>
            <p:ph type="sldNum" sz="quarter" idx="12"/>
          </p:nvPr>
        </p:nvSpPr>
        <p:spPr/>
        <p:txBody>
          <a:bodyPr/>
          <a:lstStyle/>
          <a:p>
            <a:fld id="{9441B5F4-7820-4942-A33A-198C0E33C9AB}" type="slidenum">
              <a:rPr lang="tr-TR" smtClean="0"/>
              <a:pPr/>
              <a:t>‹#›</a:t>
            </a:fld>
            <a:endParaRPr lang="tr-TR" dirty="0"/>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dirty="0"/>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23605361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dirty="0"/>
          </a:p>
        </p:txBody>
      </p:sp>
      <p:sp>
        <p:nvSpPr>
          <p:cNvPr id="7" name="Slide Number Placeholder 6"/>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tr-TR" smtClean="0"/>
              <a:t>Asıl başlık stili için tıklatın</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11"/>
          </p:nvPr>
        </p:nvSpPr>
        <p:spPr>
          <a:xfrm>
            <a:off x="1174044" y="5357592"/>
            <a:ext cx="5034845" cy="365125"/>
          </a:xfrm>
        </p:spPr>
        <p:txBody>
          <a:bodyPr/>
          <a:lstStyle/>
          <a:p>
            <a:endParaRPr lang="tr-TR"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9441B5F4-7820-4942-A33A-198C0E33C9AB}" type="slidenum">
              <a:rPr lang="tr-TR" smtClean="0"/>
              <a:pPr/>
              <a:t>‹#›</a:t>
            </a:fld>
            <a:endParaRPr lang="tr-T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9441B5F4-7820-4942-A33A-198C0E33C9AB}" type="slidenum">
              <a:rPr lang="tr-TR" smtClean="0"/>
              <a:pPr/>
              <a:t>‹#›</a:t>
            </a:fld>
            <a:endParaRPr lang="tr-TR" dirty="0"/>
          </a:p>
        </p:txBody>
      </p:sp>
      <p:sp>
        <p:nvSpPr>
          <p:cNvPr id="9" name="Content Placeholder 8"/>
          <p:cNvSpPr>
            <a:spLocks noGrp="1"/>
          </p:cNvSpPr>
          <p:nvPr>
            <p:ph sz="quarter" idx="13"/>
          </p:nvPr>
        </p:nvSpPr>
        <p:spPr>
          <a:xfrm>
            <a:off x="1298448" y="2121407"/>
            <a:ext cx="3200400" cy="360273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9441B5F4-7820-4942-A33A-198C0E33C9AB}" type="slidenum">
              <a:rPr lang="tr-TR" smtClean="0"/>
              <a:pPr/>
              <a:t>‹#›</a:t>
            </a:fld>
            <a:endParaRPr lang="tr-TR" dirty="0"/>
          </a:p>
        </p:txBody>
      </p:sp>
      <p:sp>
        <p:nvSpPr>
          <p:cNvPr id="11" name="Content Placeholder 10"/>
          <p:cNvSpPr>
            <a:spLocks noGrp="1"/>
          </p:cNvSpPr>
          <p:nvPr>
            <p:ph sz="quarter" idx="13"/>
          </p:nvPr>
        </p:nvSpPr>
        <p:spPr>
          <a:xfrm>
            <a:off x="1298448" y="2944368"/>
            <a:ext cx="3227832" cy="277977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14113188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tr-TR" smtClean="0"/>
              <a:t>Asıl başlık stili için tıklatın</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a:xfrm rot="60000">
            <a:off x="6341698" y="5885672"/>
            <a:ext cx="1213821" cy="365125"/>
          </a:xfrm>
        </p:spPr>
        <p:txBody>
          <a:bodyPr/>
          <a:lstStyle/>
          <a:p>
            <a:fld id="{9EBCB636-CA9B-427D-9204-F90A3F31E100}" type="datetimeFigureOut">
              <a:rPr lang="tr-TR" smtClean="0"/>
              <a:pPr/>
              <a:t>19/05/2019</a:t>
            </a:fld>
            <a:endParaRPr lang="tr-TR" dirty="0"/>
          </a:p>
        </p:txBody>
      </p:sp>
      <p:sp>
        <p:nvSpPr>
          <p:cNvPr id="6" name="Footer Placeholder 5"/>
          <p:cNvSpPr>
            <a:spLocks noGrp="1"/>
          </p:cNvSpPr>
          <p:nvPr>
            <p:ph type="ftr" sz="quarter" idx="11"/>
          </p:nvPr>
        </p:nvSpPr>
        <p:spPr>
          <a:xfrm rot="-60000">
            <a:off x="914554" y="5829261"/>
            <a:ext cx="3522607" cy="365125"/>
          </a:xfrm>
        </p:spPr>
        <p:txBody>
          <a:bodyPr/>
          <a:lstStyle/>
          <a:p>
            <a:endParaRPr lang="tr-TR" dirty="0"/>
          </a:p>
        </p:txBody>
      </p:sp>
      <p:sp>
        <p:nvSpPr>
          <p:cNvPr id="7" name="Slide Number Placeholder 6"/>
          <p:cNvSpPr>
            <a:spLocks noGrp="1"/>
          </p:cNvSpPr>
          <p:nvPr>
            <p:ph type="sldNum" sz="quarter" idx="12"/>
          </p:nvPr>
        </p:nvSpPr>
        <p:spPr>
          <a:xfrm rot="60000">
            <a:off x="7557313" y="5896961"/>
            <a:ext cx="554023" cy="365125"/>
          </a:xfrm>
        </p:spPr>
        <p:txBody>
          <a:bodyPr/>
          <a:lstStyle/>
          <a:p>
            <a:fld id="{9441B5F4-7820-4942-A33A-198C0E33C9AB}" type="slidenum">
              <a:rPr lang="tr-TR" smtClean="0"/>
              <a:pPr/>
              <a:t>‹#›</a:t>
            </a:fld>
            <a:endParaRPr lang="tr-T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tr-TR" smtClean="0"/>
              <a:t>Asıl başlık stili için tıklatın</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a:xfrm rot="60000">
            <a:off x="6345936" y="5888737"/>
            <a:ext cx="1213821" cy="365125"/>
          </a:xfrm>
        </p:spPr>
        <p:txBody>
          <a:bodyPr/>
          <a:lstStyle/>
          <a:p>
            <a:fld id="{9EBCB636-CA9B-427D-9204-F90A3F31E100}" type="datetimeFigureOut">
              <a:rPr lang="tr-TR" smtClean="0"/>
              <a:pPr/>
              <a:t>19/05/2019</a:t>
            </a:fld>
            <a:endParaRPr lang="tr-TR" dirty="0"/>
          </a:p>
        </p:txBody>
      </p:sp>
      <p:sp>
        <p:nvSpPr>
          <p:cNvPr id="6" name="Footer Placeholder 5"/>
          <p:cNvSpPr>
            <a:spLocks noGrp="1"/>
          </p:cNvSpPr>
          <p:nvPr>
            <p:ph type="ftr" sz="quarter" idx="11"/>
          </p:nvPr>
        </p:nvSpPr>
        <p:spPr>
          <a:xfrm rot="-60000">
            <a:off x="914569" y="5831037"/>
            <a:ext cx="3319043" cy="365125"/>
          </a:xfrm>
        </p:spPr>
        <p:txBody>
          <a:bodyPr/>
          <a:lstStyle/>
          <a:p>
            <a:endParaRPr lang="tr-TR" dirty="0"/>
          </a:p>
        </p:txBody>
      </p:sp>
      <p:sp>
        <p:nvSpPr>
          <p:cNvPr id="7" name="Slide Number Placeholder 6"/>
          <p:cNvSpPr>
            <a:spLocks noGrp="1"/>
          </p:cNvSpPr>
          <p:nvPr>
            <p:ph type="sldNum" sz="quarter" idx="12"/>
          </p:nvPr>
        </p:nvSpPr>
        <p:spPr>
          <a:xfrm rot="60000">
            <a:off x="7562089" y="5900026"/>
            <a:ext cx="554023" cy="365125"/>
          </a:xfrm>
        </p:spPr>
        <p:txBody>
          <a:bodyPr/>
          <a:lstStyle/>
          <a:p>
            <a:fld id="{9441B5F4-7820-4942-A33A-198C0E33C9AB}" type="slidenum">
              <a:rPr lang="tr-TR" smtClean="0"/>
              <a:pPr/>
              <a:t>‹#›</a:t>
            </a:fld>
            <a:endParaRPr lang="tr-TR"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441B5F4-7820-4942-A33A-198C0E33C9AB}" type="slidenum">
              <a:rPr lang="tr-TR" smtClean="0"/>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982874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1267011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4" name="Alt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2573272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3028400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2223803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EBCB636-CA9B-427D-9204-F90A3F31E100}" type="datetimeFigureOut">
              <a:rPr lang="tr-TR" smtClean="0"/>
              <a:pPr/>
              <a:t>19/05/2019</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31386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BCB636-CA9B-427D-9204-F90A3F31E100}" type="datetimeFigureOut">
              <a:rPr lang="tr-TR" smtClean="0"/>
              <a:pPr/>
              <a:t>19/05/2019</a:t>
            </a:fld>
            <a:endParaRPr lang="tr-TR" dirty="0"/>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1B5F4-7820-4942-A33A-198C0E33C9AB}" type="slidenum">
              <a:rPr lang="tr-TR" smtClean="0"/>
              <a:pPr/>
              <a:t>‹#›</a:t>
            </a:fld>
            <a:endParaRPr lang="tr-TR" dirty="0"/>
          </a:p>
        </p:txBody>
      </p:sp>
    </p:spTree>
    <p:extLst>
      <p:ext uri="{BB962C8B-B14F-4D97-AF65-F5344CB8AC3E}">
        <p14:creationId xmlns:p14="http://schemas.microsoft.com/office/powerpoint/2010/main" xmlns="" val="3859278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9441B5F4-7820-4942-A33A-198C0E33C9AB}"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9EBCB636-CA9B-427D-9204-F90A3F31E100}" type="datetimeFigureOut">
              <a:rPr lang="tr-TR" smtClean="0"/>
              <a:pPr/>
              <a:t>19/05/2019</a:t>
            </a:fld>
            <a:endParaRPr lang="tr-TR"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tr-TR"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9441B5F4-7820-4942-A33A-198C0E33C9AB}"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egitimhane.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www.egitimhane.com/"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hyperlink" Target="http://www.egitimhane.com/" TargetMode="Externa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414"/>
            <a:ext cx="9143999" cy="68491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Başlık 1"/>
          <p:cNvSpPr>
            <a:spLocks noGrp="1"/>
          </p:cNvSpPr>
          <p:nvPr>
            <p:ph type="ctrTitle"/>
          </p:nvPr>
        </p:nvSpPr>
        <p:spPr>
          <a:xfrm>
            <a:off x="0" y="2564904"/>
            <a:ext cx="7351712" cy="1470025"/>
          </a:xfrm>
        </p:spPr>
        <p:txBody>
          <a:bodyPr/>
          <a:lstStyle/>
          <a:p>
            <a:r>
              <a:rPr lang="tr-TR" dirty="0" smtClean="0"/>
              <a:t>Kültürel farklılıklar size neler çağrıştırıyor?</a:t>
            </a:r>
            <a:endParaRPr lang="tr-TR" dirty="0"/>
          </a:p>
        </p:txBody>
      </p:sp>
    </p:spTree>
    <p:extLst>
      <p:ext uri="{BB962C8B-B14F-4D97-AF65-F5344CB8AC3E}">
        <p14:creationId xmlns:p14="http://schemas.microsoft.com/office/powerpoint/2010/main" xmlns="" val="3265819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9392"/>
            <a:ext cx="9252520" cy="69127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016790" y="1248722"/>
            <a:ext cx="4680520" cy="4216539"/>
          </a:xfrm>
          <a:prstGeom prst="rect">
            <a:avLst/>
          </a:prstGeom>
        </p:spPr>
        <p:txBody>
          <a:bodyPr wrap="square">
            <a:spAutoFit/>
          </a:bodyPr>
          <a:lstStyle/>
          <a:p>
            <a:pPr marL="342900" indent="-342900" algn="just">
              <a:buFont typeface="Wingdings" pitchFamily="2" charset="2"/>
              <a:buChar char="q"/>
            </a:pPr>
            <a:r>
              <a:rPr lang="tr-TR" sz="2800" dirty="0"/>
              <a:t> </a:t>
            </a:r>
            <a:r>
              <a:rPr lang="tr-TR" sz="2400" dirty="0"/>
              <a:t>Irmak balıkçılığının yaygın olduğu ülkede en çok tüketilen balıklar sazan ve sudaktır. </a:t>
            </a:r>
            <a:endParaRPr lang="tr-TR" sz="2400" dirty="0" smtClean="0"/>
          </a:p>
          <a:p>
            <a:pPr algn="just"/>
            <a:endParaRPr lang="tr-TR" sz="2400" dirty="0"/>
          </a:p>
          <a:p>
            <a:pPr marL="342900" indent="-342900" algn="just">
              <a:buFont typeface="Wingdings" pitchFamily="2" charset="2"/>
              <a:buChar char="q"/>
            </a:pPr>
            <a:r>
              <a:rPr lang="tr-TR" sz="2400" dirty="0"/>
              <a:t>Ülke mutfağında tavuk, kaz ve hindi eti de önemli yer tutar. </a:t>
            </a:r>
            <a:endParaRPr lang="tr-TR" sz="2400" dirty="0" smtClean="0"/>
          </a:p>
          <a:p>
            <a:pPr algn="just"/>
            <a:endParaRPr lang="tr-TR" sz="2400" dirty="0"/>
          </a:p>
          <a:p>
            <a:pPr marL="342900" indent="-342900" algn="just">
              <a:buFont typeface="Wingdings" pitchFamily="2" charset="2"/>
              <a:buChar char="q"/>
            </a:pPr>
            <a:r>
              <a:rPr lang="tr-TR" sz="2400" dirty="0"/>
              <a:t>Macar mutfağının değişmez lezzetlerinden biri de kahvaltılarda bile tüketilen turşudur. </a:t>
            </a:r>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58796" y="1124744"/>
            <a:ext cx="2197580" cy="20601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87993" y="3199478"/>
            <a:ext cx="2232248" cy="25278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875844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31797"/>
            <a:ext cx="9149892" cy="68535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2915816" y="1844824"/>
            <a:ext cx="6228184" cy="2123658"/>
          </a:xfrm>
          <a:prstGeom prst="rect">
            <a:avLst/>
          </a:prstGeom>
        </p:spPr>
        <p:txBody>
          <a:bodyPr wrap="square">
            <a:spAutoFit/>
          </a:bodyPr>
          <a:lstStyle/>
          <a:p>
            <a:r>
              <a:rPr lang="tr-TR" sz="4400" dirty="0" smtClean="0">
                <a:solidFill>
                  <a:srgbClr val="FFC000"/>
                </a:solidFill>
              </a:rPr>
              <a:t>Türk ve Macar mutfakları arasındaki benzerlikler ve farklılıklar nelerdir?</a:t>
            </a:r>
            <a:endParaRPr lang="tr-TR" sz="4400" dirty="0">
              <a:solidFill>
                <a:srgbClr val="FFC000"/>
              </a:solidFill>
            </a:endParaRPr>
          </a:p>
        </p:txBody>
      </p:sp>
    </p:spTree>
    <p:extLst>
      <p:ext uri="{BB962C8B-B14F-4D97-AF65-F5344CB8AC3E}">
        <p14:creationId xmlns:p14="http://schemas.microsoft.com/office/powerpoint/2010/main" xmlns="" val="2992926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834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611560" y="687129"/>
            <a:ext cx="5112568" cy="5509200"/>
          </a:xfrm>
          <a:prstGeom prst="rect">
            <a:avLst/>
          </a:prstGeom>
        </p:spPr>
        <p:txBody>
          <a:bodyPr wrap="square">
            <a:spAutoFit/>
          </a:bodyPr>
          <a:lstStyle/>
          <a:p>
            <a:pPr marL="457200" indent="-457200" algn="just">
              <a:buFont typeface="Wingdings" pitchFamily="2" charset="2"/>
              <a:buChar char="ü"/>
            </a:pPr>
            <a:r>
              <a:rPr lang="tr-TR" sz="3200" dirty="0" smtClean="0"/>
              <a:t>Macaristan’da selamlaşma genellikle el sıkışma şeklinde olur. </a:t>
            </a:r>
          </a:p>
          <a:p>
            <a:pPr marL="457200" indent="-457200" algn="just">
              <a:buFont typeface="Wingdings" pitchFamily="2" charset="2"/>
              <a:buChar char="ü"/>
            </a:pPr>
            <a:r>
              <a:rPr lang="tr-TR" sz="3200" dirty="0" smtClean="0"/>
              <a:t>İnsanlar birbirlerine isim ve soy isimleriyle hitap ederler. </a:t>
            </a:r>
          </a:p>
          <a:p>
            <a:pPr marL="457200" indent="-457200" algn="just">
              <a:buFont typeface="Wingdings" pitchFamily="2" charset="2"/>
              <a:buChar char="ü"/>
            </a:pPr>
            <a:r>
              <a:rPr lang="tr-TR" sz="3200" dirty="0" smtClean="0"/>
              <a:t>Davet edildiğiniz eve çiçek veya çikolata gibi hediyeler götürmeniz beklenir ve bu oldukça nazik bir hareket olarak kabul edilir. </a:t>
            </a: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84168" y="836711"/>
            <a:ext cx="2039073" cy="20565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84167" y="3132148"/>
            <a:ext cx="2039073" cy="30641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486904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133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763688" y="1698528"/>
            <a:ext cx="5256584" cy="3416320"/>
          </a:xfrm>
          <a:prstGeom prst="rect">
            <a:avLst/>
          </a:prstGeom>
        </p:spPr>
        <p:txBody>
          <a:bodyPr wrap="square">
            <a:spAutoFit/>
          </a:bodyPr>
          <a:lstStyle/>
          <a:p>
            <a:pPr marL="342900" indent="-342900" algn="just">
              <a:buFont typeface="Wingdings" pitchFamily="2" charset="2"/>
              <a:buChar char="v"/>
            </a:pPr>
            <a:r>
              <a:rPr lang="tr-TR" sz="2400" dirty="0"/>
              <a:t>Ayrıca eve ayakkabı ile girmek uygun bir davranış olarak görülmez</a:t>
            </a:r>
            <a:r>
              <a:rPr lang="tr-TR" sz="2400" dirty="0" smtClean="0"/>
              <a:t>.</a:t>
            </a:r>
          </a:p>
          <a:p>
            <a:pPr marL="342900" indent="-342900" algn="just">
              <a:buFont typeface="Wingdings" pitchFamily="2" charset="2"/>
              <a:buChar char="v"/>
            </a:pPr>
            <a:r>
              <a:rPr lang="tr-TR" sz="2400" dirty="0" smtClean="0"/>
              <a:t> </a:t>
            </a:r>
            <a:r>
              <a:rPr lang="tr-TR" sz="2400" dirty="0"/>
              <a:t>Macaristan’ı ziyaret edenlerin ülkelerine dönerken aldıkları hediyelik eşyaların başında porselen eşyalar, tahta oyuncaklar ve millî kıyafetli bebekler gelir. Bu ülkeden alınabilecek hediyelik yiyecekler ise peynir, soğuk tütsülenmiş sosis ve salamdır. </a:t>
            </a:r>
          </a:p>
        </p:txBody>
      </p:sp>
    </p:spTree>
    <p:extLst>
      <p:ext uri="{BB962C8B-B14F-4D97-AF65-F5344CB8AC3E}">
        <p14:creationId xmlns:p14="http://schemas.microsoft.com/office/powerpoint/2010/main" xmlns="" val="18936895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10642"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2901" y="4678854"/>
            <a:ext cx="9097741" cy="1938992"/>
          </a:xfrm>
          <a:prstGeom prst="rect">
            <a:avLst/>
          </a:prstGeom>
        </p:spPr>
        <p:txBody>
          <a:bodyPr wrap="square">
            <a:spAutoFit/>
          </a:bodyPr>
          <a:lstStyle/>
          <a:p>
            <a:r>
              <a:rPr lang="tr-TR" sz="4000" dirty="0" smtClean="0"/>
              <a:t>Türkiye’yi ziyaret eden bir turist olsaydınız ülkenize götüreceğiniz hediyelik eşyalar neler olurdu?</a:t>
            </a:r>
            <a:endParaRPr lang="tr-TR" sz="4000" dirty="0"/>
          </a:p>
        </p:txBody>
      </p:sp>
    </p:spTree>
    <p:extLst>
      <p:ext uri="{BB962C8B-B14F-4D97-AF65-F5344CB8AC3E}">
        <p14:creationId xmlns:p14="http://schemas.microsoft.com/office/powerpoint/2010/main" xmlns="" val="38614064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18035" cy="66878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611560" y="691486"/>
            <a:ext cx="4572000" cy="6001643"/>
          </a:xfrm>
          <a:prstGeom prst="rect">
            <a:avLst/>
          </a:prstGeom>
        </p:spPr>
        <p:txBody>
          <a:bodyPr>
            <a:spAutoFit/>
          </a:bodyPr>
          <a:lstStyle/>
          <a:p>
            <a:r>
              <a:rPr lang="tr-TR" sz="2400" dirty="0" smtClean="0"/>
              <a:t>                            JAPONYA </a:t>
            </a:r>
          </a:p>
          <a:p>
            <a:pPr marL="342900" indent="-342900" algn="just">
              <a:buFont typeface="Arial" pitchFamily="34" charset="0"/>
              <a:buChar char="•"/>
            </a:pPr>
            <a:r>
              <a:rPr lang="tr-TR" sz="2400" dirty="0" smtClean="0"/>
              <a:t>Japonya, Asya kıtasının doğusunda yer alan bir adalar ülkesidir.</a:t>
            </a:r>
          </a:p>
          <a:p>
            <a:pPr marL="342900" indent="-342900" algn="just">
              <a:buFont typeface="Arial" pitchFamily="34" charset="0"/>
              <a:buChar char="•"/>
            </a:pPr>
            <a:r>
              <a:rPr lang="tr-TR" sz="2400" dirty="0" smtClean="0"/>
              <a:t>Balıkçılıkta dünyanın önde gelen ülkelerinden biri olan Japonya’da deniz ürünlerinden yapılan yemeklerin ayrı bir yeri vardır. </a:t>
            </a:r>
          </a:p>
          <a:p>
            <a:pPr marL="342900" indent="-342900" algn="just">
              <a:buFont typeface="Arial" pitchFamily="34" charset="0"/>
              <a:buChar char="•"/>
            </a:pPr>
            <a:r>
              <a:rPr lang="tr-TR" sz="2400" dirty="0" smtClean="0"/>
              <a:t>Japon yemekleri deyince akla ilk olarak “</a:t>
            </a:r>
            <a:r>
              <a:rPr lang="tr-TR" sz="2400" dirty="0" err="1" smtClean="0">
                <a:solidFill>
                  <a:srgbClr val="FF0000"/>
                </a:solidFill>
              </a:rPr>
              <a:t>suşi</a:t>
            </a:r>
            <a:r>
              <a:rPr lang="tr-TR" sz="2400" dirty="0" smtClean="0"/>
              <a:t>” gelir. </a:t>
            </a:r>
            <a:r>
              <a:rPr lang="tr-TR" sz="2400" dirty="0" err="1" smtClean="0"/>
              <a:t>Suşi</a:t>
            </a:r>
            <a:r>
              <a:rPr lang="tr-TR" sz="2400" dirty="0" smtClean="0"/>
              <a:t>, ince şerit hâlindeki balıkların pirinç ile rulo yapılarak kurutulmuş yosuna sarılmasıyla hazırlanır.</a:t>
            </a:r>
          </a:p>
          <a:p>
            <a:pPr algn="just"/>
            <a:endParaRPr lang="tr-TR" sz="2400" dirty="0"/>
          </a:p>
          <a:p>
            <a:pPr algn="just"/>
            <a:r>
              <a:rPr lang="tr-TR" sz="2400" dirty="0" smtClean="0"/>
              <a:t> </a:t>
            </a:r>
            <a:endParaRPr lang="tr-TR" sz="2400" dirty="0"/>
          </a:p>
        </p:txBody>
      </p:sp>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29483" y="3140968"/>
            <a:ext cx="2663505" cy="24482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38"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64088" y="1124744"/>
            <a:ext cx="2628900" cy="174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650532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18974"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827584" y="800183"/>
            <a:ext cx="4860032" cy="5262979"/>
          </a:xfrm>
          <a:prstGeom prst="rect">
            <a:avLst/>
          </a:prstGeom>
        </p:spPr>
        <p:txBody>
          <a:bodyPr wrap="square">
            <a:spAutoFit/>
          </a:bodyPr>
          <a:lstStyle/>
          <a:p>
            <a:pPr marL="342900" indent="-342900">
              <a:buFont typeface="Arial" pitchFamily="34" charset="0"/>
              <a:buChar char="•"/>
            </a:pPr>
            <a:r>
              <a:rPr lang="tr-TR" sz="2400" dirty="0"/>
              <a:t>Japonların severek yedikleri bir başka yemek </a:t>
            </a:r>
            <a:r>
              <a:rPr lang="tr-TR" sz="2400" dirty="0">
                <a:solidFill>
                  <a:srgbClr val="FF0000"/>
                </a:solidFill>
              </a:rPr>
              <a:t>pirinç pilavı</a:t>
            </a:r>
            <a:r>
              <a:rPr lang="tr-TR" sz="2400" dirty="0"/>
              <a:t>dır</a:t>
            </a:r>
            <a:r>
              <a:rPr lang="tr-TR" sz="2400" dirty="0" smtClean="0"/>
              <a:t>.</a:t>
            </a:r>
          </a:p>
          <a:p>
            <a:pPr marL="342900" indent="-342900">
              <a:buFont typeface="Arial" pitchFamily="34" charset="0"/>
              <a:buChar char="•"/>
            </a:pPr>
            <a:r>
              <a:rPr lang="tr-TR" sz="2400" dirty="0" smtClean="0"/>
              <a:t> </a:t>
            </a:r>
            <a:r>
              <a:rPr lang="tr-TR" sz="2400" dirty="0"/>
              <a:t>Japon yemeklerinin çoğu çiğ veya az pişmiş şekilde yenir. </a:t>
            </a:r>
            <a:endParaRPr lang="tr-TR" sz="2400" dirty="0" smtClean="0"/>
          </a:p>
          <a:p>
            <a:pPr marL="342900" indent="-342900">
              <a:buFont typeface="Arial" pitchFamily="34" charset="0"/>
              <a:buChar char="•"/>
            </a:pPr>
            <a:r>
              <a:rPr lang="tr-TR" sz="2400" dirty="0" smtClean="0"/>
              <a:t>Meyveler </a:t>
            </a:r>
            <a:r>
              <a:rPr lang="tr-TR" sz="2400" dirty="0"/>
              <a:t>ise kızartılarak tüketilir. Japon mutfağında aşırı baharatlı, tuzlu yemeklerle tatlıya rastlanmaz. Bu nedenle Japon yemekleri biz Türklere oldukça lezzetsiz ve tatsız gelebilir. Japonlar yemek yerken çatal, kaşık ve bıçak yerine çubukları kullanırlar. Çorbaları ise doğrudan doğruya kâseden içerler</a:t>
            </a:r>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21702" y="3344175"/>
            <a:ext cx="2573493" cy="23587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36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21701" y="1164401"/>
            <a:ext cx="2573493" cy="19765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364966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07" y="1"/>
            <a:ext cx="9133293"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147014" y="1436290"/>
            <a:ext cx="4572000" cy="3785652"/>
          </a:xfrm>
          <a:prstGeom prst="rect">
            <a:avLst/>
          </a:prstGeom>
        </p:spPr>
        <p:txBody>
          <a:bodyPr>
            <a:spAutoFit/>
          </a:bodyPr>
          <a:lstStyle/>
          <a:p>
            <a:pPr marL="342900" indent="-342900">
              <a:buFont typeface="Wingdings" pitchFamily="2" charset="2"/>
              <a:buChar char="q"/>
            </a:pPr>
            <a:r>
              <a:rPr lang="tr-TR" sz="2400" dirty="0"/>
              <a:t>Japon mutfağında aşırı baharatlı, tuzlu yemeklerle tatlıya rastlanmaz. </a:t>
            </a:r>
            <a:endParaRPr lang="tr-TR" sz="2400" dirty="0" smtClean="0"/>
          </a:p>
          <a:p>
            <a:endParaRPr lang="tr-TR" sz="2400" dirty="0" smtClean="0"/>
          </a:p>
          <a:p>
            <a:pPr marL="342900" indent="-342900">
              <a:buFont typeface="Wingdings" pitchFamily="2" charset="2"/>
              <a:buChar char="q"/>
            </a:pPr>
            <a:r>
              <a:rPr lang="tr-TR" sz="2400" dirty="0" smtClean="0"/>
              <a:t>Japonlar </a:t>
            </a:r>
            <a:r>
              <a:rPr lang="tr-TR" sz="2400" dirty="0"/>
              <a:t>yemek yerken çatal, kaşık ve bıçak yerine çubukları kullanırlar. </a:t>
            </a:r>
            <a:endParaRPr lang="tr-TR" sz="2400" dirty="0" smtClean="0"/>
          </a:p>
          <a:p>
            <a:endParaRPr lang="tr-TR" sz="2400" dirty="0" smtClean="0"/>
          </a:p>
          <a:p>
            <a:pPr marL="342900" indent="-342900">
              <a:buFont typeface="Wingdings" pitchFamily="2" charset="2"/>
              <a:buChar char="q"/>
            </a:pPr>
            <a:r>
              <a:rPr lang="tr-TR" sz="2400" dirty="0" smtClean="0"/>
              <a:t>Çorbaları </a:t>
            </a:r>
            <a:r>
              <a:rPr lang="tr-TR" sz="2400" dirty="0"/>
              <a:t>ise doğrudan doğruya kâseden içerler</a:t>
            </a:r>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24128" y="3421717"/>
            <a:ext cx="1944217" cy="1800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24129" y="1450528"/>
            <a:ext cx="1944216" cy="18344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373566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611560" y="1844824"/>
            <a:ext cx="4104456" cy="3539430"/>
          </a:xfrm>
          <a:prstGeom prst="rect">
            <a:avLst/>
          </a:prstGeom>
        </p:spPr>
        <p:txBody>
          <a:bodyPr wrap="square">
            <a:spAutoFit/>
          </a:bodyPr>
          <a:lstStyle/>
          <a:p>
            <a:pPr algn="just"/>
            <a:r>
              <a:rPr lang="tr-TR" sz="2800" dirty="0" smtClean="0"/>
              <a:t>Eve gelen misafirler, eğilerek yapılan dünyaca ünlü Japon selamı “</a:t>
            </a:r>
            <a:r>
              <a:rPr lang="tr-TR" sz="2800" dirty="0" err="1" smtClean="0"/>
              <a:t>ojigi</a:t>
            </a:r>
            <a:r>
              <a:rPr lang="tr-TR" sz="2800" dirty="0" smtClean="0"/>
              <a:t>” ile karşılanır.</a:t>
            </a:r>
          </a:p>
          <a:p>
            <a:pPr algn="just"/>
            <a:endParaRPr lang="tr-TR" sz="2800" dirty="0"/>
          </a:p>
          <a:p>
            <a:pPr algn="just"/>
            <a:r>
              <a:rPr lang="tr-TR" sz="2800" dirty="0" err="1" smtClean="0"/>
              <a:t>Ojigi</a:t>
            </a:r>
            <a:r>
              <a:rPr lang="tr-TR" sz="2800" dirty="0" smtClean="0"/>
              <a:t>; teşekkür ederken, vedalaşırken ve özür dilerken de kullanılır. </a:t>
            </a: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37721" y="2420888"/>
            <a:ext cx="1850504" cy="33755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463080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44000" cy="69060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240306" y="1232277"/>
            <a:ext cx="4824537" cy="4524315"/>
          </a:xfrm>
          <a:prstGeom prst="rect">
            <a:avLst/>
          </a:prstGeom>
        </p:spPr>
        <p:txBody>
          <a:bodyPr wrap="square">
            <a:spAutoFit/>
          </a:bodyPr>
          <a:lstStyle/>
          <a:p>
            <a:pPr algn="just"/>
            <a:r>
              <a:rPr lang="tr-TR" sz="2400" dirty="0" smtClean="0"/>
              <a:t>                             Çay Töreni</a:t>
            </a:r>
          </a:p>
          <a:p>
            <a:pPr algn="just"/>
            <a:r>
              <a:rPr lang="tr-TR" sz="2400" dirty="0" smtClean="0"/>
              <a:t>Japonların </a:t>
            </a:r>
            <a:r>
              <a:rPr lang="tr-TR" sz="2400" dirty="0"/>
              <a:t>geleneksel konuk ağırlama biçimlerinden biri olan çay törenidir., evlerin çayhane denilen özel bir odasında yapılır. Tören, ev sahibinin çay takımlarını getirmesiyle başlar. Önce konuklara özel şekerlemeler sunulur. Daha sonra toz hâlindeki çay yaprakları sıcak su ile karıştırılır. Bu şekilde demlenen çay fincanlara konularak yavaş hareketlerle konuklara ikram edilir</a:t>
            </a:r>
          </a:p>
        </p:txBody>
      </p:sp>
      <p:pic>
        <p:nvPicPr>
          <p:cNvPr id="3"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84168" y="3648533"/>
            <a:ext cx="2429322" cy="26613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43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84168" y="1205182"/>
            <a:ext cx="2429322" cy="2430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861747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492" y="0"/>
            <a:ext cx="9132508" cy="71512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107504" y="1556792"/>
            <a:ext cx="8784976" cy="2308324"/>
          </a:xfrm>
          <a:prstGeom prst="rect">
            <a:avLst/>
          </a:prstGeom>
        </p:spPr>
        <p:txBody>
          <a:bodyPr wrap="square">
            <a:spAutoFit/>
          </a:bodyPr>
          <a:lstStyle/>
          <a:p>
            <a:pPr algn="just"/>
            <a:r>
              <a:rPr lang="tr-TR" sz="3600" dirty="0" smtClean="0"/>
              <a:t>       Bir ülke ile ilgili turizm amaçlı tanıtım broşürü hazırlayacak olsaydınız, broşürünüzde o ülkenin hangi alanlardaki özelliklerine yer verirdiniz?</a:t>
            </a:r>
            <a:endParaRPr lang="tr-TR" sz="3600" dirty="0"/>
          </a:p>
        </p:txBody>
      </p:sp>
    </p:spTree>
    <p:extLst>
      <p:ext uri="{BB962C8B-B14F-4D97-AF65-F5344CB8AC3E}">
        <p14:creationId xmlns:p14="http://schemas.microsoft.com/office/powerpoint/2010/main" xmlns="" val="13099308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860" y="0"/>
            <a:ext cx="918286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2483768" y="548680"/>
            <a:ext cx="4049022" cy="2677656"/>
          </a:xfrm>
          <a:prstGeom prst="rect">
            <a:avLst/>
          </a:prstGeom>
        </p:spPr>
        <p:txBody>
          <a:bodyPr wrap="square">
            <a:spAutoFit/>
          </a:bodyPr>
          <a:lstStyle/>
          <a:p>
            <a:pPr algn="just"/>
            <a:r>
              <a:rPr lang="tr-TR" sz="2800" dirty="0" smtClean="0"/>
              <a:t>   Japonlar düğünlerde, yeni yıl kutlamalarında, mezuniyet törenlerinde ve bayramlarda “</a:t>
            </a:r>
            <a:r>
              <a:rPr lang="tr-TR" sz="2800" dirty="0" smtClean="0">
                <a:solidFill>
                  <a:srgbClr val="FF0000"/>
                </a:solidFill>
              </a:rPr>
              <a:t>kimono</a:t>
            </a:r>
            <a:r>
              <a:rPr lang="tr-TR" sz="2800" dirty="0" smtClean="0"/>
              <a:t>” denilen geleneksel giysilerini giyerler. </a:t>
            </a:r>
            <a:endParaRPr lang="tr-TR" sz="2800"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44017" y="3717032"/>
            <a:ext cx="3240360" cy="25167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780383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530" y="0"/>
            <a:ext cx="919353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835696" y="1196752"/>
            <a:ext cx="5328592" cy="2246769"/>
          </a:xfrm>
          <a:prstGeom prst="rect">
            <a:avLst/>
          </a:prstGeom>
        </p:spPr>
        <p:txBody>
          <a:bodyPr wrap="square">
            <a:spAutoFit/>
          </a:bodyPr>
          <a:lstStyle/>
          <a:p>
            <a:pPr algn="just"/>
            <a:r>
              <a:rPr lang="tr-TR" sz="2800" dirty="0" smtClean="0"/>
              <a:t>                      Judo</a:t>
            </a:r>
          </a:p>
          <a:p>
            <a:pPr algn="just"/>
            <a:r>
              <a:rPr lang="tr-TR" sz="2800" dirty="0" smtClean="0"/>
              <a:t>    Japonya’nın </a:t>
            </a:r>
            <a:r>
              <a:rPr lang="tr-TR" sz="2800" dirty="0"/>
              <a:t>geleneksel savunma sporlarındandır. Bu nedenle hem kız hem de erkek çocukları tarafından sevilerek yapılır.</a:t>
            </a: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22721" y="3667526"/>
            <a:ext cx="3150096" cy="19249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44008" y="3667525"/>
            <a:ext cx="2977093" cy="19249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370326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414"/>
            <a:ext cx="9143999" cy="68491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0" y="2739302"/>
            <a:ext cx="3203848" cy="4154984"/>
          </a:xfrm>
          <a:prstGeom prst="rect">
            <a:avLst/>
          </a:prstGeom>
          <a:noFill/>
        </p:spPr>
        <p:txBody>
          <a:bodyPr wrap="square" rtlCol="0">
            <a:spAutoFit/>
          </a:bodyPr>
          <a:lstStyle/>
          <a:p>
            <a:pPr marL="342900" indent="-342900" algn="just">
              <a:buFont typeface="Wingdings" pitchFamily="2" charset="2"/>
              <a:buChar char="Ø"/>
            </a:pPr>
            <a:r>
              <a:rPr lang="tr-TR" sz="2400" dirty="0" smtClean="0"/>
              <a:t>Bu kıyafetler kadınıyla erkeğiyle yüzyıllar boyunca Türk insanı tarafından giyilmiştir. Günümüzde ise daha çok özel günlerde giyilmekte veya etnografya müzelerinde sergilenmektedir.</a:t>
            </a:r>
            <a:endParaRPr lang="tr-TR" sz="2400" dirty="0"/>
          </a:p>
        </p:txBody>
      </p:sp>
      <p:sp>
        <p:nvSpPr>
          <p:cNvPr id="4" name="Metin kutusu 3"/>
          <p:cNvSpPr txBox="1"/>
          <p:nvPr/>
        </p:nvSpPr>
        <p:spPr>
          <a:xfrm>
            <a:off x="3203848" y="2692028"/>
            <a:ext cx="3240360" cy="4154984"/>
          </a:xfrm>
          <a:prstGeom prst="rect">
            <a:avLst/>
          </a:prstGeom>
          <a:noFill/>
        </p:spPr>
        <p:txBody>
          <a:bodyPr wrap="square" rtlCol="0">
            <a:spAutoFit/>
          </a:bodyPr>
          <a:lstStyle/>
          <a:p>
            <a:pPr marL="342900" indent="-342900" algn="just">
              <a:buFont typeface="Wingdings" pitchFamily="2" charset="2"/>
              <a:buChar char="Ø"/>
            </a:pPr>
            <a:r>
              <a:rPr lang="tr-TR" sz="2400" dirty="0" smtClean="0"/>
              <a:t>İskoçya’da sadece erkeklerin giydiği yöresel kıyafete </a:t>
            </a:r>
            <a:r>
              <a:rPr lang="tr-TR" sz="2400" dirty="0" smtClean="0">
                <a:solidFill>
                  <a:srgbClr val="FF0000"/>
                </a:solidFill>
              </a:rPr>
              <a:t>“</a:t>
            </a:r>
            <a:r>
              <a:rPr lang="tr-TR" sz="2400" dirty="0" err="1" smtClean="0">
                <a:solidFill>
                  <a:srgbClr val="FF0000"/>
                </a:solidFill>
              </a:rPr>
              <a:t>kilt</a:t>
            </a:r>
            <a:r>
              <a:rPr lang="tr-TR" sz="2400" dirty="0" smtClean="0">
                <a:solidFill>
                  <a:srgbClr val="FF0000"/>
                </a:solidFill>
              </a:rPr>
              <a:t>” </a:t>
            </a:r>
            <a:r>
              <a:rPr lang="tr-TR" sz="2400" dirty="0" smtClean="0"/>
              <a:t>adı verilir. </a:t>
            </a:r>
            <a:r>
              <a:rPr lang="tr-TR" sz="2400" dirty="0" err="1" smtClean="0"/>
              <a:t>Kiltin</a:t>
            </a:r>
            <a:r>
              <a:rPr lang="tr-TR" sz="2400" dirty="0" smtClean="0"/>
              <a:t> yanında ceket, yelek uzun çorap ve küçük çanta kullanılır. İskoç erkekleri bu kıyafeti özel günlerde giymeye devam etmektedir.</a:t>
            </a:r>
            <a:endParaRPr lang="tr-TR" sz="2400" dirty="0"/>
          </a:p>
        </p:txBody>
      </p:sp>
      <p:sp>
        <p:nvSpPr>
          <p:cNvPr id="5" name="Metin kutusu 4"/>
          <p:cNvSpPr txBox="1"/>
          <p:nvPr/>
        </p:nvSpPr>
        <p:spPr>
          <a:xfrm>
            <a:off x="6300192" y="2692950"/>
            <a:ext cx="2592288" cy="3785652"/>
          </a:xfrm>
          <a:prstGeom prst="rect">
            <a:avLst/>
          </a:prstGeom>
          <a:noFill/>
        </p:spPr>
        <p:txBody>
          <a:bodyPr wrap="square" rtlCol="0">
            <a:spAutoFit/>
          </a:bodyPr>
          <a:lstStyle/>
          <a:p>
            <a:pPr marL="342900" indent="-342900" algn="just">
              <a:buFont typeface="Wingdings" pitchFamily="2" charset="2"/>
              <a:buChar char="Ø"/>
            </a:pPr>
            <a:r>
              <a:rPr lang="tr-TR" sz="2400" dirty="0" smtClean="0"/>
              <a:t>Hintliler kıyafet olarak genellikle omuzlardan başlayıp ayaklara doğru sardıkları, Hindistan </a:t>
            </a:r>
            <a:r>
              <a:rPr lang="tr-TR" sz="2400" dirty="0" smtClean="0">
                <a:solidFill>
                  <a:srgbClr val="FF0000"/>
                </a:solidFill>
              </a:rPr>
              <a:t>sari</a:t>
            </a:r>
            <a:r>
              <a:rPr lang="tr-TR" sz="2400" dirty="0" smtClean="0"/>
              <a:t> denilen dikişsiz kumaşları kullanırlar. </a:t>
            </a:r>
            <a:endParaRPr lang="tr-TR" sz="2400" dirty="0"/>
          </a:p>
        </p:txBody>
      </p:sp>
      <p:pic>
        <p:nvPicPr>
          <p:cNvPr id="1229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95935" y="0"/>
            <a:ext cx="1870239" cy="25881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9552" y="0"/>
            <a:ext cx="2088232" cy="25856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4"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444208" y="-1"/>
            <a:ext cx="2019300" cy="25881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092888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7158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475656" y="1844824"/>
            <a:ext cx="6768752" cy="1754326"/>
          </a:xfrm>
          <a:prstGeom prst="rect">
            <a:avLst/>
          </a:prstGeom>
        </p:spPr>
        <p:txBody>
          <a:bodyPr wrap="square">
            <a:spAutoFit/>
          </a:bodyPr>
          <a:lstStyle/>
          <a:p>
            <a:r>
              <a:rPr lang="tr-TR" sz="3600" dirty="0" smtClean="0"/>
              <a:t>Geleneksel Türk kıyafetleri ile diğer ülkelerin kıyafetleri arasındaki benzerlikler ve farklılıklar nelerdir?</a:t>
            </a:r>
            <a:endParaRPr lang="tr-TR" sz="3600" dirty="0"/>
          </a:p>
        </p:txBody>
      </p:sp>
    </p:spTree>
    <p:extLst>
      <p:ext uri="{BB962C8B-B14F-4D97-AF65-F5344CB8AC3E}">
        <p14:creationId xmlns:p14="http://schemas.microsoft.com/office/powerpoint/2010/main" xmlns="" val="40482628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0"/>
            <a:ext cx="8409656" cy="5139869"/>
          </a:xfrm>
          <a:prstGeom prst="rect">
            <a:avLst/>
          </a:prstGeom>
        </p:spPr>
        <p:txBody>
          <a:bodyPr wrap="square">
            <a:spAutoFit/>
          </a:bodyPr>
          <a:lstStyle/>
          <a:p>
            <a:r>
              <a:rPr lang="tr-TR" sz="2800" dirty="0" smtClean="0">
                <a:solidFill>
                  <a:srgbClr val="FFFF00"/>
                </a:solidFill>
              </a:rPr>
              <a:t>                                               Mutfak Kültürü</a:t>
            </a:r>
            <a:endParaRPr lang="tr-TR" sz="2800" dirty="0">
              <a:solidFill>
                <a:srgbClr val="FFFF00"/>
              </a:solidFill>
            </a:endParaRPr>
          </a:p>
          <a:p>
            <a:pPr marL="285750" indent="-285750">
              <a:buFont typeface="Arial" pitchFamily="34" charset="0"/>
              <a:buChar char="•"/>
            </a:pPr>
            <a:endParaRPr lang="tr-TR" sz="2400" dirty="0" smtClean="0"/>
          </a:p>
          <a:p>
            <a:pPr marL="285750" indent="-285750">
              <a:buFont typeface="Arial" pitchFamily="34" charset="0"/>
              <a:buChar char="•"/>
            </a:pPr>
            <a:r>
              <a:rPr lang="tr-TR" sz="2400" dirty="0" smtClean="0"/>
              <a:t>Şili’de masadaki bütün yiyecekler için her zaman çatal bıçak kullanılır. </a:t>
            </a:r>
          </a:p>
          <a:p>
            <a:pPr marL="285750" indent="-285750">
              <a:buFont typeface="Arial" pitchFamily="34" charset="0"/>
              <a:buChar char="•"/>
            </a:pPr>
            <a:r>
              <a:rPr lang="tr-TR" sz="2400" dirty="0" smtClean="0"/>
              <a:t>İngiltere’de yemek servisinin masada oturan kişinin solundan yapılması bir gelenektir. Bu ülkede sağdan servis yapmak görgüsüzlük sayılır. </a:t>
            </a:r>
          </a:p>
          <a:p>
            <a:pPr marL="285750" indent="-285750">
              <a:buFont typeface="Arial" pitchFamily="34" charset="0"/>
              <a:buChar char="•"/>
            </a:pPr>
            <a:r>
              <a:rPr lang="tr-TR" sz="2400" dirty="0" smtClean="0"/>
              <a:t>Hindistan’da sol elle yemek </a:t>
            </a:r>
            <a:r>
              <a:rPr lang="tr-TR" sz="2400" dirty="0" err="1" smtClean="0"/>
              <a:t>yemek</a:t>
            </a:r>
            <a:r>
              <a:rPr lang="tr-TR" sz="2400" dirty="0" smtClean="0"/>
              <a:t> hatta tabağa bile sol elle dokunmak görgü kurallarına aykırı bir hareket olarak kabul edilir.               </a:t>
            </a:r>
          </a:p>
          <a:p>
            <a:r>
              <a:rPr lang="tr-TR" sz="2800" dirty="0" smtClean="0">
                <a:solidFill>
                  <a:srgbClr val="FF0000"/>
                </a:solidFill>
              </a:rPr>
              <a:t>Yukarıda anlatılan yemek kültürleri ile ülkemizdeki yemek kültürü arasındaki benzerlikler ve farklılıklar nelerdir?</a:t>
            </a:r>
            <a:endParaRPr lang="tr-TR" sz="2800" dirty="0">
              <a:solidFill>
                <a:srgbClr val="FF0000"/>
              </a:solidFill>
            </a:endParaRPr>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71600" y="5031185"/>
            <a:ext cx="3456919" cy="14730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60032" y="5031185"/>
            <a:ext cx="3390592" cy="1462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07243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7" y="689357"/>
            <a:ext cx="7704856" cy="1384995"/>
          </a:xfrm>
          <a:prstGeom prst="rect">
            <a:avLst/>
          </a:prstGeom>
        </p:spPr>
        <p:txBody>
          <a:bodyPr wrap="square">
            <a:spAutoFit/>
          </a:bodyPr>
          <a:lstStyle/>
          <a:p>
            <a:pPr algn="just"/>
            <a:r>
              <a:rPr lang="tr-TR" sz="2800" dirty="0" smtClean="0">
                <a:solidFill>
                  <a:srgbClr val="0070C0"/>
                </a:solidFill>
              </a:rPr>
              <a:t>Kıyafetler ve mutfak kültürleri gibi insanlar arasındaki ilişkiler de ülkeden ülkeye farklılıklar gösterir.</a:t>
            </a:r>
            <a:endParaRPr lang="tr-TR" sz="2800" dirty="0">
              <a:solidFill>
                <a:srgbClr val="0070C0"/>
              </a:solidFill>
            </a:endParaRPr>
          </a:p>
        </p:txBody>
      </p:sp>
      <p:sp>
        <p:nvSpPr>
          <p:cNvPr id="3" name="Dikdörtgen 2"/>
          <p:cNvSpPr/>
          <p:nvPr/>
        </p:nvSpPr>
        <p:spPr>
          <a:xfrm>
            <a:off x="899592" y="1408463"/>
            <a:ext cx="7344816" cy="3108543"/>
          </a:xfrm>
          <a:prstGeom prst="rect">
            <a:avLst/>
          </a:prstGeom>
        </p:spPr>
        <p:txBody>
          <a:bodyPr wrap="square">
            <a:spAutoFit/>
          </a:bodyPr>
          <a:lstStyle/>
          <a:p>
            <a:r>
              <a:rPr lang="tr-TR" sz="2800" dirty="0" smtClean="0">
                <a:solidFill>
                  <a:srgbClr val="FFC000"/>
                </a:solidFill>
              </a:rPr>
              <a:t>                                </a:t>
            </a:r>
          </a:p>
          <a:p>
            <a:r>
              <a:rPr lang="tr-TR" sz="2800" dirty="0">
                <a:solidFill>
                  <a:srgbClr val="FFC000"/>
                </a:solidFill>
              </a:rPr>
              <a:t> </a:t>
            </a:r>
            <a:r>
              <a:rPr lang="tr-TR" sz="2800" dirty="0" smtClean="0">
                <a:solidFill>
                  <a:srgbClr val="FFC000"/>
                </a:solidFill>
              </a:rPr>
              <a:t>                           </a:t>
            </a:r>
            <a:r>
              <a:rPr lang="tr-TR" sz="2800" b="1" dirty="0" smtClean="0">
                <a:solidFill>
                  <a:schemeClr val="accent1">
                    <a:lumMod val="75000"/>
                  </a:schemeClr>
                </a:solidFill>
              </a:rPr>
              <a:t>Tayland</a:t>
            </a:r>
          </a:p>
          <a:p>
            <a:pPr algn="just"/>
            <a:r>
              <a:rPr lang="tr-TR" sz="2800" dirty="0" smtClean="0">
                <a:solidFill>
                  <a:srgbClr val="0070C0"/>
                </a:solidFill>
              </a:rPr>
              <a:t>Taylandlılar selamlaşırken avuç içlerini birleştirir ve baş parmaklarını çenelerine doğru yaklaştırırlar. Bu arada diğer parmak uçları alınlarına değecek şekilde başlarını öne doğru eğerler.</a:t>
            </a:r>
            <a:endParaRPr lang="tr-TR" sz="2800" dirty="0">
              <a:solidFill>
                <a:srgbClr val="0070C0"/>
              </a:solidFill>
            </a:endParaRPr>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36570" y="4550573"/>
            <a:ext cx="3498570" cy="17436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69933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7585"/>
            <a:ext cx="9144000" cy="68228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475656" y="1628798"/>
            <a:ext cx="6876764" cy="954107"/>
          </a:xfrm>
          <a:prstGeom prst="rect">
            <a:avLst/>
          </a:prstGeom>
        </p:spPr>
        <p:txBody>
          <a:bodyPr wrap="square">
            <a:spAutoFit/>
          </a:bodyPr>
          <a:lstStyle/>
          <a:p>
            <a:r>
              <a:rPr lang="tr-TR" sz="2800" dirty="0" smtClean="0"/>
              <a:t>Çin’in Tibet bölgesinde karşılıklı olarak dil çıkarmak oldukça kibar bir selamlaşmadır.</a:t>
            </a:r>
            <a:endParaRPr lang="tr-TR" sz="2800" dirty="0"/>
          </a:p>
        </p:txBody>
      </p:sp>
      <p:pic>
        <p:nvPicPr>
          <p:cNvPr id="1638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79712" y="2924944"/>
            <a:ext cx="4824536" cy="25202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095229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1"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91" y="4412"/>
            <a:ext cx="9149891" cy="68535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827584" y="1477213"/>
            <a:ext cx="7071770" cy="2246769"/>
          </a:xfrm>
          <a:prstGeom prst="rect">
            <a:avLst/>
          </a:prstGeom>
        </p:spPr>
        <p:txBody>
          <a:bodyPr wrap="square">
            <a:spAutoFit/>
          </a:bodyPr>
          <a:lstStyle/>
          <a:p>
            <a:pPr algn="just"/>
            <a:r>
              <a:rPr lang="tr-TR" sz="2800" dirty="0" smtClean="0">
                <a:solidFill>
                  <a:srgbClr val="002060"/>
                </a:solidFill>
              </a:rPr>
              <a:t>       İnsanlar farklı ülkeleri gezerek meraklarını giderip bilgilerini artırmaya çalışırlar. Bunun için de gezi dergileri ve tanıtım broşürlerinden yararlanırlar. Sonraki sayfada bu broşürlerden alınmış bazı bölümler görüyorsunuz. </a:t>
            </a:r>
            <a:endParaRPr lang="tr-TR" sz="2800" dirty="0">
              <a:solidFill>
                <a:srgbClr val="002060"/>
              </a:solidFill>
            </a:endParaRPr>
          </a:p>
        </p:txBody>
      </p:sp>
    </p:spTree>
    <p:extLst>
      <p:ext uri="{BB962C8B-B14F-4D97-AF65-F5344CB8AC3E}">
        <p14:creationId xmlns:p14="http://schemas.microsoft.com/office/powerpoint/2010/main" xmlns="" val="14407240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8520" y="-160689"/>
            <a:ext cx="9252520" cy="71174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539552" y="188640"/>
            <a:ext cx="4968552" cy="6063198"/>
          </a:xfrm>
          <a:prstGeom prst="rect">
            <a:avLst/>
          </a:prstGeom>
        </p:spPr>
        <p:txBody>
          <a:bodyPr wrap="square">
            <a:spAutoFit/>
          </a:bodyPr>
          <a:lstStyle/>
          <a:p>
            <a:r>
              <a:rPr lang="tr-TR" sz="2400" dirty="0"/>
              <a:t> </a:t>
            </a:r>
            <a:r>
              <a:rPr lang="tr-TR" sz="2400" dirty="0" smtClean="0"/>
              <a:t>                     </a:t>
            </a:r>
          </a:p>
          <a:p>
            <a:r>
              <a:rPr lang="tr-TR" sz="2400" dirty="0"/>
              <a:t> </a:t>
            </a:r>
            <a:r>
              <a:rPr lang="tr-TR" sz="2400" dirty="0" smtClean="0"/>
              <a:t>                     </a:t>
            </a:r>
            <a:r>
              <a:rPr lang="tr-TR" sz="3200" dirty="0" smtClean="0"/>
              <a:t>MACARİSTAN </a:t>
            </a:r>
          </a:p>
          <a:p>
            <a:pPr marL="457200" indent="-457200" algn="just">
              <a:buFont typeface="Arial" pitchFamily="34" charset="0"/>
              <a:buChar char="•"/>
            </a:pPr>
            <a:r>
              <a:rPr lang="tr-TR" sz="2800" dirty="0" smtClean="0"/>
              <a:t>Bir Avrupa ülkesi olan Macaristan’ın başkenti </a:t>
            </a:r>
            <a:r>
              <a:rPr lang="tr-TR" sz="2800" b="1" dirty="0" smtClean="0">
                <a:solidFill>
                  <a:srgbClr val="FF0000"/>
                </a:solidFill>
              </a:rPr>
              <a:t>Budapeşte</a:t>
            </a:r>
            <a:r>
              <a:rPr lang="tr-TR" sz="2800" dirty="0" smtClean="0"/>
              <a:t>’dir.</a:t>
            </a:r>
          </a:p>
          <a:p>
            <a:pPr algn="just"/>
            <a:endParaRPr lang="tr-TR" sz="2800" dirty="0" smtClean="0"/>
          </a:p>
          <a:p>
            <a:pPr marL="457200" indent="-457200" algn="just">
              <a:buFont typeface="Arial" pitchFamily="34" charset="0"/>
              <a:buChar char="•"/>
            </a:pPr>
            <a:r>
              <a:rPr lang="tr-TR" sz="2800" dirty="0" smtClean="0"/>
              <a:t> Nüfusu 10 milyon olan ülkenin resmî dili Macarcadır. </a:t>
            </a:r>
          </a:p>
          <a:p>
            <a:pPr algn="just"/>
            <a:endParaRPr lang="tr-TR" sz="2800" dirty="0" smtClean="0"/>
          </a:p>
          <a:p>
            <a:pPr marL="457200" indent="-457200" algn="just">
              <a:buFont typeface="Arial" pitchFamily="34" charset="0"/>
              <a:buChar char="•"/>
            </a:pPr>
            <a:r>
              <a:rPr lang="tr-TR" sz="2800" dirty="0" smtClean="0"/>
              <a:t>Her iki dilde de kelimeler yazıldığı şekliyle okunur.(sizce bu maddenin Türkçe </a:t>
            </a:r>
            <a:r>
              <a:rPr lang="tr-TR" sz="2800" dirty="0"/>
              <a:t>i</a:t>
            </a:r>
            <a:r>
              <a:rPr lang="tr-TR" sz="2800" dirty="0" smtClean="0"/>
              <a:t>le benzerliği var mıdır?)</a:t>
            </a:r>
          </a:p>
          <a:p>
            <a:pPr algn="just"/>
            <a:r>
              <a:rPr lang="tr-TR" sz="2400" dirty="0" smtClean="0"/>
              <a:t>              </a:t>
            </a:r>
            <a:endParaRPr lang="tr-TR" sz="2400"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652121" y="677421"/>
            <a:ext cx="2736304" cy="25428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652120" y="3487846"/>
            <a:ext cx="2736305" cy="26993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467718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44000" cy="6845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79512" y="332656"/>
            <a:ext cx="5742384" cy="6555641"/>
          </a:xfrm>
          <a:prstGeom prst="rect">
            <a:avLst/>
          </a:prstGeom>
        </p:spPr>
        <p:txBody>
          <a:bodyPr wrap="square">
            <a:spAutoFit/>
          </a:bodyPr>
          <a:lstStyle/>
          <a:p>
            <a:pPr marL="457200" indent="-457200" algn="just">
              <a:buFont typeface="Arial" pitchFamily="34" charset="0"/>
              <a:buChar char="•"/>
            </a:pPr>
            <a:r>
              <a:rPr lang="tr-TR" sz="2800" dirty="0" smtClean="0"/>
              <a:t>Türkçe ve </a:t>
            </a:r>
            <a:r>
              <a:rPr lang="tr-TR" sz="2800" dirty="0" err="1" smtClean="0"/>
              <a:t>Macarca’da</a:t>
            </a:r>
            <a:r>
              <a:rPr lang="tr-TR" sz="2800" dirty="0" smtClean="0"/>
              <a:t> olan  bazı benzer kelimeler vardır. Bunlardan bazıları şu şekildedir.</a:t>
            </a:r>
            <a:endParaRPr lang="tr-TR" sz="2800" dirty="0"/>
          </a:p>
          <a:p>
            <a:pPr algn="just"/>
            <a:r>
              <a:rPr lang="tr-TR" sz="2800" dirty="0" smtClean="0"/>
              <a:t>             Türkçe              </a:t>
            </a:r>
            <a:r>
              <a:rPr lang="tr-TR" sz="2800" dirty="0"/>
              <a:t>Macarca </a:t>
            </a:r>
          </a:p>
          <a:p>
            <a:pPr algn="just"/>
            <a:r>
              <a:rPr lang="tr-TR" sz="2800" dirty="0"/>
              <a:t>               Elma                  Alma </a:t>
            </a:r>
          </a:p>
          <a:p>
            <a:pPr algn="just"/>
            <a:r>
              <a:rPr lang="tr-TR" sz="2800" dirty="0"/>
              <a:t>               Çok                    Şok </a:t>
            </a:r>
          </a:p>
          <a:p>
            <a:pPr algn="just"/>
            <a:r>
              <a:rPr lang="tr-TR" sz="2800" dirty="0"/>
              <a:t>               Ben                  </a:t>
            </a:r>
            <a:r>
              <a:rPr lang="tr-TR" sz="2800" dirty="0" smtClean="0"/>
              <a:t>  </a:t>
            </a:r>
            <a:r>
              <a:rPr lang="tr-TR" sz="2800" dirty="0"/>
              <a:t>En </a:t>
            </a:r>
          </a:p>
          <a:p>
            <a:pPr algn="just"/>
            <a:r>
              <a:rPr lang="tr-TR" sz="2800" dirty="0"/>
              <a:t>               Var                 </a:t>
            </a:r>
            <a:r>
              <a:rPr lang="tr-TR" sz="2800" dirty="0" smtClean="0"/>
              <a:t>    Van </a:t>
            </a:r>
            <a:endParaRPr lang="tr-TR" sz="2800" dirty="0"/>
          </a:p>
          <a:p>
            <a:pPr marL="457200" indent="-457200" algn="just">
              <a:buFont typeface="Arial" pitchFamily="34" charset="0"/>
              <a:buChar char="•"/>
            </a:pPr>
            <a:r>
              <a:rPr lang="tr-TR" sz="2800" dirty="0"/>
              <a:t>Macaristan’da en çok </a:t>
            </a:r>
            <a:r>
              <a:rPr lang="tr-TR" sz="2800" dirty="0" smtClean="0"/>
              <a:t>rastlanan erkek </a:t>
            </a:r>
            <a:r>
              <a:rPr lang="tr-TR" sz="2800" dirty="0"/>
              <a:t>isimlerinden biri sultan anlamına gelen “</a:t>
            </a:r>
            <a:r>
              <a:rPr lang="tr-TR" sz="2800" dirty="0" err="1"/>
              <a:t>Zoltan”dır</a:t>
            </a:r>
            <a:r>
              <a:rPr lang="tr-TR" sz="2800" dirty="0"/>
              <a:t>. Osmanlı Dönemi’nden kalan bu ismin yanı sıra “</a:t>
            </a:r>
            <a:r>
              <a:rPr lang="tr-TR" sz="2800" dirty="0" err="1"/>
              <a:t>Imre</a:t>
            </a:r>
            <a:r>
              <a:rPr lang="tr-TR" sz="2800" dirty="0"/>
              <a:t>” ve “Attila” da yaygın olarak kullanılan isimlerdendir. </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84168" y="476672"/>
            <a:ext cx="3059832" cy="2592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84168" y="3382276"/>
            <a:ext cx="3059832" cy="27830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693051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8520" y="0"/>
            <a:ext cx="925252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385392" y="767408"/>
            <a:ext cx="6264696" cy="2954655"/>
          </a:xfrm>
          <a:prstGeom prst="rect">
            <a:avLst/>
          </a:prstGeom>
        </p:spPr>
        <p:txBody>
          <a:bodyPr wrap="square">
            <a:spAutoFit/>
          </a:bodyPr>
          <a:lstStyle/>
          <a:p>
            <a:pPr marL="342900" indent="-342900" algn="just">
              <a:buFont typeface="Wingdings" pitchFamily="2" charset="2"/>
              <a:buChar char="Ø"/>
            </a:pPr>
            <a:r>
              <a:rPr lang="tr-TR" sz="2400" dirty="0" smtClean="0"/>
              <a:t>Macaristan pek çok festivale ev sahipliği yapar. Bu festivallerden en ilginci her yıl ocak ve şubat aylarında düzenlenen Budapeşte Uluslararası Sirk Festivali’dir.</a:t>
            </a:r>
          </a:p>
          <a:p>
            <a:pPr marL="342900" indent="-342900" algn="just">
              <a:buFont typeface="Wingdings" pitchFamily="2" charset="2"/>
              <a:buChar char="Ø"/>
            </a:pPr>
            <a:r>
              <a:rPr lang="tr-TR" sz="2400" dirty="0" smtClean="0"/>
              <a:t> Çeşitli ülkelerden pek çok ziyaretçinin buluştuğu festivalde dünyanın en büyük sirk gösterileri sergilenir. </a:t>
            </a:r>
          </a:p>
          <a:p>
            <a:pPr algn="just"/>
            <a:endParaRPr lang="tr-TR" dirty="0" smtClean="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09936" y="3431327"/>
            <a:ext cx="2754052"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44008" y="3431327"/>
            <a:ext cx="2664296"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326830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201086"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79512" y="69086"/>
            <a:ext cx="4968552" cy="6494085"/>
          </a:xfrm>
          <a:prstGeom prst="rect">
            <a:avLst/>
          </a:prstGeom>
        </p:spPr>
        <p:txBody>
          <a:bodyPr wrap="square">
            <a:spAutoFit/>
          </a:bodyPr>
          <a:lstStyle/>
          <a:p>
            <a:r>
              <a:rPr lang="tr-TR" sz="2400" b="1" dirty="0" smtClean="0"/>
              <a:t>                </a:t>
            </a:r>
            <a:r>
              <a:rPr lang="tr-TR" sz="3200" b="1" dirty="0" err="1" smtClean="0"/>
              <a:t>Ugroiskola</a:t>
            </a:r>
            <a:r>
              <a:rPr lang="tr-TR" sz="3200" b="1" dirty="0" smtClean="0"/>
              <a:t> oyunu</a:t>
            </a:r>
          </a:p>
          <a:p>
            <a:endParaRPr lang="tr-TR" sz="2400" b="1" dirty="0" smtClean="0"/>
          </a:p>
          <a:p>
            <a:pPr algn="just"/>
            <a:r>
              <a:rPr lang="tr-TR" sz="2400" dirty="0" err="1">
                <a:solidFill>
                  <a:schemeClr val="accent1">
                    <a:lumMod val="50000"/>
                  </a:schemeClr>
                </a:solidFill>
              </a:rPr>
              <a:t>U</a:t>
            </a:r>
            <a:r>
              <a:rPr lang="tr-TR" sz="2400" dirty="0" err="1" smtClean="0">
                <a:solidFill>
                  <a:schemeClr val="accent1">
                    <a:lumMod val="50000"/>
                  </a:schemeClr>
                </a:solidFill>
              </a:rPr>
              <a:t>groiskola</a:t>
            </a:r>
            <a:r>
              <a:rPr lang="tr-TR" sz="2400" dirty="0" smtClean="0">
                <a:solidFill>
                  <a:schemeClr val="accent1">
                    <a:lumMod val="50000"/>
                  </a:schemeClr>
                </a:solidFill>
              </a:rPr>
              <a:t> oyunu için çocuklar yere, numaralandırılmış hanelerden oluşan salyangoz şeklinde bir oyun sahası çizerler. Her oyuncunun kendine ait bir taşı olur. Çocuklar önce ellerindeki taşları bir numaralı bölmeye atarlar. Daha sonra sırasıyla birinci bölümün üstünden zıplayıp tek ayağı ile iki numaralı bölmeye geçerek oyuna başlarlar. Tek ayağı üzerinde sırayla tüm haneleri gezen oyuncular geri döner ve bir numarada duran taşlarını alarak dışarı zıplar. Sonraki turlarda oyuncular taşlarını sırayla diğer hanelere atar. </a:t>
            </a:r>
            <a:endParaRPr lang="tr-TR" sz="2400" dirty="0">
              <a:solidFill>
                <a:schemeClr val="accent1">
                  <a:lumMod val="50000"/>
                </a:schemeClr>
              </a:solidFill>
            </a:endParaRP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92079" y="332656"/>
            <a:ext cx="3370485" cy="31597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292080" y="3439240"/>
            <a:ext cx="3370485" cy="29756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012671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9153200" cy="6857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229245" y="548679"/>
            <a:ext cx="8694712" cy="3477875"/>
          </a:xfrm>
          <a:prstGeom prst="rect">
            <a:avLst/>
          </a:prstGeom>
        </p:spPr>
        <p:txBody>
          <a:bodyPr wrap="square">
            <a:spAutoFit/>
          </a:bodyPr>
          <a:lstStyle/>
          <a:p>
            <a:pPr algn="just"/>
            <a:r>
              <a:rPr lang="tr-TR" sz="4400" b="1" dirty="0" smtClean="0"/>
              <a:t>   Ülkemizde </a:t>
            </a:r>
            <a:r>
              <a:rPr lang="tr-TR" sz="4400" b="1" dirty="0" err="1"/>
              <a:t>U</a:t>
            </a:r>
            <a:r>
              <a:rPr lang="tr-TR" sz="4400" b="1" dirty="0" err="1" smtClean="0"/>
              <a:t>groiskola</a:t>
            </a:r>
            <a:r>
              <a:rPr lang="tr-TR" sz="4400" b="1" dirty="0" smtClean="0"/>
              <a:t> oyununa benzer çocuk oyunları oynanıyor mu?</a:t>
            </a:r>
          </a:p>
          <a:p>
            <a:pPr algn="just"/>
            <a:r>
              <a:rPr lang="tr-TR" sz="4400" b="1" dirty="0"/>
              <a:t> </a:t>
            </a:r>
            <a:r>
              <a:rPr lang="tr-TR" sz="4400" b="1" dirty="0" smtClean="0"/>
              <a:t>  Oynanıyorsa bu oyunların adları ve kuralları nelerdir?</a:t>
            </a:r>
            <a:endParaRPr lang="tr-TR" sz="4400" b="1" dirty="0"/>
          </a:p>
        </p:txBody>
      </p:sp>
    </p:spTree>
    <p:extLst>
      <p:ext uri="{BB962C8B-B14F-4D97-AF65-F5344CB8AC3E}">
        <p14:creationId xmlns:p14="http://schemas.microsoft.com/office/powerpoint/2010/main" xmlns="" val="6802734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702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323528" y="260648"/>
            <a:ext cx="4968552" cy="5816977"/>
          </a:xfrm>
          <a:prstGeom prst="rect">
            <a:avLst/>
          </a:prstGeom>
        </p:spPr>
        <p:txBody>
          <a:bodyPr wrap="square">
            <a:spAutoFit/>
          </a:bodyPr>
          <a:lstStyle/>
          <a:p>
            <a:r>
              <a:rPr lang="tr-TR" dirty="0" smtClean="0"/>
              <a:t>                                        </a:t>
            </a:r>
            <a:r>
              <a:rPr lang="tr-TR" sz="3600" b="1" dirty="0" smtClean="0"/>
              <a:t>Gulaş</a:t>
            </a:r>
          </a:p>
          <a:p>
            <a:pPr marL="342900" indent="-342900" algn="just">
              <a:buFont typeface="Wingdings" pitchFamily="2" charset="2"/>
              <a:buChar char="q"/>
            </a:pPr>
            <a:r>
              <a:rPr lang="tr-TR" sz="2800" dirty="0" smtClean="0"/>
              <a:t>   Dana eti ve soğanla yapılan gulaş bir çeşit çorbadır. Macar lokantalarında bu çorba özel olarak yapılan kâse şeklindeki bir ekmeğin içinde servis edilir. </a:t>
            </a:r>
          </a:p>
          <a:p>
            <a:pPr algn="just"/>
            <a:endParaRPr lang="tr-TR" sz="2800" dirty="0" smtClean="0"/>
          </a:p>
          <a:p>
            <a:pPr marL="342900" indent="-342900" algn="just">
              <a:buFont typeface="Wingdings" pitchFamily="2" charset="2"/>
              <a:buChar char="q"/>
            </a:pPr>
            <a:r>
              <a:rPr lang="tr-TR" sz="2800" dirty="0"/>
              <a:t> </a:t>
            </a:r>
            <a:r>
              <a:rPr lang="tr-TR" sz="2800" dirty="0" smtClean="0"/>
              <a:t>  Macar yemeklerinin olmazsa olmazı baharatlardır. Tazeyken bile kırmızı renkli ve çok acı bir biber olan </a:t>
            </a:r>
            <a:r>
              <a:rPr lang="tr-TR" sz="2800" b="1" dirty="0" smtClean="0">
                <a:solidFill>
                  <a:srgbClr val="FF0000"/>
                </a:solidFill>
              </a:rPr>
              <a:t>paprika</a:t>
            </a:r>
            <a:r>
              <a:rPr lang="tr-TR" sz="2800" dirty="0" smtClean="0"/>
              <a:t> en fazla kullanılan baharat türüdür.</a:t>
            </a:r>
          </a:p>
          <a:p>
            <a:pPr algn="just"/>
            <a:endParaRPr lang="tr-TR" sz="2800"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36096" y="476672"/>
            <a:ext cx="3024336" cy="28149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36096" y="3433223"/>
            <a:ext cx="3096344" cy="26444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76028501"/>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Raptiye">
  <a:themeElements>
    <a:clrScheme name="Raptiye">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Raptiye">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aptiye">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Gri Tonlamalı">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docProps/app.xml><?xml version="1.0" encoding="utf-8"?>
<Properties xmlns="http://schemas.openxmlformats.org/officeDocument/2006/extended-properties" xmlns:vt="http://schemas.openxmlformats.org/officeDocument/2006/docPropsVTypes">
  <Template>Austin</Template>
  <TotalTime>288</TotalTime>
  <Words>992</Words>
  <PresentationFormat>Ekran Gösterisi (4:3)</PresentationFormat>
  <Paragraphs>92</Paragraphs>
  <Slides>26</Slides>
  <Notes>7</Notes>
  <HiddenSlides>0</HiddenSlides>
  <MMClips>0</MMClips>
  <ScaleCrop>false</ScaleCrop>
  <HeadingPairs>
    <vt:vector size="4" baseType="variant">
      <vt:variant>
        <vt:lpstr>Tema</vt:lpstr>
      </vt:variant>
      <vt:variant>
        <vt:i4>3</vt:i4>
      </vt:variant>
      <vt:variant>
        <vt:lpstr>Slayt Başlıkları</vt:lpstr>
      </vt:variant>
      <vt:variant>
        <vt:i4>26</vt:i4>
      </vt:variant>
    </vt:vector>
  </HeadingPairs>
  <TitlesOfParts>
    <vt:vector size="29" baseType="lpstr">
      <vt:lpstr>Ofis Teması</vt:lpstr>
      <vt:lpstr>Austin</vt:lpstr>
      <vt:lpstr>Raptiye</vt:lpstr>
      <vt:lpstr>Kültürel farklılıklar size neler çağrıştırıyor?</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2019-05-05T21:06:00Z</dcterms:created>
  <dcterms:modified xsi:type="dcterms:W3CDTF">2019-05-19T11:23:10Z</dcterms:modified>
  <cp:category>https://www.sorubak.com</cp:category>
</cp:coreProperties>
</file>