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Başlık 28"/>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Alt Başlık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Veri Yer Tutucusu 15"/>
          <p:cNvSpPr>
            <a:spLocks noGrp="1"/>
          </p:cNvSpPr>
          <p:nvPr>
            <p:ph type="dt" sz="half" idx="10"/>
          </p:nvPr>
        </p:nvSpPr>
        <p:spPr/>
        <p:txBody>
          <a:bodyPr/>
          <a:lstStyle/>
          <a:p>
            <a:fld id="{A23720DD-5B6D-40BF-8493-A6B52D484E6B}" type="datetimeFigureOut">
              <a:rPr lang="tr-TR" smtClean="0"/>
              <a:pPr/>
              <a:t>19/04/2019</a:t>
            </a:fld>
            <a:endParaRPr lang="tr-TR"/>
          </a:p>
        </p:txBody>
      </p:sp>
      <p:sp>
        <p:nvSpPr>
          <p:cNvPr id="2" name="Altbilgi Yer Tutucusu 1"/>
          <p:cNvSpPr>
            <a:spLocks noGrp="1"/>
          </p:cNvSpPr>
          <p:nvPr>
            <p:ph type="ftr" sz="quarter" idx="11"/>
          </p:nvPr>
        </p:nvSpPr>
        <p:spPr/>
        <p:txBody>
          <a:bodyPr/>
          <a:lstStyle/>
          <a:p>
            <a:endParaRPr lang="tr-TR"/>
          </a:p>
        </p:txBody>
      </p:sp>
      <p:sp>
        <p:nvSpPr>
          <p:cNvPr id="15" name="Slayt Numarası Yer Tutucusu 14"/>
          <p:cNvSpPr>
            <a:spLocks noGrp="1"/>
          </p:cNvSpPr>
          <p:nvPr>
            <p:ph type="sldNum" sz="quarter" idx="12"/>
          </p:nvPr>
        </p:nvSpPr>
        <p:spPr>
          <a:xfrm>
            <a:off x="8229600" y="6473952"/>
            <a:ext cx="758952" cy="246888"/>
          </a:xfrm>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pPr/>
              <a:t>19/04/2019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pPr/>
              <a:t>19/04/2019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Başlık 21"/>
          <p:cNvSpPr>
            <a:spLocks noGrp="1"/>
          </p:cNvSpPr>
          <p:nvPr>
            <p:ph type="title"/>
          </p:nvPr>
        </p:nvSpPr>
        <p:spPr/>
        <p:txBody>
          <a:bodyPr/>
          <a:lstStyle/>
          <a:p>
            <a:r>
              <a:rPr kumimoji="0" lang="tr-TR" smtClean="0"/>
              <a:t>Asıl başlık stili için tıklatın</a:t>
            </a:r>
            <a:endParaRPr kumimoji="0" lang="en-US"/>
          </a:p>
        </p:txBody>
      </p:sp>
      <p:sp>
        <p:nvSpPr>
          <p:cNvPr id="27" name="İçerik Yer Tutucusu 26"/>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Veri Yer Tutucusu 24"/>
          <p:cNvSpPr>
            <a:spLocks noGrp="1"/>
          </p:cNvSpPr>
          <p:nvPr>
            <p:ph type="dt" sz="half" idx="10"/>
          </p:nvPr>
        </p:nvSpPr>
        <p:spPr/>
        <p:txBody>
          <a:bodyPr/>
          <a:lstStyle/>
          <a:p>
            <a:fld id="{A23720DD-5B6D-40BF-8493-A6B52D484E6B}" type="datetimeFigureOut">
              <a:rPr lang="tr-TR" smtClean="0"/>
              <a:pPr/>
              <a:t>19/04/2019</a:t>
            </a:fld>
            <a:endParaRPr lang="tr-TR"/>
          </a:p>
        </p:txBody>
      </p:sp>
      <p:sp>
        <p:nvSpPr>
          <p:cNvPr id="19" name="Altbilgi Yer Tutucusu 18"/>
          <p:cNvSpPr>
            <a:spLocks noGrp="1"/>
          </p:cNvSpPr>
          <p:nvPr>
            <p:ph type="ftr" sz="quarter" idx="11"/>
          </p:nvPr>
        </p:nvSpPr>
        <p:spPr>
          <a:xfrm>
            <a:off x="3581400" y="76200"/>
            <a:ext cx="2895600" cy="288925"/>
          </a:xfrm>
        </p:spPr>
        <p:txBody>
          <a:bodyPr/>
          <a:lstStyle/>
          <a:p>
            <a:endParaRPr lang="tr-TR"/>
          </a:p>
        </p:txBody>
      </p:sp>
      <p:sp>
        <p:nvSpPr>
          <p:cNvPr id="16" name="Slayt Numarası Yer Tutucusu 15"/>
          <p:cNvSpPr>
            <a:spLocks noGrp="1"/>
          </p:cNvSpPr>
          <p:nvPr>
            <p:ph type="sldNum" sz="quarter" idx="12"/>
          </p:nvPr>
        </p:nvSpPr>
        <p:spPr>
          <a:xfrm>
            <a:off x="8229600" y="6473952"/>
            <a:ext cx="758952" cy="246888"/>
          </a:xfrm>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Metin Yer Tutucusu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Veri Yer Tutucusu 18"/>
          <p:cNvSpPr>
            <a:spLocks noGrp="1"/>
          </p:cNvSpPr>
          <p:nvPr>
            <p:ph type="dt" sz="half" idx="10"/>
          </p:nvPr>
        </p:nvSpPr>
        <p:spPr/>
        <p:txBody>
          <a:bodyPr/>
          <a:lstStyle/>
          <a:p>
            <a:fld id="{A23720DD-5B6D-40BF-8493-A6B52D484E6B}" type="datetimeFigureOut">
              <a:rPr lang="tr-TR" smtClean="0"/>
              <a:pPr/>
              <a:t>19/04/2019</a:t>
            </a:fld>
            <a:endParaRPr lang="tr-TR"/>
          </a:p>
        </p:txBody>
      </p:sp>
      <p:sp>
        <p:nvSpPr>
          <p:cNvPr id="11" name="Altbilgi Yer Tutucusu 10"/>
          <p:cNvSpPr>
            <a:spLocks noGrp="1"/>
          </p:cNvSpPr>
          <p:nvPr>
            <p:ph type="ftr" sz="quarter" idx="11"/>
          </p:nvPr>
        </p:nvSpPr>
        <p:spPr/>
        <p:txBody>
          <a:bodyPr/>
          <a:lstStyle/>
          <a:p>
            <a:endParaRPr lang="tr-TR"/>
          </a:p>
        </p:txBody>
      </p:sp>
      <p:sp>
        <p:nvSpPr>
          <p:cNvPr id="16" name="Slayt Numarası Yer Tutucusu 15"/>
          <p:cNvSpPr>
            <a:spLocks noGrp="1"/>
          </p:cNvSpPr>
          <p:nvPr>
            <p:ph type="sldNum" sz="quarter" idx="12"/>
          </p:nvPr>
        </p:nvSpPr>
        <p:spPr/>
        <p:txBody>
          <a:bodyPr/>
          <a:lstStyle/>
          <a:p>
            <a:fld id="{F302176B-0E47-46AC-8F43-DAB4B8A37D06}" type="slidenum">
              <a:rPr lang="tr-TR" smtClean="0"/>
              <a:pPr/>
              <a:t>‹#›</a:t>
            </a:fld>
            <a:endParaRPr lang="tr-TR"/>
          </a:p>
        </p:txBody>
      </p:sp>
      <p:sp>
        <p:nvSpPr>
          <p:cNvPr id="8" name="Başlık 7"/>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Başlık 19"/>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İçerik Yer Tutucusu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Veri Yer Tutucusu 20"/>
          <p:cNvSpPr>
            <a:spLocks noGrp="1"/>
          </p:cNvSpPr>
          <p:nvPr>
            <p:ph type="dt" sz="half" idx="10"/>
          </p:nvPr>
        </p:nvSpPr>
        <p:spPr/>
        <p:txBody>
          <a:bodyPr/>
          <a:lstStyle/>
          <a:p>
            <a:fld id="{A23720DD-5B6D-40BF-8493-A6B52D484E6B}" type="datetimeFigureOut">
              <a:rPr lang="tr-TR" smtClean="0"/>
              <a:pPr/>
              <a:t>19/04/2019</a:t>
            </a:fld>
            <a:endParaRPr lang="tr-TR"/>
          </a:p>
        </p:txBody>
      </p:sp>
      <p:sp>
        <p:nvSpPr>
          <p:cNvPr id="10" name="Altbilgi Yer Tutucusu 9"/>
          <p:cNvSpPr>
            <a:spLocks noGrp="1"/>
          </p:cNvSpPr>
          <p:nvPr>
            <p:ph type="ftr" sz="quarter" idx="11"/>
          </p:nvPr>
        </p:nvSpPr>
        <p:spPr/>
        <p:txBody>
          <a:bodyPr/>
          <a:lstStyle/>
          <a:p>
            <a:endParaRPr lang="tr-TR"/>
          </a:p>
        </p:txBody>
      </p:sp>
      <p:sp>
        <p:nvSpPr>
          <p:cNvPr id="31" name="Slayt Numarası Yer Tutucusu 30"/>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Başlık 28"/>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Metin Yer Tutucusu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İçerik Yer Tutucusu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İçerik Yer Tutucusu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Veri Yer Tutucusu 9"/>
          <p:cNvSpPr>
            <a:spLocks noGrp="1"/>
          </p:cNvSpPr>
          <p:nvPr>
            <p:ph type="dt" sz="half" idx="10"/>
          </p:nvPr>
        </p:nvSpPr>
        <p:spPr/>
        <p:txBody>
          <a:bodyPr/>
          <a:lstStyle/>
          <a:p>
            <a:fld id="{A23720DD-5B6D-40BF-8493-A6B52D484E6B}" type="datetimeFigureOut">
              <a:rPr lang="tr-TR" smtClean="0"/>
              <a:pPr/>
              <a:t>19/04/2019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a:xfrm>
            <a:off x="8229600" y="6477000"/>
            <a:ext cx="762000" cy="246888"/>
          </a:xfrm>
        </p:spPr>
        <p:txBody>
          <a:bodyPr/>
          <a:lstStyle/>
          <a:p>
            <a:fld id="{F302176B-0E47-46AC-8F43-DAB4B8A37D06}" type="slidenum">
              <a:rPr lang="tr-TR" smtClean="0"/>
              <a:pPr/>
              <a:t>‹#›</a:t>
            </a:fld>
            <a:endParaRPr lang="tr-TR"/>
          </a:p>
        </p:txBody>
      </p:sp>
      <p:sp>
        <p:nvSpPr>
          <p:cNvPr id="11" name="Düz Bağlayıcı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Başlık 29"/>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Veri Yer Tutucusu 11"/>
          <p:cNvSpPr>
            <a:spLocks noGrp="1"/>
          </p:cNvSpPr>
          <p:nvPr>
            <p:ph type="dt" sz="half" idx="10"/>
          </p:nvPr>
        </p:nvSpPr>
        <p:spPr/>
        <p:txBody>
          <a:bodyPr/>
          <a:lstStyle/>
          <a:p>
            <a:fld id="{A23720DD-5B6D-40BF-8493-A6B52D484E6B}" type="datetimeFigureOut">
              <a:rPr lang="tr-TR" smtClean="0"/>
              <a:pPr/>
              <a:t>19/04/2019</a:t>
            </a:fld>
            <a:endParaRPr lang="tr-TR"/>
          </a:p>
        </p:txBody>
      </p:sp>
      <p:sp>
        <p:nvSpPr>
          <p:cNvPr id="21" name="Altbilgi Yer Tutucusu 20"/>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Veri Yer Tutucusu 2"/>
          <p:cNvSpPr>
            <a:spLocks noGrp="1"/>
          </p:cNvSpPr>
          <p:nvPr>
            <p:ph type="dt" sz="half" idx="10"/>
          </p:nvPr>
        </p:nvSpPr>
        <p:spPr/>
        <p:txBody>
          <a:bodyPr/>
          <a:lstStyle/>
          <a:p>
            <a:fld id="{A23720DD-5B6D-40BF-8493-A6B52D484E6B}" type="datetimeFigureOut">
              <a:rPr lang="tr-TR" smtClean="0"/>
              <a:pPr/>
              <a:t>19/04/2019</a:t>
            </a:fld>
            <a:endParaRPr lang="tr-TR"/>
          </a:p>
        </p:txBody>
      </p:sp>
      <p:sp>
        <p:nvSpPr>
          <p:cNvPr id="24" name="Altbilgi Yer Tutucusu 23"/>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Düz Bağlayıcı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Başlık 11"/>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Metin Yer Tutucusu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İçerik Yer Tutucusu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Veri Yer Tutucusu 24"/>
          <p:cNvSpPr>
            <a:spLocks noGrp="1"/>
          </p:cNvSpPr>
          <p:nvPr>
            <p:ph type="dt" sz="half" idx="10"/>
          </p:nvPr>
        </p:nvSpPr>
        <p:spPr/>
        <p:txBody>
          <a:bodyPr/>
          <a:lstStyle/>
          <a:p>
            <a:fld id="{A23720DD-5B6D-40BF-8493-A6B52D484E6B}" type="datetimeFigureOut">
              <a:rPr lang="tr-TR" smtClean="0"/>
              <a:pPr/>
              <a:t>19/04/2019</a:t>
            </a:fld>
            <a:endParaRPr lang="tr-TR"/>
          </a:p>
        </p:txBody>
      </p:sp>
      <p:sp>
        <p:nvSpPr>
          <p:cNvPr id="29" name="Altbilgi Yer Tutucusu 28"/>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Resim Yer Tutucusu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Veri Yer Tutucusu 6"/>
          <p:cNvSpPr>
            <a:spLocks noGrp="1"/>
          </p:cNvSpPr>
          <p:nvPr>
            <p:ph type="dt" sz="half" idx="10"/>
          </p:nvPr>
        </p:nvSpPr>
        <p:spPr/>
        <p:txBody>
          <a:bodyPr/>
          <a:lstStyle/>
          <a:p>
            <a:fld id="{A23720DD-5B6D-40BF-8493-A6B52D484E6B}" type="datetimeFigureOut">
              <a:rPr lang="tr-TR" smtClean="0"/>
              <a:pPr/>
              <a:t>19/04/2019</a:t>
            </a:fld>
            <a:endParaRPr lang="tr-TR"/>
          </a:p>
        </p:txBody>
      </p:sp>
      <p:sp>
        <p:nvSpPr>
          <p:cNvPr id="5" name="Altbilgi Yer Tutucusu 4"/>
          <p:cNvSpPr>
            <a:spLocks noGrp="1"/>
          </p:cNvSpPr>
          <p:nvPr>
            <p:ph type="ftr" sz="quarter" idx="11"/>
          </p:nvPr>
        </p:nvSpPr>
        <p:spPr/>
        <p:txBody>
          <a:bodyPr/>
          <a:lstStyle/>
          <a:p>
            <a:endParaRPr lang="tr-TR"/>
          </a:p>
        </p:txBody>
      </p:sp>
      <p:sp>
        <p:nvSpPr>
          <p:cNvPr id="31" name="Slayt Numarası Yer Tutucusu 30"/>
          <p:cNvSpPr>
            <a:spLocks noGrp="1"/>
          </p:cNvSpPr>
          <p:nvPr>
            <p:ph type="sldNum" sz="quarter" idx="12"/>
          </p:nvPr>
        </p:nvSpPr>
        <p:spPr/>
        <p:txBody>
          <a:bodyPr/>
          <a:lstStyle/>
          <a:p>
            <a:fld id="{F302176B-0E47-46AC-8F43-DAB4B8A37D06}" type="slidenum">
              <a:rPr lang="tr-TR" smtClean="0"/>
              <a:pPr/>
              <a:t>‹#›</a:t>
            </a:fld>
            <a:endParaRPr lang="tr-TR"/>
          </a:p>
        </p:txBody>
      </p:sp>
      <p:sp>
        <p:nvSpPr>
          <p:cNvPr id="17" name="Başlık 16"/>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Metin Yer Tutucusu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Metin Yer Tutucusu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Veri Yer Tutucusu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A23720DD-5B6D-40BF-8493-A6B52D484E6B}" type="datetimeFigureOut">
              <a:rPr lang="tr-TR" smtClean="0"/>
              <a:pPr/>
              <a:t>19/04/2019</a:t>
            </a:fld>
            <a:endParaRPr lang="tr-TR"/>
          </a:p>
        </p:txBody>
      </p:sp>
      <p:sp>
        <p:nvSpPr>
          <p:cNvPr id="28" name="Altbilgi Yer Tutucusu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Slayt Numarası Yer Tutucusu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F302176B-0E47-46AC-8F43-DAB4B8A37D06}" type="slidenum">
              <a:rPr lang="tr-TR" smtClean="0"/>
              <a:pPr/>
              <a:t>‹#›</a:t>
            </a:fld>
            <a:endParaRPr lang="tr-TR"/>
          </a:p>
        </p:txBody>
      </p:sp>
      <p:sp>
        <p:nvSpPr>
          <p:cNvPr id="10" name="Başlık Yer Tutucusu 9"/>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Düz Bağlayıcı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Düz Bağlayıcı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0" y="2996952"/>
            <a:ext cx="9144000" cy="1656184"/>
          </a:xfrm>
        </p:spPr>
        <p:txBody>
          <a:bodyPr>
            <a:normAutofit/>
          </a:bodyPr>
          <a:lstStyle/>
          <a:p>
            <a:pPr algn="l"/>
            <a:r>
              <a:rPr lang="tr-TR" b="1" dirty="0" smtClean="0">
                <a:solidFill>
                  <a:srgbClr val="3598DC"/>
                </a:solidFill>
                <a:latin typeface="Helvetica"/>
              </a:rPr>
              <a:t>        </a:t>
            </a:r>
            <a:r>
              <a:rPr lang="tr-TR" b="1" dirty="0" smtClean="0">
                <a:solidFill>
                  <a:srgbClr val="FF0000"/>
                </a:solidFill>
                <a:latin typeface="Helvetica"/>
              </a:rPr>
              <a:t>Doğal Afetler VE ETKİLERİ</a:t>
            </a:r>
            <a:r>
              <a:rPr lang="tr-TR" b="1" dirty="0">
                <a:solidFill>
                  <a:srgbClr val="FF0000"/>
                </a:solidFill>
                <a:latin typeface="Helvetica"/>
              </a:rPr>
              <a:t/>
            </a:r>
            <a:br>
              <a:rPr lang="tr-TR" b="1" dirty="0">
                <a:solidFill>
                  <a:srgbClr val="FF0000"/>
                </a:solidFill>
                <a:latin typeface="Helvetica"/>
              </a:rPr>
            </a:br>
            <a:endParaRPr lang="tr-TR" dirty="0">
              <a:solidFill>
                <a:srgbClr val="FF0000"/>
              </a:solidFill>
            </a:endParaRPr>
          </a:p>
        </p:txBody>
      </p:sp>
    </p:spTree>
    <p:extLst>
      <p:ext uri="{BB962C8B-B14F-4D97-AF65-F5344CB8AC3E}">
        <p14:creationId xmlns="" xmlns:p14="http://schemas.microsoft.com/office/powerpoint/2010/main" val="38334072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7504" y="1124744"/>
            <a:ext cx="8884096" cy="5733256"/>
          </a:xfrm>
        </p:spPr>
        <p:txBody>
          <a:bodyPr>
            <a:normAutofit lnSpcReduction="10000"/>
          </a:bodyPr>
          <a:lstStyle/>
          <a:p>
            <a:r>
              <a:rPr lang="tr-TR" b="1" dirty="0">
                <a:solidFill>
                  <a:srgbClr val="CB5A5E"/>
                </a:solidFill>
                <a:latin typeface="Helvetica"/>
              </a:rPr>
              <a:t>Batı Anadolu Deprem </a:t>
            </a:r>
            <a:r>
              <a:rPr lang="tr-TR" b="1" dirty="0" smtClean="0">
                <a:solidFill>
                  <a:srgbClr val="CB5A5E"/>
                </a:solidFill>
                <a:latin typeface="Helvetica"/>
              </a:rPr>
              <a:t>Kuşağı:</a:t>
            </a:r>
            <a:endParaRPr lang="tr-TR" b="1" dirty="0">
              <a:solidFill>
                <a:srgbClr val="CB5A5E"/>
              </a:solidFill>
              <a:latin typeface="Helvetica"/>
            </a:endParaRPr>
          </a:p>
          <a:p>
            <a:pPr marL="0" indent="0">
              <a:buNone/>
            </a:pPr>
            <a:r>
              <a:rPr lang="tr-TR" dirty="0" smtClean="0">
                <a:solidFill>
                  <a:srgbClr val="333333"/>
                </a:solidFill>
                <a:latin typeface="Helvetica"/>
              </a:rPr>
              <a:t>   Güney </a:t>
            </a:r>
            <a:r>
              <a:rPr lang="tr-TR" dirty="0">
                <a:solidFill>
                  <a:srgbClr val="333333"/>
                </a:solidFill>
                <a:latin typeface="Helvetica"/>
              </a:rPr>
              <a:t>Marmara ile Kıyı Ege bölümlerini içine alan bu kuşakta doğu batı yönlü birçok fay hattı vardır</a:t>
            </a:r>
            <a:r>
              <a:rPr lang="tr-TR" sz="2800" dirty="0">
                <a:solidFill>
                  <a:srgbClr val="333333"/>
                </a:solidFill>
                <a:latin typeface="Helvetica"/>
              </a:rPr>
              <a:t>.</a:t>
            </a:r>
          </a:p>
          <a:p>
            <a:r>
              <a:rPr lang="tr-TR" b="1" dirty="0">
                <a:solidFill>
                  <a:srgbClr val="CB5A5E"/>
                </a:solidFill>
                <a:latin typeface="Helvetica"/>
              </a:rPr>
              <a:t>Doğu Anadolu Deprem </a:t>
            </a:r>
            <a:r>
              <a:rPr lang="tr-TR" b="1" dirty="0" smtClean="0">
                <a:solidFill>
                  <a:srgbClr val="CB5A5E"/>
                </a:solidFill>
                <a:latin typeface="Helvetica"/>
              </a:rPr>
              <a:t>Kuşağı:</a:t>
            </a:r>
            <a:endParaRPr lang="tr-TR" b="1" dirty="0">
              <a:solidFill>
                <a:srgbClr val="CB5A5E"/>
              </a:solidFill>
              <a:latin typeface="Helvetica"/>
            </a:endParaRPr>
          </a:p>
          <a:p>
            <a:pPr marL="0" indent="0">
              <a:buNone/>
            </a:pPr>
            <a:r>
              <a:rPr lang="tr-TR" dirty="0" smtClean="0">
                <a:solidFill>
                  <a:srgbClr val="333333"/>
                </a:solidFill>
                <a:latin typeface="Helvetica"/>
              </a:rPr>
              <a:t>    Bu </a:t>
            </a:r>
            <a:r>
              <a:rPr lang="tr-TR" dirty="0">
                <a:solidFill>
                  <a:srgbClr val="333333"/>
                </a:solidFill>
                <a:latin typeface="Helvetica"/>
              </a:rPr>
              <a:t>kuşak, Hatay’dan başlayıp Kahramanmaraş üze­rinden Adıyaman, Malatya, Elazığ, Bitlis, Bingöl Karlı­ova ve Van Gölü’ne kadar uzanır.</a:t>
            </a:r>
            <a:r>
              <a:rPr lang="tr-TR" dirty="0"/>
              <a:t/>
            </a:r>
            <a:br>
              <a:rPr lang="tr-TR" dirty="0"/>
            </a:br>
            <a:r>
              <a:rPr lang="tr-TR" dirty="0"/>
              <a:t/>
            </a:r>
            <a:br>
              <a:rPr lang="tr-TR" dirty="0"/>
            </a:br>
            <a:endParaRPr lang="tr-TR" dirty="0"/>
          </a:p>
        </p:txBody>
      </p:sp>
    </p:spTree>
    <p:extLst>
      <p:ext uri="{BB962C8B-B14F-4D97-AF65-F5344CB8AC3E}">
        <p14:creationId xmlns="" xmlns:p14="http://schemas.microsoft.com/office/powerpoint/2010/main" val="37431563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1177636"/>
            <a:ext cx="8812088" cy="5680364"/>
          </a:xfrm>
        </p:spPr>
        <p:txBody>
          <a:bodyPr/>
          <a:lstStyle/>
          <a:p>
            <a:r>
              <a:rPr lang="tr-TR" b="1" dirty="0">
                <a:solidFill>
                  <a:srgbClr val="CB5A5E"/>
                </a:solidFill>
                <a:latin typeface="Helvetica"/>
              </a:rPr>
              <a:t>Kuzey Anadolu Deprem </a:t>
            </a:r>
            <a:r>
              <a:rPr lang="tr-TR" b="1" dirty="0" smtClean="0">
                <a:solidFill>
                  <a:srgbClr val="CB5A5E"/>
                </a:solidFill>
                <a:latin typeface="Helvetica"/>
              </a:rPr>
              <a:t>Kuşağı:</a:t>
            </a:r>
            <a:endParaRPr lang="tr-TR" b="1" dirty="0">
              <a:solidFill>
                <a:srgbClr val="CB5A5E"/>
              </a:solidFill>
              <a:latin typeface="Helvetica"/>
            </a:endParaRPr>
          </a:p>
          <a:p>
            <a:pPr marL="0" indent="0">
              <a:buNone/>
            </a:pPr>
            <a:r>
              <a:rPr lang="tr-TR" dirty="0" smtClean="0">
                <a:solidFill>
                  <a:srgbClr val="333333"/>
                </a:solidFill>
                <a:latin typeface="Helvetica"/>
              </a:rPr>
              <a:t>     </a:t>
            </a:r>
            <a:r>
              <a:rPr lang="tr-TR" dirty="0" err="1" smtClean="0">
                <a:solidFill>
                  <a:srgbClr val="333333"/>
                </a:solidFill>
                <a:latin typeface="Helvetica"/>
              </a:rPr>
              <a:t>Saros</a:t>
            </a:r>
            <a:r>
              <a:rPr lang="tr-TR" dirty="0" smtClean="0">
                <a:solidFill>
                  <a:srgbClr val="333333"/>
                </a:solidFill>
                <a:latin typeface="Helvetica"/>
              </a:rPr>
              <a:t> </a:t>
            </a:r>
            <a:r>
              <a:rPr lang="tr-TR" dirty="0">
                <a:solidFill>
                  <a:srgbClr val="333333"/>
                </a:solidFill>
                <a:latin typeface="Helvetica"/>
              </a:rPr>
              <a:t>Körfezi’nden başlayan bu kuşak, Marmara Denizi’nin kuzeyi, İzmit Körfezi, Adapazarı, Düzce, Bolu, Merzifon, Suluova, Erbaa, Niksar, Kelkit Vadisi, Erzin­can, Erzurum ve Varto'ya kadar uzanır</a:t>
            </a:r>
            <a:r>
              <a:rPr lang="tr-TR" dirty="0" smtClean="0">
                <a:solidFill>
                  <a:srgbClr val="333333"/>
                </a:solidFill>
                <a:latin typeface="Helvetica"/>
              </a:rPr>
              <a:t>.</a:t>
            </a:r>
            <a:r>
              <a:rPr lang="tr-TR" dirty="0">
                <a:solidFill>
                  <a:srgbClr val="333333"/>
                </a:solidFill>
                <a:latin typeface="Helvetica"/>
              </a:rPr>
              <a:t> Depremlerin yol açtığı can ve mal kayıplarını en aza in­direbilmek için bazı önlemlerin alınması gerekir. Bu önlemleri deprem öncesi, deprem sırasında ve dep­rem sonrasında olmak üzere üçe ayırabiliriz.</a:t>
            </a:r>
            <a:endParaRPr lang="tr-TR" dirty="0"/>
          </a:p>
        </p:txBody>
      </p:sp>
    </p:spTree>
    <p:extLst>
      <p:ext uri="{BB962C8B-B14F-4D97-AF65-F5344CB8AC3E}">
        <p14:creationId xmlns="" xmlns:p14="http://schemas.microsoft.com/office/powerpoint/2010/main" val="42199680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124744"/>
            <a:ext cx="9144000" cy="5733256"/>
          </a:xfrm>
        </p:spPr>
        <p:txBody>
          <a:bodyPr>
            <a:normAutofit fontScale="70000" lnSpcReduction="20000"/>
          </a:bodyPr>
          <a:lstStyle/>
          <a:p>
            <a:r>
              <a:rPr lang="tr-TR" sz="4600" b="1" dirty="0">
                <a:solidFill>
                  <a:srgbClr val="CB5A5E"/>
                </a:solidFill>
                <a:latin typeface="Helvetica"/>
              </a:rPr>
              <a:t>Depremden </a:t>
            </a:r>
            <a:r>
              <a:rPr lang="tr-TR" sz="4600" b="1" dirty="0" smtClean="0">
                <a:solidFill>
                  <a:srgbClr val="CB5A5E"/>
                </a:solidFill>
                <a:latin typeface="Helvetica"/>
              </a:rPr>
              <a:t>Önce:</a:t>
            </a:r>
            <a:endParaRPr lang="tr-TR" sz="4600" b="1" dirty="0">
              <a:solidFill>
                <a:srgbClr val="CB5A5E"/>
              </a:solidFill>
              <a:latin typeface="Helvetica"/>
            </a:endParaRPr>
          </a:p>
          <a:p>
            <a:pPr>
              <a:buFont typeface="Arial"/>
              <a:buChar char="•"/>
            </a:pPr>
            <a:r>
              <a:rPr lang="tr-TR" sz="3600" dirty="0">
                <a:solidFill>
                  <a:srgbClr val="333333"/>
                </a:solidFill>
                <a:latin typeface="Helvetica"/>
              </a:rPr>
              <a:t>Depremi önceden haber verebilen aletler </a:t>
            </a:r>
            <a:r>
              <a:rPr lang="tr-TR" sz="3600" dirty="0" smtClean="0">
                <a:solidFill>
                  <a:srgbClr val="333333"/>
                </a:solidFill>
                <a:latin typeface="Helvetica"/>
              </a:rPr>
              <a:t>geliştiril­meli.</a:t>
            </a:r>
            <a:endParaRPr lang="tr-TR" sz="3600" dirty="0">
              <a:solidFill>
                <a:srgbClr val="333333"/>
              </a:solidFill>
              <a:latin typeface="Helvetica"/>
            </a:endParaRPr>
          </a:p>
          <a:p>
            <a:pPr>
              <a:buFont typeface="Arial"/>
              <a:buChar char="•"/>
            </a:pPr>
            <a:r>
              <a:rPr lang="tr-TR" sz="3600" dirty="0">
                <a:solidFill>
                  <a:srgbClr val="333333"/>
                </a:solidFill>
                <a:latin typeface="Helvetica"/>
              </a:rPr>
              <a:t>Halk deprem konusunda </a:t>
            </a:r>
            <a:r>
              <a:rPr lang="tr-TR" sz="3600" dirty="0" smtClean="0">
                <a:solidFill>
                  <a:srgbClr val="333333"/>
                </a:solidFill>
                <a:latin typeface="Helvetica"/>
              </a:rPr>
              <a:t>eğitilmeli.</a:t>
            </a:r>
            <a:endParaRPr lang="tr-TR" sz="3600" dirty="0">
              <a:solidFill>
                <a:srgbClr val="333333"/>
              </a:solidFill>
              <a:latin typeface="Helvetica"/>
            </a:endParaRPr>
          </a:p>
          <a:p>
            <a:pPr>
              <a:buFont typeface="Arial"/>
              <a:buChar char="•"/>
            </a:pPr>
            <a:r>
              <a:rPr lang="tr-TR" sz="3600" dirty="0">
                <a:solidFill>
                  <a:srgbClr val="333333"/>
                </a:solidFill>
                <a:latin typeface="Helvetica"/>
              </a:rPr>
              <a:t>Konutlar depreme karşı dayanıklı </a:t>
            </a:r>
            <a:r>
              <a:rPr lang="tr-TR" sz="3600" dirty="0" smtClean="0">
                <a:solidFill>
                  <a:srgbClr val="333333"/>
                </a:solidFill>
                <a:latin typeface="Helvetica"/>
              </a:rPr>
              <a:t>yapılmalı.</a:t>
            </a:r>
            <a:endParaRPr lang="tr-TR" sz="3600" dirty="0">
              <a:solidFill>
                <a:srgbClr val="333333"/>
              </a:solidFill>
              <a:latin typeface="Helvetica"/>
            </a:endParaRPr>
          </a:p>
          <a:p>
            <a:pPr>
              <a:buFont typeface="Arial"/>
              <a:buChar char="•"/>
            </a:pPr>
            <a:r>
              <a:rPr lang="tr-TR" sz="3600" dirty="0">
                <a:solidFill>
                  <a:srgbClr val="333333"/>
                </a:solidFill>
                <a:latin typeface="Helvetica"/>
              </a:rPr>
              <a:t>Evlerde mutlaka yangın söndürme cihazı </a:t>
            </a:r>
            <a:r>
              <a:rPr lang="tr-TR" sz="3600" dirty="0" smtClean="0">
                <a:solidFill>
                  <a:srgbClr val="333333"/>
                </a:solidFill>
                <a:latin typeface="Helvetica"/>
              </a:rPr>
              <a:t>bulundu­rulmalı.</a:t>
            </a:r>
            <a:endParaRPr lang="tr-TR" sz="3600" dirty="0">
              <a:solidFill>
                <a:srgbClr val="333333"/>
              </a:solidFill>
              <a:latin typeface="Helvetica"/>
            </a:endParaRPr>
          </a:p>
          <a:p>
            <a:pPr>
              <a:buFont typeface="Arial"/>
              <a:buChar char="•"/>
            </a:pPr>
            <a:r>
              <a:rPr lang="tr-TR" sz="3600" dirty="0">
                <a:solidFill>
                  <a:srgbClr val="333333"/>
                </a:solidFill>
                <a:latin typeface="Helvetica"/>
              </a:rPr>
              <a:t>Kombi, şofben gibi ağır ev aletleri duvara sıkıca </a:t>
            </a:r>
            <a:r>
              <a:rPr lang="tr-TR" sz="3600" dirty="0" smtClean="0">
                <a:solidFill>
                  <a:srgbClr val="333333"/>
                </a:solidFill>
                <a:latin typeface="Helvetica"/>
              </a:rPr>
              <a:t>yerleştirilmeli.</a:t>
            </a:r>
            <a:endParaRPr lang="tr-TR" sz="3600" dirty="0">
              <a:solidFill>
                <a:srgbClr val="333333"/>
              </a:solidFill>
              <a:latin typeface="Helvetica"/>
            </a:endParaRPr>
          </a:p>
          <a:p>
            <a:pPr>
              <a:buFont typeface="Arial"/>
              <a:buChar char="•"/>
            </a:pPr>
            <a:r>
              <a:rPr lang="tr-TR" sz="3600" dirty="0">
                <a:solidFill>
                  <a:srgbClr val="333333"/>
                </a:solidFill>
                <a:latin typeface="Helvetica"/>
              </a:rPr>
              <a:t>Acil durumlarda kullanılabilecek el feneri, ışıldak, ilk yardım çantası vb. kolayca ulaşılabilecek yerle­re </a:t>
            </a:r>
            <a:r>
              <a:rPr lang="tr-TR" sz="3600" dirty="0" smtClean="0">
                <a:solidFill>
                  <a:srgbClr val="333333"/>
                </a:solidFill>
                <a:latin typeface="Helvetica"/>
              </a:rPr>
              <a:t>konulmalı.</a:t>
            </a:r>
            <a:endParaRPr lang="tr-TR" sz="3600" dirty="0">
              <a:solidFill>
                <a:srgbClr val="333333"/>
              </a:solidFill>
              <a:latin typeface="Helvetica"/>
            </a:endParaRPr>
          </a:p>
          <a:p>
            <a:pPr>
              <a:buFont typeface="Arial"/>
              <a:buChar char="•"/>
            </a:pPr>
            <a:r>
              <a:rPr lang="tr-TR" sz="3600" dirty="0">
                <a:solidFill>
                  <a:srgbClr val="333333"/>
                </a:solidFill>
                <a:latin typeface="Helvetica"/>
              </a:rPr>
              <a:t>Aile afet planı için hazırlıklı </a:t>
            </a:r>
            <a:r>
              <a:rPr lang="tr-TR" sz="3600" dirty="0" smtClean="0">
                <a:solidFill>
                  <a:srgbClr val="333333"/>
                </a:solidFill>
                <a:latin typeface="Helvetica"/>
              </a:rPr>
              <a:t>olmalı.</a:t>
            </a:r>
            <a:endParaRPr lang="tr-TR" sz="3600" dirty="0">
              <a:solidFill>
                <a:srgbClr val="333333"/>
              </a:solidFill>
              <a:latin typeface="Helvetica"/>
            </a:endParaRPr>
          </a:p>
          <a:p>
            <a:pPr>
              <a:buFont typeface="Arial"/>
              <a:buChar char="•"/>
            </a:pPr>
            <a:r>
              <a:rPr lang="tr-TR" sz="3600" dirty="0">
                <a:solidFill>
                  <a:srgbClr val="333333"/>
                </a:solidFill>
                <a:latin typeface="Helvetica"/>
              </a:rPr>
              <a:t>Zaman zaman deprem tatbikatları </a:t>
            </a:r>
            <a:r>
              <a:rPr lang="tr-TR" sz="3600" dirty="0" smtClean="0">
                <a:solidFill>
                  <a:srgbClr val="333333"/>
                </a:solidFill>
                <a:latin typeface="Helvetica"/>
              </a:rPr>
              <a:t>yapılmalı.</a:t>
            </a:r>
            <a:endParaRPr lang="tr-TR" sz="3600" dirty="0">
              <a:solidFill>
                <a:srgbClr val="333333"/>
              </a:solidFill>
              <a:latin typeface="Helvetica"/>
            </a:endParaRPr>
          </a:p>
          <a:p>
            <a:pPr>
              <a:buFont typeface="Arial"/>
              <a:buChar char="•"/>
            </a:pPr>
            <a:r>
              <a:rPr lang="tr-TR" sz="3600" dirty="0">
                <a:solidFill>
                  <a:srgbClr val="333333"/>
                </a:solidFill>
                <a:latin typeface="Helvetica"/>
              </a:rPr>
              <a:t>Buluşma noktaları, çıkış yolları ve güvenli yer tespiti yapılmalı vs.</a:t>
            </a:r>
          </a:p>
          <a:p>
            <a:pPr marL="0" indent="0">
              <a:buNone/>
            </a:pPr>
            <a:r>
              <a:rPr lang="tr-TR" dirty="0"/>
              <a:t/>
            </a:r>
            <a:br>
              <a:rPr lang="tr-TR" dirty="0"/>
            </a:br>
            <a:endParaRPr lang="tr-TR" dirty="0"/>
          </a:p>
        </p:txBody>
      </p:sp>
    </p:spTree>
    <p:extLst>
      <p:ext uri="{BB962C8B-B14F-4D97-AF65-F5344CB8AC3E}">
        <p14:creationId xmlns="" xmlns:p14="http://schemas.microsoft.com/office/powerpoint/2010/main" val="30016236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124744"/>
            <a:ext cx="9144000" cy="5733256"/>
          </a:xfrm>
        </p:spPr>
        <p:txBody>
          <a:bodyPr>
            <a:normAutofit fontScale="92500" lnSpcReduction="10000"/>
          </a:bodyPr>
          <a:lstStyle/>
          <a:p>
            <a:r>
              <a:rPr lang="tr-TR" sz="3900" b="1" dirty="0">
                <a:solidFill>
                  <a:srgbClr val="CB5A5E"/>
                </a:solidFill>
                <a:latin typeface="Helvetica"/>
              </a:rPr>
              <a:t>Deprem </a:t>
            </a:r>
            <a:r>
              <a:rPr lang="tr-TR" sz="3900" b="1" dirty="0" smtClean="0">
                <a:solidFill>
                  <a:srgbClr val="CB5A5E"/>
                </a:solidFill>
                <a:latin typeface="Helvetica"/>
              </a:rPr>
              <a:t>Sırasında:</a:t>
            </a:r>
            <a:endParaRPr lang="tr-TR" sz="3900" b="1" dirty="0">
              <a:solidFill>
                <a:srgbClr val="CB5A5E"/>
              </a:solidFill>
              <a:latin typeface="Helvetica"/>
            </a:endParaRPr>
          </a:p>
          <a:p>
            <a:pPr>
              <a:buFont typeface="Arial"/>
              <a:buChar char="•"/>
            </a:pPr>
            <a:r>
              <a:rPr lang="tr-TR" sz="3600" dirty="0">
                <a:solidFill>
                  <a:srgbClr val="333333"/>
                </a:solidFill>
                <a:latin typeface="Helvetica"/>
              </a:rPr>
              <a:t>Sakin olunmalı, paniğe kapılmamalı</a:t>
            </a:r>
          </a:p>
          <a:p>
            <a:pPr>
              <a:buFont typeface="Arial"/>
              <a:buChar char="•"/>
            </a:pPr>
            <a:r>
              <a:rPr lang="tr-TR" sz="3600" dirty="0">
                <a:solidFill>
                  <a:srgbClr val="333333"/>
                </a:solidFill>
                <a:latin typeface="Helvetica"/>
              </a:rPr>
              <a:t>Tatbikat esnasında öğrenilenler uygulanmalı</a:t>
            </a:r>
          </a:p>
          <a:p>
            <a:pPr>
              <a:buFont typeface="Arial"/>
              <a:buChar char="•"/>
            </a:pPr>
            <a:r>
              <a:rPr lang="tr-TR" sz="3600" dirty="0">
                <a:solidFill>
                  <a:srgbClr val="333333"/>
                </a:solidFill>
                <a:latin typeface="Helvetica"/>
              </a:rPr>
              <a:t>Vitrin, mutfak eşyası gibi kolayca devrilecek eşya­lardan uzak durulmalı</a:t>
            </a:r>
          </a:p>
          <a:p>
            <a:pPr>
              <a:buFont typeface="Arial"/>
              <a:buChar char="•"/>
            </a:pPr>
            <a:r>
              <a:rPr lang="tr-TR" sz="3600" dirty="0">
                <a:solidFill>
                  <a:srgbClr val="333333"/>
                </a:solidFill>
                <a:latin typeface="Helvetica"/>
              </a:rPr>
              <a:t>Deprem sırasında giriş katında veya yakınında bu­lunuluyorsa hemen dışarı çıkılmalı, yüksek katlar­da ise dışarı çıkmaya çalışılmamalı vs.</a:t>
            </a:r>
          </a:p>
          <a:p>
            <a:pPr marL="0" indent="0">
              <a:buNone/>
            </a:pPr>
            <a:r>
              <a:rPr lang="tr-TR" dirty="0"/>
              <a:t/>
            </a:r>
            <a:br>
              <a:rPr lang="tr-TR" dirty="0"/>
            </a:br>
            <a:endParaRPr lang="tr-TR" dirty="0"/>
          </a:p>
        </p:txBody>
      </p:sp>
    </p:spTree>
    <p:extLst>
      <p:ext uri="{BB962C8B-B14F-4D97-AF65-F5344CB8AC3E}">
        <p14:creationId xmlns="" xmlns:p14="http://schemas.microsoft.com/office/powerpoint/2010/main" val="14840240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196752"/>
            <a:ext cx="9144000" cy="5661248"/>
          </a:xfrm>
        </p:spPr>
        <p:txBody>
          <a:bodyPr>
            <a:normAutofit fontScale="92500" lnSpcReduction="10000"/>
          </a:bodyPr>
          <a:lstStyle/>
          <a:p>
            <a:r>
              <a:rPr lang="tr-TR" sz="4000" b="1" dirty="0">
                <a:solidFill>
                  <a:srgbClr val="CB5A5E"/>
                </a:solidFill>
                <a:latin typeface="Helvetica"/>
              </a:rPr>
              <a:t>Depremden </a:t>
            </a:r>
            <a:r>
              <a:rPr lang="tr-TR" sz="4000" b="1" dirty="0" smtClean="0">
                <a:solidFill>
                  <a:srgbClr val="CB5A5E"/>
                </a:solidFill>
                <a:latin typeface="Helvetica"/>
              </a:rPr>
              <a:t>Sonra:</a:t>
            </a:r>
            <a:endParaRPr lang="tr-TR" sz="4000" b="1" dirty="0">
              <a:solidFill>
                <a:srgbClr val="CB5A5E"/>
              </a:solidFill>
              <a:latin typeface="Helvetica"/>
            </a:endParaRPr>
          </a:p>
          <a:p>
            <a:pPr>
              <a:buFont typeface="Arial"/>
              <a:buChar char="•"/>
            </a:pPr>
            <a:r>
              <a:rPr lang="tr-TR" sz="3600" dirty="0">
                <a:solidFill>
                  <a:srgbClr val="333333"/>
                </a:solidFill>
                <a:latin typeface="Helvetica"/>
              </a:rPr>
              <a:t>Sakin olunmalı, dökülen tehlikeli maddeler temiz­lemeli</a:t>
            </a:r>
          </a:p>
          <a:p>
            <a:pPr>
              <a:buFont typeface="Arial"/>
              <a:buChar char="•"/>
            </a:pPr>
            <a:r>
              <a:rPr lang="tr-TR" sz="3600" dirty="0">
                <a:solidFill>
                  <a:srgbClr val="333333"/>
                </a:solidFill>
                <a:latin typeface="Helvetica"/>
              </a:rPr>
              <a:t>Çevremizde yardımcı olabileceğimiz kimselerin olup olmadığı kontrol edilmeli</a:t>
            </a:r>
          </a:p>
          <a:p>
            <a:pPr>
              <a:buFont typeface="Arial"/>
              <a:buChar char="•"/>
            </a:pPr>
            <a:r>
              <a:rPr lang="tr-TR" sz="3600" dirty="0">
                <a:solidFill>
                  <a:srgbClr val="333333"/>
                </a:solidFill>
                <a:latin typeface="Helvetica"/>
              </a:rPr>
              <a:t>Yangına neden olabileceği için çakmak, kibrit vs. yerine el feneri kullanılmalı</a:t>
            </a:r>
          </a:p>
          <a:p>
            <a:pPr>
              <a:buFont typeface="Arial"/>
              <a:buChar char="•"/>
            </a:pPr>
            <a:r>
              <a:rPr lang="tr-TR" sz="3600" dirty="0">
                <a:solidFill>
                  <a:srgbClr val="333333"/>
                </a:solidFill>
                <a:latin typeface="Helvetica"/>
              </a:rPr>
              <a:t>Elektrik şalteri, gaz ve su vanaları ile yanan ocak­lar kapatılmalı vs.</a:t>
            </a:r>
          </a:p>
          <a:p>
            <a:pPr marL="0" indent="0">
              <a:buNone/>
            </a:pPr>
            <a:r>
              <a:rPr lang="tr-TR" dirty="0">
                <a:solidFill>
                  <a:srgbClr val="333333"/>
                </a:solidFill>
                <a:latin typeface="Helvetica"/>
              </a:rPr>
              <a:t/>
            </a:r>
            <a:br>
              <a:rPr lang="tr-TR" dirty="0">
                <a:solidFill>
                  <a:srgbClr val="333333"/>
                </a:solidFill>
                <a:latin typeface="Helvetica"/>
              </a:rPr>
            </a:br>
            <a:endParaRPr lang="tr-TR" dirty="0"/>
          </a:p>
        </p:txBody>
      </p:sp>
    </p:spTree>
    <p:extLst>
      <p:ext uri="{BB962C8B-B14F-4D97-AF65-F5344CB8AC3E}">
        <p14:creationId xmlns="" xmlns:p14="http://schemas.microsoft.com/office/powerpoint/2010/main" val="22045595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04800" y="116632"/>
            <a:ext cx="8686800" cy="936104"/>
          </a:xfrm>
        </p:spPr>
        <p:txBody>
          <a:bodyPr>
            <a:noAutofit/>
          </a:bodyPr>
          <a:lstStyle/>
          <a:p>
            <a:r>
              <a:rPr lang="tr-TR" b="1" dirty="0" smtClean="0">
                <a:solidFill>
                  <a:srgbClr val="CC9933"/>
                </a:solidFill>
                <a:effectLst/>
                <a:latin typeface="Helvetica"/>
              </a:rPr>
              <a:t>                   </a:t>
            </a:r>
            <a:r>
              <a:rPr lang="tr-TR" b="1" dirty="0" smtClean="0">
                <a:solidFill>
                  <a:srgbClr val="FF0000"/>
                </a:solidFill>
                <a:effectLst/>
                <a:latin typeface="Helvetica"/>
              </a:rPr>
              <a:t>Sel </a:t>
            </a:r>
            <a:r>
              <a:rPr lang="tr-TR" b="1" dirty="0">
                <a:solidFill>
                  <a:srgbClr val="FF0000"/>
                </a:solidFill>
                <a:effectLst/>
                <a:latin typeface="Helvetica"/>
              </a:rPr>
              <a:t>ve Taşkın</a:t>
            </a:r>
            <a:br>
              <a:rPr lang="tr-TR" b="1" dirty="0">
                <a:solidFill>
                  <a:srgbClr val="FF0000"/>
                </a:solidFill>
                <a:effectLst/>
                <a:latin typeface="Helvetica"/>
              </a:rPr>
            </a:br>
            <a:endParaRPr lang="tr-TR" dirty="0">
              <a:solidFill>
                <a:srgbClr val="FF0000"/>
              </a:solidFill>
            </a:endParaRPr>
          </a:p>
        </p:txBody>
      </p:sp>
      <p:sp>
        <p:nvSpPr>
          <p:cNvPr id="3" name="İçerik Yer Tutucusu 2"/>
          <p:cNvSpPr>
            <a:spLocks noGrp="1"/>
          </p:cNvSpPr>
          <p:nvPr>
            <p:ph idx="1"/>
          </p:nvPr>
        </p:nvSpPr>
        <p:spPr>
          <a:xfrm>
            <a:off x="0" y="1124744"/>
            <a:ext cx="8964488" cy="5733256"/>
          </a:xfrm>
        </p:spPr>
        <p:txBody>
          <a:bodyPr/>
          <a:lstStyle/>
          <a:p>
            <a:pPr marL="0" indent="0">
              <a:buNone/>
            </a:pPr>
            <a:r>
              <a:rPr lang="tr-TR" dirty="0" smtClean="0">
                <a:solidFill>
                  <a:srgbClr val="333333"/>
                </a:solidFill>
                <a:latin typeface="Helvetica"/>
              </a:rPr>
              <a:t>    </a:t>
            </a:r>
            <a:r>
              <a:rPr lang="tr-TR" sz="4000" dirty="0" smtClean="0">
                <a:solidFill>
                  <a:srgbClr val="333333"/>
                </a:solidFill>
                <a:latin typeface="Helvetica"/>
              </a:rPr>
              <a:t>Bir </a:t>
            </a:r>
            <a:r>
              <a:rPr lang="tr-TR" sz="4000" dirty="0">
                <a:solidFill>
                  <a:srgbClr val="333333"/>
                </a:solidFill>
                <a:latin typeface="Helvetica"/>
              </a:rPr>
              <a:t>bölgede toprağın belirli bir süre için tamamen veya kısmen aniden su altında kalmasıyla oluşan büyük ve düzensiz su akıntılarına sel adı verilir. Sel sularının akarsu yatağının dışına çıkarak, tarım alanlarına ve yerleşim merkezlerine taşmasına </a:t>
            </a:r>
            <a:r>
              <a:rPr lang="tr-TR" sz="4000" b="1" dirty="0">
                <a:solidFill>
                  <a:srgbClr val="FF0000"/>
                </a:solidFill>
                <a:latin typeface="Helvetica"/>
              </a:rPr>
              <a:t>taşkın</a:t>
            </a:r>
            <a:r>
              <a:rPr lang="tr-TR" sz="4000" dirty="0">
                <a:solidFill>
                  <a:srgbClr val="333333"/>
                </a:solidFill>
                <a:latin typeface="Helvetica"/>
              </a:rPr>
              <a:t> adı verilir.</a:t>
            </a:r>
            <a:endParaRPr lang="tr-TR" sz="4000" dirty="0"/>
          </a:p>
        </p:txBody>
      </p:sp>
    </p:spTree>
    <p:extLst>
      <p:ext uri="{BB962C8B-B14F-4D97-AF65-F5344CB8AC3E}">
        <p14:creationId xmlns="" xmlns:p14="http://schemas.microsoft.com/office/powerpoint/2010/main" val="36950256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124744"/>
            <a:ext cx="9144000" cy="5733256"/>
          </a:xfrm>
        </p:spPr>
        <p:txBody>
          <a:bodyPr>
            <a:normAutofit/>
          </a:bodyPr>
          <a:lstStyle/>
          <a:p>
            <a:pPr marL="0" indent="0">
              <a:buNone/>
            </a:pPr>
            <a:r>
              <a:rPr lang="tr-TR" dirty="0" smtClean="0"/>
              <a:t>   </a:t>
            </a:r>
          </a:p>
          <a:p>
            <a:endParaRPr lang="tr-TR" dirty="0"/>
          </a:p>
          <a:p>
            <a:endParaRPr lang="tr-TR" dirty="0" smtClean="0"/>
          </a:p>
          <a:p>
            <a:endParaRPr lang="tr-TR" dirty="0"/>
          </a:p>
          <a:p>
            <a:pPr marL="0" indent="0">
              <a:buNone/>
            </a:pPr>
            <a:endParaRPr lang="tr-TR" dirty="0"/>
          </a:p>
          <a:p>
            <a:pPr marL="0" indent="0">
              <a:buNone/>
            </a:pPr>
            <a:endParaRPr lang="tr-TR" sz="3600" dirty="0" smtClean="0"/>
          </a:p>
          <a:p>
            <a:pPr marL="0" indent="0">
              <a:buNone/>
            </a:pPr>
            <a:endParaRPr lang="tr-TR" sz="3600" dirty="0"/>
          </a:p>
          <a:p>
            <a:pPr marL="0" indent="0">
              <a:buNone/>
            </a:pPr>
            <a:endParaRPr lang="tr-TR" sz="3600" dirty="0" smtClean="0"/>
          </a:p>
          <a:p>
            <a:pPr marL="0" indent="0">
              <a:buNone/>
            </a:pPr>
            <a:r>
              <a:rPr lang="tr-TR" sz="3600" dirty="0"/>
              <a:t> </a:t>
            </a:r>
            <a:r>
              <a:rPr lang="tr-TR" sz="3600" dirty="0" smtClean="0"/>
              <a:t>             </a:t>
            </a:r>
            <a:r>
              <a:rPr lang="tr-TR" dirty="0" smtClean="0">
                <a:solidFill>
                  <a:srgbClr val="FF0000"/>
                </a:solidFill>
              </a:rPr>
              <a:t>Sel büyük zararlara yol açar</a:t>
            </a:r>
            <a:r>
              <a:rPr lang="tr-TR" sz="3600" dirty="0" smtClean="0"/>
              <a:t>.</a:t>
            </a:r>
          </a:p>
        </p:txBody>
      </p:sp>
      <p:pic>
        <p:nvPicPr>
          <p:cNvPr id="102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3528" y="1268760"/>
            <a:ext cx="8568952" cy="46085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1192924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152244"/>
            <a:ext cx="9144000" cy="5733256"/>
          </a:xfrm>
        </p:spPr>
        <p:txBody>
          <a:bodyPr>
            <a:normAutofit fontScale="85000" lnSpcReduction="20000"/>
          </a:bodyPr>
          <a:lstStyle/>
          <a:p>
            <a:r>
              <a:rPr lang="tr-TR" sz="4200" dirty="0">
                <a:solidFill>
                  <a:srgbClr val="FF0000"/>
                </a:solidFill>
                <a:latin typeface="Helvetica"/>
              </a:rPr>
              <a:t>Sel ve taşkınların genel olarak nedenleri</a:t>
            </a:r>
            <a:r>
              <a:rPr lang="tr-TR" dirty="0">
                <a:solidFill>
                  <a:srgbClr val="FF0000"/>
                </a:solidFill>
                <a:latin typeface="Helvetica"/>
              </a:rPr>
              <a:t>:</a:t>
            </a:r>
          </a:p>
          <a:p>
            <a:pPr>
              <a:buFont typeface="Arial"/>
              <a:buChar char="•"/>
            </a:pPr>
            <a:r>
              <a:rPr lang="tr-TR" dirty="0">
                <a:solidFill>
                  <a:srgbClr val="333333"/>
                </a:solidFill>
                <a:latin typeface="Helvetica"/>
              </a:rPr>
              <a:t/>
            </a:r>
            <a:br>
              <a:rPr lang="tr-TR" dirty="0">
                <a:solidFill>
                  <a:srgbClr val="333333"/>
                </a:solidFill>
                <a:latin typeface="Helvetica"/>
              </a:rPr>
            </a:br>
            <a:r>
              <a:rPr lang="tr-TR" dirty="0">
                <a:solidFill>
                  <a:srgbClr val="333333"/>
                </a:solidFill>
                <a:latin typeface="Helvetica"/>
              </a:rPr>
              <a:t>Kısa sürede çok fazla miktarda yağan yağışlar,</a:t>
            </a:r>
          </a:p>
          <a:p>
            <a:pPr>
              <a:buFont typeface="Arial"/>
              <a:buChar char="•"/>
            </a:pPr>
            <a:r>
              <a:rPr lang="tr-TR" dirty="0">
                <a:solidFill>
                  <a:srgbClr val="333333"/>
                </a:solidFill>
                <a:latin typeface="Helvetica"/>
              </a:rPr>
              <a:t>Yüzey şekillerinin ve özellikle eğim koşullarının sel ve taşkın için uygun olması,</a:t>
            </a:r>
          </a:p>
          <a:p>
            <a:pPr>
              <a:buFont typeface="Arial"/>
              <a:buChar char="•"/>
            </a:pPr>
            <a:r>
              <a:rPr lang="tr-TR" dirty="0">
                <a:solidFill>
                  <a:srgbClr val="333333"/>
                </a:solidFill>
                <a:latin typeface="Helvetica"/>
              </a:rPr>
              <a:t>Akarsu drenaj sisteminin, havzaya düşen yağışın aynı anda kısa mesafelerde bir araya toplanmasını sağlayacak özellikte olması,</a:t>
            </a:r>
          </a:p>
          <a:p>
            <a:pPr>
              <a:buFont typeface="Arial"/>
              <a:buChar char="•"/>
            </a:pPr>
            <a:r>
              <a:rPr lang="tr-TR" dirty="0">
                <a:solidFill>
                  <a:srgbClr val="333333"/>
                </a:solidFill>
                <a:latin typeface="Helvetica"/>
              </a:rPr>
              <a:t>Toprakların yağış ile gelen suyun zemine sızmasını azaltan yapıda olması,</a:t>
            </a:r>
          </a:p>
          <a:p>
            <a:pPr>
              <a:buFont typeface="Arial"/>
              <a:buChar char="•"/>
            </a:pPr>
            <a:r>
              <a:rPr lang="tr-TR" dirty="0">
                <a:solidFill>
                  <a:srgbClr val="333333"/>
                </a:solidFill>
                <a:latin typeface="Helvetica"/>
              </a:rPr>
              <a:t>Doğal bitki örtüsünün tahribi,</a:t>
            </a:r>
          </a:p>
          <a:p>
            <a:pPr>
              <a:buFont typeface="Arial"/>
              <a:buChar char="•"/>
            </a:pPr>
            <a:r>
              <a:rPr lang="tr-TR" dirty="0">
                <a:solidFill>
                  <a:srgbClr val="333333"/>
                </a:solidFill>
                <a:latin typeface="Helvetica"/>
              </a:rPr>
              <a:t>Kar erimelerinin aniden olması,</a:t>
            </a:r>
          </a:p>
          <a:p>
            <a:pPr>
              <a:buFont typeface="Arial"/>
              <a:buChar char="•"/>
            </a:pPr>
            <a:r>
              <a:rPr lang="tr-TR" dirty="0">
                <a:solidFill>
                  <a:srgbClr val="333333"/>
                </a:solidFill>
                <a:latin typeface="Helvetica"/>
              </a:rPr>
              <a:t>Yerleşim merkezlerinin dere yataklarına yakın yer­lere ve düzensiz bir şekilde kurulması vb.dir.</a:t>
            </a:r>
          </a:p>
          <a:p>
            <a:endParaRPr lang="tr-TR" dirty="0"/>
          </a:p>
        </p:txBody>
      </p:sp>
    </p:spTree>
    <p:extLst>
      <p:ext uri="{BB962C8B-B14F-4D97-AF65-F5344CB8AC3E}">
        <p14:creationId xmlns="" xmlns:p14="http://schemas.microsoft.com/office/powerpoint/2010/main" val="38379498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124744"/>
            <a:ext cx="9144000" cy="5733256"/>
          </a:xfrm>
        </p:spPr>
        <p:txBody>
          <a:bodyPr>
            <a:normAutofit fontScale="70000" lnSpcReduction="20000"/>
          </a:bodyPr>
          <a:lstStyle/>
          <a:p>
            <a:pPr>
              <a:buFont typeface="Arial"/>
              <a:buChar char="•"/>
            </a:pPr>
            <a:r>
              <a:rPr lang="tr-TR" sz="3400" dirty="0">
                <a:solidFill>
                  <a:srgbClr val="FF0000"/>
                </a:solidFill>
                <a:latin typeface="Helvetica"/>
              </a:rPr>
              <a:t>Sel ve taşkınlardan korunmak </a:t>
            </a:r>
            <a:r>
              <a:rPr lang="tr-TR" sz="3400" dirty="0" smtClean="0">
                <a:solidFill>
                  <a:srgbClr val="FF0000"/>
                </a:solidFill>
                <a:latin typeface="Helvetica"/>
              </a:rPr>
              <a:t>için;</a:t>
            </a:r>
            <a:r>
              <a:rPr lang="tr-TR" sz="3400" dirty="0">
                <a:solidFill>
                  <a:srgbClr val="333333"/>
                </a:solidFill>
                <a:latin typeface="Helvetica"/>
              </a:rPr>
              <a:t> Akarsuların değişik kesimlerinde su seviyesinin kontrol altında tutulması,</a:t>
            </a:r>
          </a:p>
          <a:p>
            <a:pPr>
              <a:buFont typeface="Arial"/>
              <a:buChar char="•"/>
            </a:pPr>
            <a:r>
              <a:rPr lang="tr-TR" sz="3400" dirty="0">
                <a:solidFill>
                  <a:srgbClr val="333333"/>
                </a:solidFill>
                <a:latin typeface="Helvetica"/>
              </a:rPr>
              <a:t>Erken uyarı ve halka duyuru sistemlerinin tesis edilmesi,</a:t>
            </a:r>
          </a:p>
          <a:p>
            <a:pPr>
              <a:buFont typeface="Arial"/>
              <a:buChar char="•"/>
            </a:pPr>
            <a:r>
              <a:rPr lang="tr-TR" sz="3400" dirty="0">
                <a:solidFill>
                  <a:srgbClr val="333333"/>
                </a:solidFill>
                <a:latin typeface="Helvetica"/>
              </a:rPr>
              <a:t>Dere kıyılarının gerekli bölümlerinde taşkın setleri ve yatak temizleme çalışmalarının yapılması,</a:t>
            </a:r>
          </a:p>
          <a:p>
            <a:pPr>
              <a:buFont typeface="Arial"/>
              <a:buChar char="•"/>
            </a:pPr>
            <a:r>
              <a:rPr lang="tr-TR" sz="3400" dirty="0">
                <a:solidFill>
                  <a:srgbClr val="333333"/>
                </a:solidFill>
                <a:latin typeface="Helvetica"/>
              </a:rPr>
              <a:t>Sel ve taşkın riski altındaki alanlar belirlenmeli ve buralar yapılaşmaya açılmamalı,</a:t>
            </a:r>
          </a:p>
          <a:p>
            <a:pPr>
              <a:buFont typeface="Arial"/>
              <a:buChar char="•"/>
            </a:pPr>
            <a:r>
              <a:rPr lang="tr-TR" sz="3400" dirty="0">
                <a:solidFill>
                  <a:srgbClr val="333333"/>
                </a:solidFill>
                <a:latin typeface="Helvetica"/>
              </a:rPr>
              <a:t>Akarsu yataklarına yapılan dökümler ile yatak dol­guları durdurulmalı,</a:t>
            </a:r>
          </a:p>
          <a:p>
            <a:pPr>
              <a:buFont typeface="Arial"/>
              <a:buChar char="•"/>
            </a:pPr>
            <a:r>
              <a:rPr lang="tr-TR" sz="3400" dirty="0">
                <a:solidFill>
                  <a:srgbClr val="333333"/>
                </a:solidFill>
                <a:latin typeface="Helvetica"/>
              </a:rPr>
              <a:t>Akarsuların doğal drenaj sistemleri değiştirilmemeli, akarsu havzaları ağaçlandırmalı,</a:t>
            </a:r>
          </a:p>
          <a:p>
            <a:pPr>
              <a:buFont typeface="Arial"/>
              <a:buChar char="•"/>
            </a:pPr>
            <a:r>
              <a:rPr lang="tr-TR" sz="3400" dirty="0">
                <a:solidFill>
                  <a:srgbClr val="333333"/>
                </a:solidFill>
                <a:latin typeface="Helvetica"/>
              </a:rPr>
              <a:t>Halk, sel ve taşkın öncesinde olay anında ve son­rasında nasıl davranış göstereceği konusunda bil­gilendirilmeli,</a:t>
            </a:r>
          </a:p>
          <a:p>
            <a:pPr>
              <a:buFont typeface="Arial"/>
              <a:buChar char="•"/>
            </a:pPr>
            <a:r>
              <a:rPr lang="tr-TR" sz="3400" dirty="0">
                <a:solidFill>
                  <a:srgbClr val="333333"/>
                </a:solidFill>
                <a:latin typeface="Helvetica"/>
              </a:rPr>
              <a:t>Sel ve taşkın afeti için acil eylem planı oluşturulma­lı ve bu planda kamu kurumlan yerel yönetim ve si­vil toplum örgütleri, tek bir merkezden koordinas­yon içinde birlikte hareket etmelidir</a:t>
            </a:r>
            <a:r>
              <a:rPr lang="tr-TR" sz="3400" dirty="0" smtClean="0">
                <a:solidFill>
                  <a:srgbClr val="333333"/>
                </a:solidFill>
                <a:latin typeface="Helvetica"/>
              </a:rPr>
              <a:t>.</a:t>
            </a:r>
            <a:endParaRPr lang="tr-TR" sz="3400" dirty="0">
              <a:solidFill>
                <a:srgbClr val="333333"/>
              </a:solidFill>
              <a:latin typeface="Helvetica"/>
            </a:endParaRPr>
          </a:p>
        </p:txBody>
      </p:sp>
    </p:spTree>
    <p:extLst>
      <p:ext uri="{BB962C8B-B14F-4D97-AF65-F5344CB8AC3E}">
        <p14:creationId xmlns="" xmlns:p14="http://schemas.microsoft.com/office/powerpoint/2010/main" val="40667166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052737"/>
            <a:ext cx="9144000" cy="5805264"/>
          </a:xfrm>
        </p:spPr>
        <p:txBody>
          <a:bodyPr>
            <a:normAutofit fontScale="92500" lnSpcReduction="10000"/>
          </a:bodyPr>
          <a:lstStyle/>
          <a:p>
            <a:pPr marL="0" indent="0">
              <a:buNone/>
            </a:pPr>
            <a:r>
              <a:rPr lang="tr-TR" dirty="0" smtClean="0">
                <a:solidFill>
                  <a:srgbClr val="333333"/>
                </a:solidFill>
                <a:latin typeface="Helvetica"/>
              </a:rPr>
              <a:t>     Sel</a:t>
            </a:r>
            <a:r>
              <a:rPr lang="tr-TR" dirty="0">
                <a:solidFill>
                  <a:srgbClr val="333333"/>
                </a:solidFill>
                <a:latin typeface="Helvetica"/>
              </a:rPr>
              <a:t>, Dünya'nın büyük bir bölümünde çok sık görülen, afete dönüşmesi hâlinde büyük can ve mal kayıpları­na neden olabilen doğal bir tehlikedir. Bu felaketlerin yaşandığı bölgelerde önemli sosyoekonomik sorunlar yaşanmaktadır. Bu duruma örnek olarak Bangladeş gösterilebilir. Dünya’da sel felaketlerinden ölenlerin % 65'i bu ülkededir</a:t>
            </a:r>
            <a:r>
              <a:rPr lang="tr-TR" dirty="0" smtClean="0">
                <a:solidFill>
                  <a:srgbClr val="333333"/>
                </a:solidFill>
                <a:latin typeface="Helvetica"/>
              </a:rPr>
              <a:t>.</a:t>
            </a:r>
            <a:r>
              <a:rPr lang="tr-TR" dirty="0">
                <a:solidFill>
                  <a:srgbClr val="333333"/>
                </a:solidFill>
                <a:latin typeface="Helvetica"/>
              </a:rPr>
              <a:t> Genellikle yurdumuzda dere kenarlarına kurulan yerle­şim merkezleri adeta sel ve taşkınlara davetiye çıkar­maktadır. Yurdumuzun değişik yerlerinde, zaman za­man sel ve taşkınlar olmaktadır.</a:t>
            </a:r>
          </a:p>
          <a:p>
            <a:pPr marL="0" indent="0">
              <a:buNone/>
            </a:pPr>
            <a:r>
              <a:rPr lang="tr-TR" dirty="0"/>
              <a:t/>
            </a:r>
            <a:br>
              <a:rPr lang="tr-TR" dirty="0"/>
            </a:br>
            <a:endParaRPr lang="tr-TR" dirty="0"/>
          </a:p>
        </p:txBody>
      </p:sp>
    </p:spTree>
    <p:extLst>
      <p:ext uri="{BB962C8B-B14F-4D97-AF65-F5344CB8AC3E}">
        <p14:creationId xmlns="" xmlns:p14="http://schemas.microsoft.com/office/powerpoint/2010/main" val="1372774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04800" y="1268760"/>
            <a:ext cx="8686800" cy="5328592"/>
          </a:xfrm>
        </p:spPr>
        <p:txBody>
          <a:bodyPr>
            <a:normAutofit/>
          </a:bodyPr>
          <a:lstStyle/>
          <a:p>
            <a:pPr marL="0" indent="0">
              <a:buNone/>
            </a:pPr>
            <a:r>
              <a:rPr lang="tr-TR" sz="3600" dirty="0">
                <a:solidFill>
                  <a:srgbClr val="333333"/>
                </a:solidFill>
                <a:latin typeface="Helvetica"/>
              </a:rPr>
              <a:t> </a:t>
            </a:r>
            <a:r>
              <a:rPr lang="tr-TR" sz="3600" dirty="0" smtClean="0">
                <a:solidFill>
                  <a:srgbClr val="333333"/>
                </a:solidFill>
                <a:latin typeface="Helvetica"/>
              </a:rPr>
              <a:t>   Doğal </a:t>
            </a:r>
            <a:r>
              <a:rPr lang="tr-TR" sz="3600" dirty="0">
                <a:solidFill>
                  <a:srgbClr val="333333"/>
                </a:solidFill>
                <a:latin typeface="Helvetica"/>
              </a:rPr>
              <a:t>afetler, can ve mal kayıplarına neden olan do­ğa olaylarıdır. Bu tür doğa olayları yeryüzünde her za­man olagelmiştir. Can ve mal kayıplarına yol açmayan doğal afetler, doğal tehlike olarak isimlendirilir. Doğal olayların afetlere neden olmasında yeryüzü şekilleri, jeolojik yapı ve iklim özellikleri ile insan faktörü et­kili olmaktadır</a:t>
            </a:r>
            <a:r>
              <a:rPr lang="tr-TR" sz="4000" dirty="0">
                <a:solidFill>
                  <a:srgbClr val="333333"/>
                </a:solidFill>
                <a:latin typeface="Helvetica"/>
              </a:rPr>
              <a:t>.</a:t>
            </a:r>
            <a:endParaRPr lang="tr-TR" sz="4000" dirty="0"/>
          </a:p>
        </p:txBody>
      </p:sp>
    </p:spTree>
    <p:extLst>
      <p:ext uri="{BB962C8B-B14F-4D97-AF65-F5344CB8AC3E}">
        <p14:creationId xmlns="" xmlns:p14="http://schemas.microsoft.com/office/powerpoint/2010/main" val="3178257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04800" y="0"/>
            <a:ext cx="8686800" cy="908720"/>
          </a:xfrm>
        </p:spPr>
        <p:txBody>
          <a:bodyPr>
            <a:normAutofit fontScale="90000"/>
          </a:bodyPr>
          <a:lstStyle/>
          <a:p>
            <a:r>
              <a:rPr lang="tr-TR" b="1" dirty="0" smtClean="0">
                <a:solidFill>
                  <a:srgbClr val="CC9933"/>
                </a:solidFill>
                <a:effectLst/>
                <a:latin typeface="Helvetica"/>
              </a:rPr>
              <a:t/>
            </a:r>
            <a:br>
              <a:rPr lang="tr-TR" b="1" dirty="0" smtClean="0">
                <a:solidFill>
                  <a:srgbClr val="CC9933"/>
                </a:solidFill>
                <a:effectLst/>
                <a:latin typeface="Helvetica"/>
              </a:rPr>
            </a:br>
            <a:r>
              <a:rPr lang="tr-TR" b="1" dirty="0">
                <a:solidFill>
                  <a:srgbClr val="FF0000"/>
                </a:solidFill>
                <a:effectLst/>
                <a:latin typeface="Helvetica"/>
              </a:rPr>
              <a:t> </a:t>
            </a:r>
            <a:r>
              <a:rPr lang="tr-TR" b="1" dirty="0" smtClean="0">
                <a:solidFill>
                  <a:srgbClr val="FF0000"/>
                </a:solidFill>
                <a:effectLst/>
                <a:latin typeface="Helvetica"/>
              </a:rPr>
              <a:t>                        </a:t>
            </a:r>
            <a:r>
              <a:rPr lang="tr-TR" sz="4000" b="1" dirty="0" smtClean="0">
                <a:solidFill>
                  <a:srgbClr val="FF0000"/>
                </a:solidFill>
                <a:effectLst/>
                <a:latin typeface="Helvetica"/>
              </a:rPr>
              <a:t>Kuraklık</a:t>
            </a:r>
            <a:r>
              <a:rPr lang="tr-TR" sz="4000" b="1" dirty="0">
                <a:solidFill>
                  <a:srgbClr val="FF0000"/>
                </a:solidFill>
                <a:effectLst/>
                <a:latin typeface="Helvetica"/>
              </a:rPr>
              <a:t/>
            </a:r>
            <a:br>
              <a:rPr lang="tr-TR" sz="4000" b="1" dirty="0">
                <a:solidFill>
                  <a:srgbClr val="FF0000"/>
                </a:solidFill>
                <a:effectLst/>
                <a:latin typeface="Helvetica"/>
              </a:rPr>
            </a:br>
            <a:endParaRPr lang="tr-TR" sz="4000" dirty="0">
              <a:solidFill>
                <a:srgbClr val="FF0000"/>
              </a:solidFill>
            </a:endParaRPr>
          </a:p>
        </p:txBody>
      </p:sp>
      <p:sp>
        <p:nvSpPr>
          <p:cNvPr id="3" name="İçerik Yer Tutucusu 2"/>
          <p:cNvSpPr>
            <a:spLocks noGrp="1"/>
          </p:cNvSpPr>
          <p:nvPr>
            <p:ph idx="1"/>
          </p:nvPr>
        </p:nvSpPr>
        <p:spPr>
          <a:xfrm>
            <a:off x="179512" y="1124744"/>
            <a:ext cx="8812088" cy="5616624"/>
          </a:xfrm>
        </p:spPr>
        <p:txBody>
          <a:bodyPr>
            <a:normAutofit lnSpcReduction="10000"/>
          </a:bodyPr>
          <a:lstStyle/>
          <a:p>
            <a:pPr marL="0" indent="0">
              <a:buNone/>
            </a:pPr>
            <a:r>
              <a:rPr lang="tr-TR" dirty="0" smtClean="0">
                <a:solidFill>
                  <a:srgbClr val="333333"/>
                </a:solidFill>
                <a:latin typeface="Helvetica"/>
              </a:rPr>
              <a:t>    Uzun </a:t>
            </a:r>
            <a:r>
              <a:rPr lang="tr-TR" dirty="0">
                <a:solidFill>
                  <a:srgbClr val="333333"/>
                </a:solidFill>
                <a:latin typeface="Helvetica"/>
              </a:rPr>
              <a:t>bir zaman içinde yağışın belirgin şekilde normal değerlerin altına düşmesine kuraklık adı verilir. Nem azlığının derecesi ve uzunluğu kuraklığı belirler. Kurak­lıkta bölgeden bölgeye farklılıklar gözlenir. Kuraklık in­san yaşamını etkileyen doğal afetlerden biridir. İnsan­lık tarihi boyunca önemli kuraklıkların yaşandığı dö­nemlerde, ülke içinde ve ülkeler arasında su sorunuy­la ilgili anlaşmazlıklar yaşanmıştır. Kuraklık nedeniyle, savaşlar çıkmış, büyük medeniyetler yok olmuş ve bü­yük göç olayları yaşanmıştır.</a:t>
            </a:r>
            <a:endParaRPr lang="tr-TR" dirty="0"/>
          </a:p>
        </p:txBody>
      </p:sp>
    </p:spTree>
    <p:extLst>
      <p:ext uri="{BB962C8B-B14F-4D97-AF65-F5344CB8AC3E}">
        <p14:creationId xmlns="" xmlns:p14="http://schemas.microsoft.com/office/powerpoint/2010/main" val="40597468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124744"/>
            <a:ext cx="9144000" cy="5733256"/>
          </a:xfrm>
        </p:spPr>
        <p:txBody>
          <a:bodyPr>
            <a:normAutofit lnSpcReduction="10000"/>
          </a:bodyPr>
          <a:lstStyle/>
          <a:p>
            <a:pPr>
              <a:buFont typeface="+mj-lt"/>
              <a:buAutoNum type="arabicPeriod"/>
            </a:pPr>
            <a:r>
              <a:rPr lang="tr-TR" dirty="0">
                <a:solidFill>
                  <a:srgbClr val="FF0000"/>
                </a:solidFill>
                <a:latin typeface="Helvetica"/>
              </a:rPr>
              <a:t>Yağışların normal değerlerin altına düşmesi</a:t>
            </a:r>
            <a:r>
              <a:rPr lang="tr-TR" dirty="0" smtClean="0">
                <a:solidFill>
                  <a:srgbClr val="FF0000"/>
                </a:solidFill>
                <a:latin typeface="Helvetica"/>
              </a:rPr>
              <a:t>;</a:t>
            </a:r>
            <a:r>
              <a:rPr lang="tr-TR" dirty="0">
                <a:solidFill>
                  <a:srgbClr val="333333"/>
                </a:solidFill>
                <a:latin typeface="Helvetica"/>
              </a:rPr>
              <a:t> Hidrolojik dengenin bozulmasına,</a:t>
            </a:r>
          </a:p>
          <a:p>
            <a:pPr>
              <a:buFont typeface="+mj-lt"/>
              <a:buAutoNum type="arabicPeriod"/>
            </a:pPr>
            <a:r>
              <a:rPr lang="tr-TR" dirty="0">
                <a:solidFill>
                  <a:srgbClr val="333333"/>
                </a:solidFill>
                <a:latin typeface="Helvetica"/>
              </a:rPr>
              <a:t>Ekosistem problemlerinin ortaya çıkmasına,</a:t>
            </a:r>
          </a:p>
          <a:p>
            <a:pPr>
              <a:buFont typeface="+mj-lt"/>
              <a:buAutoNum type="arabicPeriod"/>
            </a:pPr>
            <a:r>
              <a:rPr lang="tr-TR" dirty="0">
                <a:solidFill>
                  <a:srgbClr val="333333"/>
                </a:solidFill>
                <a:latin typeface="Helvetica"/>
              </a:rPr>
              <a:t>Doğal kaynakların yok olmasına neden olur.</a:t>
            </a:r>
          </a:p>
          <a:p>
            <a:pPr marL="0" indent="0">
              <a:buNone/>
            </a:pPr>
            <a:r>
              <a:rPr lang="tr-TR" dirty="0" smtClean="0">
                <a:solidFill>
                  <a:srgbClr val="333333"/>
                </a:solidFill>
                <a:latin typeface="Helvetica"/>
              </a:rPr>
              <a:t>    Kuraklık</a:t>
            </a:r>
            <a:r>
              <a:rPr lang="tr-TR" dirty="0">
                <a:solidFill>
                  <a:srgbClr val="333333"/>
                </a:solidFill>
                <a:latin typeface="Helvetica"/>
              </a:rPr>
              <a:t>; normalin altında yağış, düşük toprak nemi, sıcak kuru hava gibi birçok faktörün bileşiminin bir so­nucudur. Bunun için sıcaklık, yağış, yüzey akışı, toprak nemi gibi ana iklimsel ve hidrolojik değişkenler düzen­li olarak izlenmeli ve normal değerlerden olan sapma­ları gözlenmelidir.</a:t>
            </a:r>
            <a:endParaRPr lang="tr-TR" dirty="0">
              <a:solidFill>
                <a:srgbClr val="FF0000"/>
              </a:solidFill>
            </a:endParaRPr>
          </a:p>
        </p:txBody>
      </p:sp>
    </p:spTree>
    <p:extLst>
      <p:ext uri="{BB962C8B-B14F-4D97-AF65-F5344CB8AC3E}">
        <p14:creationId xmlns="" xmlns:p14="http://schemas.microsoft.com/office/powerpoint/2010/main" val="25800760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052736"/>
            <a:ext cx="9144000" cy="5805264"/>
          </a:xfrm>
        </p:spPr>
        <p:txBody>
          <a:bodyPr/>
          <a:lstStyle/>
          <a:p>
            <a:pPr>
              <a:buFont typeface="Arial"/>
              <a:buChar char="•"/>
            </a:pPr>
            <a:r>
              <a:rPr lang="tr-TR" dirty="0">
                <a:solidFill>
                  <a:srgbClr val="FF0000"/>
                </a:solidFill>
                <a:latin typeface="Helvetica"/>
              </a:rPr>
              <a:t>Kuraklığın yaşandığı yerlerde</a:t>
            </a:r>
            <a:r>
              <a:rPr lang="tr-TR" dirty="0" smtClean="0">
                <a:solidFill>
                  <a:srgbClr val="FF0000"/>
                </a:solidFill>
                <a:latin typeface="Helvetica"/>
              </a:rPr>
              <a:t>;</a:t>
            </a:r>
            <a:r>
              <a:rPr lang="tr-TR" dirty="0">
                <a:solidFill>
                  <a:srgbClr val="333333"/>
                </a:solidFill>
                <a:latin typeface="Helvetica"/>
              </a:rPr>
              <a:t> Su kaynakları kurur.</a:t>
            </a:r>
          </a:p>
          <a:p>
            <a:pPr>
              <a:buFont typeface="Arial"/>
              <a:buChar char="•"/>
            </a:pPr>
            <a:r>
              <a:rPr lang="tr-TR" dirty="0">
                <a:solidFill>
                  <a:srgbClr val="333333"/>
                </a:solidFill>
                <a:latin typeface="Helvetica"/>
              </a:rPr>
              <a:t>Tarım ve hayvancılık faaliyetleri yapılamaz.</a:t>
            </a:r>
          </a:p>
          <a:p>
            <a:pPr>
              <a:buFont typeface="Arial"/>
              <a:buChar char="•"/>
            </a:pPr>
            <a:r>
              <a:rPr lang="tr-TR" dirty="0">
                <a:solidFill>
                  <a:srgbClr val="333333"/>
                </a:solidFill>
                <a:latin typeface="Helvetica"/>
              </a:rPr>
              <a:t>Bitki örtüsü ve yabani hayvanlar zarar görür.</a:t>
            </a:r>
          </a:p>
          <a:p>
            <a:pPr>
              <a:buFont typeface="Arial"/>
              <a:buChar char="•"/>
            </a:pPr>
            <a:r>
              <a:rPr lang="tr-TR" dirty="0">
                <a:solidFill>
                  <a:srgbClr val="333333"/>
                </a:solidFill>
                <a:latin typeface="Helvetica"/>
              </a:rPr>
              <a:t>İnsanlar ve hayvanlar ölür.</a:t>
            </a:r>
          </a:p>
          <a:p>
            <a:pPr>
              <a:buFont typeface="Arial"/>
              <a:buChar char="•"/>
            </a:pPr>
            <a:r>
              <a:rPr lang="tr-TR" dirty="0">
                <a:solidFill>
                  <a:srgbClr val="333333"/>
                </a:solidFill>
                <a:latin typeface="Helvetica"/>
              </a:rPr>
              <a:t>Çevresel, ekonomik ve sosyal problemler ortaya çıkar.</a:t>
            </a:r>
          </a:p>
          <a:p>
            <a:pPr>
              <a:buFont typeface="Arial"/>
              <a:buChar char="•"/>
            </a:pPr>
            <a:r>
              <a:rPr lang="tr-TR" dirty="0">
                <a:solidFill>
                  <a:srgbClr val="333333"/>
                </a:solidFill>
                <a:latin typeface="Helvetica"/>
              </a:rPr>
              <a:t>Barajlardaki su seviyesi düşer. Buna bağlı olarak içme suyu, tarımda sulama, hidroelektrik üretimi sıkıntısı baş gösterir.</a:t>
            </a:r>
          </a:p>
          <a:p>
            <a:endParaRPr lang="tr-TR" dirty="0">
              <a:solidFill>
                <a:srgbClr val="FF0000"/>
              </a:solidFill>
            </a:endParaRPr>
          </a:p>
        </p:txBody>
      </p:sp>
    </p:spTree>
    <p:extLst>
      <p:ext uri="{BB962C8B-B14F-4D97-AF65-F5344CB8AC3E}">
        <p14:creationId xmlns="" xmlns:p14="http://schemas.microsoft.com/office/powerpoint/2010/main" val="16384026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052736"/>
            <a:ext cx="9144000" cy="5805264"/>
          </a:xfrm>
        </p:spPr>
        <p:txBody>
          <a:bodyPr/>
          <a:lstStyle/>
          <a:p>
            <a:pPr marL="0" indent="0">
              <a:buNone/>
            </a:pPr>
            <a:r>
              <a:rPr lang="tr-TR" dirty="0" smtClean="0">
                <a:solidFill>
                  <a:srgbClr val="333333"/>
                </a:solidFill>
                <a:latin typeface="Helvetica"/>
              </a:rPr>
              <a:t>     Afrika </a:t>
            </a:r>
            <a:r>
              <a:rPr lang="tr-TR" dirty="0">
                <a:solidFill>
                  <a:srgbClr val="333333"/>
                </a:solidFill>
                <a:latin typeface="Helvetica"/>
              </a:rPr>
              <a:t>Kıtası’nda yıllardır yaşanan kuraklık son yıllarda Dünya genelinde küresel olarak yaşanmaya başlan­mıştır. Yurdumuzda özellikle İç Anadolu ve Güneydo­ğu Anadolu bölgeleri başta olmak üzere iç bölgeleri­mizde kuraklık yaşanmaktadır. Göllerimiz su kaynakla­rının bilinçsizce kullanılması sonucu kurumaktadır. Özellikle Konya Ovası, Tuz Gölü çevresi ve Göller </a:t>
            </a:r>
            <a:r>
              <a:rPr lang="tr-TR" dirty="0" err="1">
                <a:solidFill>
                  <a:srgbClr val="333333"/>
                </a:solidFill>
                <a:latin typeface="Helvetica"/>
              </a:rPr>
              <a:t>Yöresi’ndeki</a:t>
            </a:r>
            <a:r>
              <a:rPr lang="tr-TR" dirty="0">
                <a:solidFill>
                  <a:srgbClr val="333333"/>
                </a:solidFill>
                <a:latin typeface="Helvetica"/>
              </a:rPr>
              <a:t> göllerde bu durum daha belirgin olarak ya­şanmaktadır.</a:t>
            </a:r>
            <a:endParaRPr lang="tr-TR" dirty="0"/>
          </a:p>
        </p:txBody>
      </p:sp>
    </p:spTree>
    <p:extLst>
      <p:ext uri="{BB962C8B-B14F-4D97-AF65-F5344CB8AC3E}">
        <p14:creationId xmlns="" xmlns:p14="http://schemas.microsoft.com/office/powerpoint/2010/main" val="15387635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04800" y="116632"/>
            <a:ext cx="8686800" cy="792088"/>
          </a:xfrm>
        </p:spPr>
        <p:txBody>
          <a:bodyPr>
            <a:normAutofit fontScale="90000"/>
          </a:bodyPr>
          <a:lstStyle/>
          <a:p>
            <a:r>
              <a:rPr lang="tr-TR" b="1" dirty="0" smtClean="0">
                <a:solidFill>
                  <a:srgbClr val="CC9933"/>
                </a:solidFill>
                <a:effectLst/>
                <a:latin typeface="Helvetica"/>
              </a:rPr>
              <a:t/>
            </a:r>
            <a:br>
              <a:rPr lang="tr-TR" b="1" dirty="0" smtClean="0">
                <a:solidFill>
                  <a:srgbClr val="CC9933"/>
                </a:solidFill>
                <a:effectLst/>
                <a:latin typeface="Helvetica"/>
              </a:rPr>
            </a:br>
            <a:r>
              <a:rPr lang="tr-TR" b="1" dirty="0">
                <a:solidFill>
                  <a:srgbClr val="FF0000"/>
                </a:solidFill>
                <a:effectLst/>
                <a:latin typeface="Helvetica"/>
              </a:rPr>
              <a:t> </a:t>
            </a:r>
            <a:r>
              <a:rPr lang="tr-TR" b="1" dirty="0" smtClean="0">
                <a:solidFill>
                  <a:srgbClr val="FF0000"/>
                </a:solidFill>
                <a:effectLst/>
                <a:latin typeface="Helvetica"/>
              </a:rPr>
              <a:t>                         </a:t>
            </a:r>
            <a:r>
              <a:rPr lang="tr-TR" sz="4900" b="1" dirty="0" smtClean="0">
                <a:solidFill>
                  <a:srgbClr val="FF0000"/>
                </a:solidFill>
                <a:effectLst/>
                <a:latin typeface="Helvetica"/>
              </a:rPr>
              <a:t>Erozyon</a:t>
            </a:r>
            <a:r>
              <a:rPr lang="tr-TR" sz="4900" b="1" dirty="0">
                <a:solidFill>
                  <a:srgbClr val="FF0000"/>
                </a:solidFill>
                <a:effectLst/>
                <a:latin typeface="Helvetica"/>
              </a:rPr>
              <a:t/>
            </a:r>
            <a:br>
              <a:rPr lang="tr-TR" sz="4900" b="1" dirty="0">
                <a:solidFill>
                  <a:srgbClr val="FF0000"/>
                </a:solidFill>
                <a:effectLst/>
                <a:latin typeface="Helvetica"/>
              </a:rPr>
            </a:br>
            <a:endParaRPr lang="tr-TR" sz="4900" dirty="0">
              <a:solidFill>
                <a:srgbClr val="FF0000"/>
              </a:solidFill>
            </a:endParaRPr>
          </a:p>
        </p:txBody>
      </p:sp>
      <p:sp>
        <p:nvSpPr>
          <p:cNvPr id="3" name="İçerik Yer Tutucusu 2"/>
          <p:cNvSpPr>
            <a:spLocks noGrp="1"/>
          </p:cNvSpPr>
          <p:nvPr>
            <p:ph idx="1"/>
          </p:nvPr>
        </p:nvSpPr>
        <p:spPr>
          <a:xfrm>
            <a:off x="0" y="1124744"/>
            <a:ext cx="9144000" cy="5733256"/>
          </a:xfrm>
        </p:spPr>
        <p:txBody>
          <a:bodyPr/>
          <a:lstStyle/>
          <a:p>
            <a:pPr marL="0" indent="0">
              <a:buNone/>
            </a:pPr>
            <a:r>
              <a:rPr lang="tr-TR" sz="4000" dirty="0" smtClean="0">
                <a:solidFill>
                  <a:srgbClr val="333333"/>
                </a:solidFill>
                <a:latin typeface="Helvetica"/>
              </a:rPr>
              <a:t>   Toprak </a:t>
            </a:r>
            <a:r>
              <a:rPr lang="tr-TR" sz="4000" dirty="0">
                <a:solidFill>
                  <a:srgbClr val="333333"/>
                </a:solidFill>
                <a:latin typeface="Helvetica"/>
              </a:rPr>
              <a:t>yüzeyinin akarsular, sel suları ve rüzgâr gibi dış kuvvetler tarafından aşındırılarak taşınmasına doğal erozyon denir. Afet boyutuna ulaşan erozyon ise, top­rağın insanların çeşitli faaliyetlerine bağlı olarak bir yerde kullanılamayacak kadar azalması veya yok ol­masıdır</a:t>
            </a:r>
            <a:r>
              <a:rPr lang="tr-TR" dirty="0" smtClean="0">
                <a:solidFill>
                  <a:srgbClr val="333333"/>
                </a:solidFill>
                <a:latin typeface="Helvetica"/>
              </a:rPr>
              <a:t>.</a:t>
            </a:r>
          </a:p>
          <a:p>
            <a:pPr marL="0" indent="0">
              <a:buNone/>
            </a:pPr>
            <a:r>
              <a:rPr lang="tr-TR" sz="2400" dirty="0">
                <a:solidFill>
                  <a:srgbClr val="333333"/>
                </a:solidFill>
                <a:latin typeface="Helvetica"/>
              </a:rPr>
              <a:t> </a:t>
            </a:r>
            <a:r>
              <a:rPr lang="tr-TR" sz="2400" dirty="0" smtClean="0">
                <a:solidFill>
                  <a:srgbClr val="333333"/>
                </a:solidFill>
                <a:latin typeface="Helvetica"/>
              </a:rPr>
              <a:t> </a:t>
            </a:r>
            <a:endParaRPr lang="tr-TR" sz="2400" dirty="0">
              <a:solidFill>
                <a:srgbClr val="FF0000"/>
              </a:solidFill>
            </a:endParaRPr>
          </a:p>
        </p:txBody>
      </p:sp>
    </p:spTree>
    <p:extLst>
      <p:ext uri="{BB962C8B-B14F-4D97-AF65-F5344CB8AC3E}">
        <p14:creationId xmlns="" xmlns:p14="http://schemas.microsoft.com/office/powerpoint/2010/main" val="25680535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124744"/>
            <a:ext cx="9149471" cy="5733256"/>
          </a:xfrm>
        </p:spPr>
        <p:txBody>
          <a:bodyPr>
            <a:normAutofit/>
          </a:bodyPr>
          <a:lstStyle/>
          <a:p>
            <a:r>
              <a:rPr lang="tr-TR" sz="2400" dirty="0" smtClean="0">
                <a:solidFill>
                  <a:srgbClr val="FF0000"/>
                </a:solidFill>
                <a:latin typeface="Helvetica"/>
              </a:rPr>
              <a:t> Toprak </a:t>
            </a:r>
            <a:r>
              <a:rPr lang="tr-TR" sz="2400" dirty="0">
                <a:solidFill>
                  <a:srgbClr val="FF0000"/>
                </a:solidFill>
                <a:latin typeface="Helvetica"/>
              </a:rPr>
              <a:t>erozyonunu oluşturan başlıca etkenler şun­lardır</a:t>
            </a:r>
            <a:r>
              <a:rPr lang="tr-TR" sz="2400" dirty="0" smtClean="0">
                <a:solidFill>
                  <a:srgbClr val="FF0000"/>
                </a:solidFill>
                <a:latin typeface="Helvetica"/>
              </a:rPr>
              <a:t>;</a:t>
            </a:r>
            <a:r>
              <a:rPr lang="tr-TR" sz="2400" dirty="0">
                <a:solidFill>
                  <a:srgbClr val="333333"/>
                </a:solidFill>
                <a:latin typeface="Helvetica"/>
              </a:rPr>
              <a:t> Yer şekillerinin engebeli ve eğimli olması: Eğimin fazla olduğu yerlerde yamaçlar boyunca toprağın ta­şınması daha kolay olur</a:t>
            </a:r>
            <a:r>
              <a:rPr lang="tr-TR" sz="2400" dirty="0" smtClean="0">
                <a:solidFill>
                  <a:srgbClr val="333333"/>
                </a:solidFill>
                <a:latin typeface="Helvetica"/>
              </a:rPr>
              <a:t>.</a:t>
            </a:r>
          </a:p>
          <a:p>
            <a:r>
              <a:rPr lang="tr-TR" sz="2400" dirty="0"/>
              <a:t> </a:t>
            </a:r>
            <a:r>
              <a:rPr lang="tr-TR" sz="2400" dirty="0">
                <a:solidFill>
                  <a:srgbClr val="333333"/>
                </a:solidFill>
                <a:latin typeface="Helvetica"/>
              </a:rPr>
              <a:t>Yanlış arazi kullanımı: Tarıma uygun olmayan alanla­rın tarıma açılması, orman alanlarının tarlaya dönüştü­rülmesi, çayır ve </a:t>
            </a:r>
            <a:r>
              <a:rPr lang="tr-TR" sz="2400" dirty="0" smtClean="0">
                <a:solidFill>
                  <a:srgbClr val="333333"/>
                </a:solidFill>
                <a:latin typeface="Helvetica"/>
              </a:rPr>
              <a:t>mera </a:t>
            </a:r>
            <a:r>
              <a:rPr lang="tr-TR" sz="2400" dirty="0">
                <a:solidFill>
                  <a:srgbClr val="333333"/>
                </a:solidFill>
                <a:latin typeface="Helvetica"/>
              </a:rPr>
              <a:t>olarak kullanılması, yerleşime açılması erozyonu artırır</a:t>
            </a:r>
            <a:r>
              <a:rPr lang="tr-TR" sz="2400" dirty="0" smtClean="0">
                <a:solidFill>
                  <a:srgbClr val="333333"/>
                </a:solidFill>
                <a:latin typeface="Helvetica"/>
              </a:rPr>
              <a:t>.</a:t>
            </a:r>
          </a:p>
          <a:p>
            <a:r>
              <a:rPr lang="tr-TR" sz="2400" dirty="0">
                <a:solidFill>
                  <a:srgbClr val="333333"/>
                </a:solidFill>
                <a:latin typeface="Helvetica"/>
              </a:rPr>
              <a:t> İklimin etkisi: Yağışların yetersiz ve düzensiz olduğu yerlerde aniden bastıran sağanak yağışlar erozyonu artırır</a:t>
            </a:r>
            <a:r>
              <a:rPr lang="tr-TR" sz="2400" dirty="0" smtClean="0">
                <a:solidFill>
                  <a:srgbClr val="333333"/>
                </a:solidFill>
                <a:latin typeface="Helvetica"/>
              </a:rPr>
              <a:t>.</a:t>
            </a:r>
          </a:p>
          <a:p>
            <a:r>
              <a:rPr lang="tr-TR" sz="2400" dirty="0">
                <a:solidFill>
                  <a:srgbClr val="333333"/>
                </a:solidFill>
                <a:latin typeface="Helvetica"/>
              </a:rPr>
              <a:t> Doğal bitki örtüsünün yok edilmesi: Meralardaki aşı­rı otlatma, ağaç kesme, orman yangınları gibi neden­lerle doğal </a:t>
            </a:r>
            <a:r>
              <a:rPr lang="tr-TR" sz="2400" dirty="0" smtClean="0">
                <a:solidFill>
                  <a:srgbClr val="333333"/>
                </a:solidFill>
                <a:latin typeface="Helvetica"/>
              </a:rPr>
              <a:t>bitki  örtüsünün </a:t>
            </a:r>
            <a:r>
              <a:rPr lang="tr-TR" sz="2400" dirty="0">
                <a:solidFill>
                  <a:srgbClr val="333333"/>
                </a:solidFill>
                <a:latin typeface="Helvetica"/>
              </a:rPr>
              <a:t>yok edilmesi erozyonun hı­zını artırır</a:t>
            </a:r>
            <a:r>
              <a:rPr lang="tr-TR" sz="2400" dirty="0" smtClean="0">
                <a:solidFill>
                  <a:srgbClr val="333333"/>
                </a:solidFill>
                <a:latin typeface="Helvetica"/>
              </a:rPr>
              <a:t>.</a:t>
            </a:r>
          </a:p>
          <a:p>
            <a:r>
              <a:rPr lang="tr-TR" sz="2400" dirty="0">
                <a:solidFill>
                  <a:srgbClr val="333333"/>
                </a:solidFill>
                <a:latin typeface="Helvetica"/>
              </a:rPr>
              <a:t> Ana materyalin etkisi: Ana materyalin fiziki yapısının gevşek dokulu olması erozyonu artırır. Sert kayaçların bulunduğu yerlerde erozyon daha az görülür.</a:t>
            </a:r>
            <a:endParaRPr lang="tr-TR" sz="2400" dirty="0">
              <a:solidFill>
                <a:srgbClr val="FF0000"/>
              </a:solidFill>
            </a:endParaRPr>
          </a:p>
        </p:txBody>
      </p:sp>
    </p:spTree>
    <p:extLst>
      <p:ext uri="{BB962C8B-B14F-4D97-AF65-F5344CB8AC3E}">
        <p14:creationId xmlns="" xmlns:p14="http://schemas.microsoft.com/office/powerpoint/2010/main" val="32965064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124744"/>
            <a:ext cx="9116291" cy="5733256"/>
          </a:xfrm>
        </p:spPr>
        <p:txBody>
          <a:bodyPr>
            <a:normAutofit/>
          </a:bodyPr>
          <a:lstStyle/>
          <a:p>
            <a:r>
              <a:rPr lang="tr-TR" sz="2400" dirty="0">
                <a:solidFill>
                  <a:srgbClr val="333333"/>
                </a:solidFill>
                <a:latin typeface="Helvetica"/>
              </a:rPr>
              <a:t>Bir yerde erozyonun başlamasıyla birlikte; çevre dengesi bozulur, üretim düşer, zamanla kıtlık ve açlık başlar, diğer doğal afetler hızlanır. Sonunda yaşam zorlaşır ve başka yerlere göçler </a:t>
            </a:r>
            <a:r>
              <a:rPr lang="tr-TR" sz="2400" dirty="0" smtClean="0">
                <a:solidFill>
                  <a:srgbClr val="333333"/>
                </a:solidFill>
                <a:latin typeface="Helvetica"/>
              </a:rPr>
              <a:t>başlar.</a:t>
            </a:r>
          </a:p>
          <a:p>
            <a:r>
              <a:rPr lang="tr-TR" sz="2400" dirty="0">
                <a:solidFill>
                  <a:srgbClr val="333333"/>
                </a:solidFill>
                <a:latin typeface="Helvetica"/>
              </a:rPr>
              <a:t> </a:t>
            </a:r>
            <a:r>
              <a:rPr lang="tr-TR" sz="2000" dirty="0">
                <a:solidFill>
                  <a:srgbClr val="FF0000"/>
                </a:solidFill>
                <a:latin typeface="Helvetica"/>
              </a:rPr>
              <a:t>Toprak erozyonuna karşı alınması </a:t>
            </a:r>
            <a:r>
              <a:rPr lang="tr-TR" sz="2000" dirty="0" smtClean="0">
                <a:solidFill>
                  <a:srgbClr val="FF0000"/>
                </a:solidFill>
                <a:latin typeface="Helvetica"/>
              </a:rPr>
              <a:t>gereken </a:t>
            </a:r>
            <a:r>
              <a:rPr lang="tr-TR" sz="2000" dirty="0">
                <a:solidFill>
                  <a:srgbClr val="FF0000"/>
                </a:solidFill>
                <a:latin typeface="Helvetica"/>
              </a:rPr>
              <a:t>başlıca önlemler şunlardır</a:t>
            </a:r>
            <a:r>
              <a:rPr lang="tr-TR" sz="2000" dirty="0" smtClean="0">
                <a:solidFill>
                  <a:srgbClr val="FF0000"/>
                </a:solidFill>
                <a:latin typeface="Helvetica"/>
              </a:rPr>
              <a:t>: </a:t>
            </a:r>
          </a:p>
          <a:p>
            <a:pPr>
              <a:buFont typeface="Arial"/>
              <a:buChar char="•"/>
            </a:pPr>
            <a:r>
              <a:rPr lang="tr-TR" sz="2000" dirty="0">
                <a:solidFill>
                  <a:srgbClr val="FF0000"/>
                </a:solidFill>
                <a:latin typeface="Helvetica"/>
              </a:rPr>
              <a:t> </a:t>
            </a:r>
            <a:r>
              <a:rPr lang="tr-TR" sz="2000" dirty="0">
                <a:solidFill>
                  <a:srgbClr val="333333"/>
                </a:solidFill>
                <a:latin typeface="Helvetica"/>
              </a:rPr>
              <a:t>Bitki örtüsü korunmalı ve çıplak alanlar ağaçlandırılmalıdır.</a:t>
            </a:r>
          </a:p>
          <a:p>
            <a:pPr>
              <a:buFont typeface="Arial"/>
              <a:buChar char="•"/>
            </a:pPr>
            <a:r>
              <a:rPr lang="tr-TR" sz="2000" dirty="0">
                <a:solidFill>
                  <a:srgbClr val="333333"/>
                </a:solidFill>
                <a:latin typeface="Helvetica"/>
              </a:rPr>
              <a:t>Eğimli arazilerde tarım ürünleri nöbetleşe ekilmelidir.</a:t>
            </a:r>
          </a:p>
          <a:p>
            <a:pPr>
              <a:buFont typeface="Arial"/>
              <a:buChar char="•"/>
            </a:pPr>
            <a:r>
              <a:rPr lang="tr-TR" sz="2000" dirty="0">
                <a:solidFill>
                  <a:srgbClr val="333333"/>
                </a:solidFill>
                <a:latin typeface="Helvetica"/>
              </a:rPr>
              <a:t>Topraklar eğime dik olarak sürülmelidir.</a:t>
            </a:r>
          </a:p>
          <a:p>
            <a:pPr>
              <a:buFont typeface="Arial"/>
              <a:buChar char="•"/>
            </a:pPr>
            <a:r>
              <a:rPr lang="tr-TR" sz="2000" dirty="0">
                <a:solidFill>
                  <a:srgbClr val="333333"/>
                </a:solidFill>
                <a:latin typeface="Helvetica"/>
              </a:rPr>
              <a:t>Nadas alanları azaltılmalıdır.</a:t>
            </a:r>
          </a:p>
          <a:p>
            <a:pPr>
              <a:buFont typeface="Arial"/>
              <a:buChar char="•"/>
            </a:pPr>
            <a:r>
              <a:rPr lang="tr-TR" sz="2000" dirty="0">
                <a:solidFill>
                  <a:srgbClr val="333333"/>
                </a:solidFill>
                <a:latin typeface="Helvetica"/>
              </a:rPr>
              <a:t>Baraj göllerinin su toplama havzaları ağaçlandırıl- malıdır.</a:t>
            </a:r>
          </a:p>
          <a:p>
            <a:pPr>
              <a:buFont typeface="Arial"/>
              <a:buChar char="•"/>
            </a:pPr>
            <a:r>
              <a:rPr lang="tr-TR" sz="2000" dirty="0">
                <a:solidFill>
                  <a:srgbClr val="333333"/>
                </a:solidFill>
                <a:latin typeface="Helvetica"/>
              </a:rPr>
              <a:t>Eğimli araziler </a:t>
            </a:r>
            <a:r>
              <a:rPr lang="tr-TR" sz="2000" dirty="0" err="1">
                <a:solidFill>
                  <a:srgbClr val="333333"/>
                </a:solidFill>
                <a:latin typeface="Helvetica"/>
              </a:rPr>
              <a:t>teraslanmalıdır</a:t>
            </a:r>
            <a:r>
              <a:rPr lang="tr-TR" sz="2000" dirty="0">
                <a:solidFill>
                  <a:srgbClr val="333333"/>
                </a:solidFill>
                <a:latin typeface="Helvetica"/>
              </a:rPr>
              <a:t>.</a:t>
            </a:r>
          </a:p>
          <a:p>
            <a:pPr>
              <a:buFont typeface="Arial"/>
              <a:buChar char="•"/>
            </a:pPr>
            <a:r>
              <a:rPr lang="tr-TR" sz="2000" dirty="0">
                <a:solidFill>
                  <a:srgbClr val="333333"/>
                </a:solidFill>
                <a:latin typeface="Helvetica"/>
              </a:rPr>
              <a:t>Erozyona karşı halk eğitilmeli ve halka çevre bilin­ci verilmelidir.</a:t>
            </a:r>
          </a:p>
          <a:p>
            <a:pPr>
              <a:buFont typeface="Arial"/>
              <a:buChar char="•"/>
            </a:pPr>
            <a:r>
              <a:rPr lang="tr-TR" sz="2000" dirty="0">
                <a:solidFill>
                  <a:srgbClr val="333333"/>
                </a:solidFill>
                <a:latin typeface="Helvetica"/>
              </a:rPr>
              <a:t>Hızlı ve kontrolsüz akan akarsuların yatakları ıslah edilmelidir.</a:t>
            </a:r>
          </a:p>
          <a:p>
            <a:pPr>
              <a:buFont typeface="Arial"/>
              <a:buChar char="•"/>
            </a:pPr>
            <a:r>
              <a:rPr lang="tr-TR" sz="2000" dirty="0">
                <a:solidFill>
                  <a:srgbClr val="333333"/>
                </a:solidFill>
                <a:latin typeface="Helvetica"/>
              </a:rPr>
              <a:t>Meralarda aşırı otlatma yapılmamalıdır.</a:t>
            </a:r>
          </a:p>
          <a:p>
            <a:pPr marL="0" indent="0">
              <a:buNone/>
            </a:pPr>
            <a:endParaRPr lang="tr-TR" sz="2000" dirty="0" smtClean="0">
              <a:solidFill>
                <a:srgbClr val="FF0000"/>
              </a:solidFill>
              <a:latin typeface="Helvetica"/>
            </a:endParaRPr>
          </a:p>
          <a:p>
            <a:endParaRPr lang="tr-TR" sz="2000" dirty="0">
              <a:solidFill>
                <a:srgbClr val="FF0000"/>
              </a:solidFill>
            </a:endParaRPr>
          </a:p>
        </p:txBody>
      </p:sp>
    </p:spTree>
    <p:extLst>
      <p:ext uri="{BB962C8B-B14F-4D97-AF65-F5344CB8AC3E}">
        <p14:creationId xmlns="" xmlns:p14="http://schemas.microsoft.com/office/powerpoint/2010/main" val="39399079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052736"/>
            <a:ext cx="9144000" cy="5805264"/>
          </a:xfrm>
        </p:spPr>
        <p:txBody>
          <a:bodyPr>
            <a:normAutofit fontScale="92500" lnSpcReduction="10000"/>
          </a:bodyPr>
          <a:lstStyle/>
          <a:p>
            <a:r>
              <a:rPr lang="tr-TR" sz="2800" dirty="0">
                <a:solidFill>
                  <a:srgbClr val="FF0000"/>
                </a:solidFill>
                <a:latin typeface="Helvetica"/>
              </a:rPr>
              <a:t>Türkiye’de toprak erozyonunun yaygın olmasında;</a:t>
            </a:r>
          </a:p>
          <a:p>
            <a:pPr>
              <a:buFont typeface="Arial"/>
              <a:buChar char="•"/>
            </a:pPr>
            <a:r>
              <a:rPr lang="tr-TR" sz="3600" dirty="0">
                <a:solidFill>
                  <a:srgbClr val="333333"/>
                </a:solidFill>
                <a:latin typeface="Helvetica"/>
              </a:rPr>
              <a:t>Yarı kurak iklim koşullarının görülmesi,</a:t>
            </a:r>
          </a:p>
          <a:p>
            <a:pPr>
              <a:buFont typeface="Arial"/>
              <a:buChar char="•"/>
            </a:pPr>
            <a:r>
              <a:rPr lang="tr-TR" sz="3600" dirty="0">
                <a:solidFill>
                  <a:srgbClr val="333333"/>
                </a:solidFill>
                <a:latin typeface="Helvetica"/>
              </a:rPr>
              <a:t>Arazinin çok engebeli ve yüksek olması,</a:t>
            </a:r>
          </a:p>
          <a:p>
            <a:pPr>
              <a:buFont typeface="Arial"/>
              <a:buChar char="•"/>
            </a:pPr>
            <a:r>
              <a:rPr lang="tr-TR" sz="3600" dirty="0">
                <a:solidFill>
                  <a:srgbClr val="333333"/>
                </a:solidFill>
                <a:latin typeface="Helvetica"/>
              </a:rPr>
              <a:t>Ormanların tahrip edilmesi,</a:t>
            </a:r>
          </a:p>
          <a:p>
            <a:pPr>
              <a:buFont typeface="Arial"/>
              <a:buChar char="•"/>
            </a:pPr>
            <a:r>
              <a:rPr lang="tr-TR" sz="3600" dirty="0">
                <a:solidFill>
                  <a:srgbClr val="333333"/>
                </a:solidFill>
                <a:latin typeface="Helvetica"/>
              </a:rPr>
              <a:t>Otlaklarda hayvanların aşırı otlatılması,</a:t>
            </a:r>
          </a:p>
          <a:p>
            <a:pPr>
              <a:buFont typeface="Arial"/>
              <a:buChar char="•"/>
            </a:pPr>
            <a:r>
              <a:rPr lang="tr-TR" sz="3600" dirty="0">
                <a:solidFill>
                  <a:srgbClr val="333333"/>
                </a:solidFill>
                <a:latin typeface="Helvetica"/>
              </a:rPr>
              <a:t>tarlaların eğim yönünde sürülmesi,</a:t>
            </a:r>
          </a:p>
          <a:p>
            <a:pPr>
              <a:buFont typeface="Arial"/>
              <a:buChar char="•"/>
            </a:pPr>
            <a:r>
              <a:rPr lang="tr-TR" sz="3600" dirty="0">
                <a:solidFill>
                  <a:srgbClr val="333333"/>
                </a:solidFill>
                <a:latin typeface="Helvetica"/>
              </a:rPr>
              <a:t>Eğimli yerlerde tarla alanı açılması,</a:t>
            </a:r>
          </a:p>
          <a:p>
            <a:pPr>
              <a:buFont typeface="Arial"/>
              <a:buChar char="•"/>
            </a:pPr>
            <a:r>
              <a:rPr lang="tr-TR" sz="3600" dirty="0">
                <a:solidFill>
                  <a:srgbClr val="333333"/>
                </a:solidFill>
                <a:latin typeface="Helvetica"/>
              </a:rPr>
              <a:t>Verimsiz otlakların tarla alanı hâline getirilmesi gibi etkenler rol oynar.</a:t>
            </a:r>
          </a:p>
          <a:p>
            <a:pPr marL="0" indent="0">
              <a:buNone/>
            </a:pPr>
            <a:r>
              <a:rPr lang="tr-TR" dirty="0">
                <a:solidFill>
                  <a:srgbClr val="333333"/>
                </a:solidFill>
                <a:latin typeface="Helvetica"/>
              </a:rPr>
              <a:t/>
            </a:r>
            <a:br>
              <a:rPr lang="tr-TR" dirty="0">
                <a:solidFill>
                  <a:srgbClr val="333333"/>
                </a:solidFill>
                <a:latin typeface="Helvetica"/>
              </a:rPr>
            </a:br>
            <a:endParaRPr lang="tr-TR" dirty="0"/>
          </a:p>
        </p:txBody>
      </p:sp>
    </p:spTree>
    <p:extLst>
      <p:ext uri="{BB962C8B-B14F-4D97-AF65-F5344CB8AC3E}">
        <p14:creationId xmlns="" xmlns:p14="http://schemas.microsoft.com/office/powerpoint/2010/main" val="27232470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04800" y="0"/>
            <a:ext cx="8686800" cy="908720"/>
          </a:xfrm>
        </p:spPr>
        <p:txBody>
          <a:bodyPr>
            <a:normAutofit fontScale="90000"/>
          </a:bodyPr>
          <a:lstStyle/>
          <a:p>
            <a:r>
              <a:rPr lang="tr-TR" b="1" dirty="0" smtClean="0">
                <a:solidFill>
                  <a:srgbClr val="CC9933"/>
                </a:solidFill>
                <a:effectLst/>
                <a:latin typeface="Helvetica"/>
              </a:rPr>
              <a:t/>
            </a:r>
            <a:br>
              <a:rPr lang="tr-TR" b="1" dirty="0" smtClean="0">
                <a:solidFill>
                  <a:srgbClr val="CC9933"/>
                </a:solidFill>
                <a:effectLst/>
                <a:latin typeface="Helvetica"/>
              </a:rPr>
            </a:br>
            <a:r>
              <a:rPr lang="tr-TR" b="1" dirty="0">
                <a:solidFill>
                  <a:srgbClr val="CC9933"/>
                </a:solidFill>
                <a:effectLst/>
                <a:latin typeface="Helvetica"/>
              </a:rPr>
              <a:t> </a:t>
            </a:r>
            <a:r>
              <a:rPr lang="tr-TR" b="1" dirty="0" smtClean="0">
                <a:solidFill>
                  <a:srgbClr val="CC9933"/>
                </a:solidFill>
                <a:effectLst/>
                <a:latin typeface="Helvetica"/>
              </a:rPr>
              <a:t>                </a:t>
            </a:r>
            <a:r>
              <a:rPr lang="tr-TR" b="1" dirty="0" smtClean="0">
                <a:solidFill>
                  <a:srgbClr val="FF0000"/>
                </a:solidFill>
                <a:effectLst/>
                <a:latin typeface="Helvetica"/>
              </a:rPr>
              <a:t>Kütle </a:t>
            </a:r>
            <a:r>
              <a:rPr lang="tr-TR" b="1" dirty="0" err="1" smtClean="0">
                <a:solidFill>
                  <a:srgbClr val="FF0000"/>
                </a:solidFill>
                <a:effectLst/>
                <a:latin typeface="Helvetica"/>
              </a:rPr>
              <a:t>Hareketlerİ</a:t>
            </a:r>
            <a:r>
              <a:rPr lang="tr-TR" b="1" dirty="0">
                <a:solidFill>
                  <a:srgbClr val="FF0000"/>
                </a:solidFill>
                <a:effectLst/>
                <a:latin typeface="Helvetica"/>
              </a:rPr>
              <a:t/>
            </a:r>
            <a:br>
              <a:rPr lang="tr-TR" b="1" dirty="0">
                <a:solidFill>
                  <a:srgbClr val="FF0000"/>
                </a:solidFill>
                <a:effectLst/>
                <a:latin typeface="Helvetica"/>
              </a:rPr>
            </a:br>
            <a:endParaRPr lang="tr-TR" dirty="0">
              <a:solidFill>
                <a:srgbClr val="FF0000"/>
              </a:solidFill>
            </a:endParaRPr>
          </a:p>
        </p:txBody>
      </p:sp>
      <p:sp>
        <p:nvSpPr>
          <p:cNvPr id="3" name="İçerik Yer Tutucusu 2"/>
          <p:cNvSpPr>
            <a:spLocks noGrp="1"/>
          </p:cNvSpPr>
          <p:nvPr>
            <p:ph idx="1"/>
          </p:nvPr>
        </p:nvSpPr>
        <p:spPr>
          <a:xfrm>
            <a:off x="0" y="1052736"/>
            <a:ext cx="9146138" cy="5805264"/>
          </a:xfrm>
        </p:spPr>
        <p:txBody>
          <a:bodyPr/>
          <a:lstStyle/>
          <a:p>
            <a:r>
              <a:rPr lang="tr-TR" dirty="0">
                <a:solidFill>
                  <a:srgbClr val="333333"/>
                </a:solidFill>
                <a:latin typeface="Helvetica"/>
              </a:rPr>
              <a:t>Kütle hareketleri genel olarak düşme, kayma, akma veya bunlardan bir kaçının bir arada görülmesi şeklin­de olmaktadır. Kütle hareketleri, taşların ve tabakaların bulundukları yerden ayrılarak aşağılara doğru yer de­ğiştirmesi şeklinde ise buna</a:t>
            </a:r>
            <a:r>
              <a:rPr lang="tr-TR" dirty="0">
                <a:solidFill>
                  <a:srgbClr val="FF0000"/>
                </a:solidFill>
                <a:latin typeface="Helvetica"/>
              </a:rPr>
              <a:t> </a:t>
            </a:r>
            <a:r>
              <a:rPr lang="tr-TR" b="1" dirty="0">
                <a:solidFill>
                  <a:srgbClr val="FF0000"/>
                </a:solidFill>
                <a:latin typeface="Helvetica"/>
              </a:rPr>
              <a:t>yer göçmesi</a:t>
            </a:r>
            <a:r>
              <a:rPr lang="tr-TR" dirty="0">
                <a:solidFill>
                  <a:srgbClr val="333333"/>
                </a:solidFill>
                <a:latin typeface="Helvetica"/>
              </a:rPr>
              <a:t> veya</a:t>
            </a:r>
            <a:r>
              <a:rPr lang="tr-TR" dirty="0">
                <a:solidFill>
                  <a:srgbClr val="FF0000"/>
                </a:solidFill>
                <a:latin typeface="Helvetica"/>
              </a:rPr>
              <a:t> </a:t>
            </a:r>
            <a:r>
              <a:rPr lang="tr-TR" b="1" dirty="0">
                <a:solidFill>
                  <a:srgbClr val="FF0000"/>
                </a:solidFill>
                <a:latin typeface="Helvetica"/>
              </a:rPr>
              <a:t>heye­lan</a:t>
            </a:r>
            <a:r>
              <a:rPr lang="tr-TR" dirty="0">
                <a:solidFill>
                  <a:srgbClr val="333333"/>
                </a:solidFill>
                <a:latin typeface="Helvetica"/>
              </a:rPr>
              <a:t> denir. Eğimli yamaçlarda fazla yağışlarla doygun hâle gelen toprağın adeta bir hamur gibi yamaç bo­yunca kaymasına ise </a:t>
            </a:r>
            <a:r>
              <a:rPr lang="tr-TR" b="1" dirty="0">
                <a:solidFill>
                  <a:srgbClr val="FF0000"/>
                </a:solidFill>
                <a:latin typeface="Helvetica"/>
              </a:rPr>
              <a:t>toprak kayması</a:t>
            </a:r>
            <a:r>
              <a:rPr lang="tr-TR" dirty="0">
                <a:solidFill>
                  <a:srgbClr val="333333"/>
                </a:solidFill>
                <a:latin typeface="Helvetica"/>
              </a:rPr>
              <a:t> denir.</a:t>
            </a:r>
            <a:endParaRPr lang="tr-TR" dirty="0"/>
          </a:p>
        </p:txBody>
      </p:sp>
    </p:spTree>
    <p:extLst>
      <p:ext uri="{BB962C8B-B14F-4D97-AF65-F5344CB8AC3E}">
        <p14:creationId xmlns="" xmlns:p14="http://schemas.microsoft.com/office/powerpoint/2010/main" val="42290889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052736"/>
            <a:ext cx="9144000" cy="5805264"/>
          </a:xfrm>
        </p:spPr>
        <p:txBody>
          <a:bodyPr>
            <a:normAutofit fontScale="92500" lnSpcReduction="10000"/>
          </a:bodyPr>
          <a:lstStyle/>
          <a:p>
            <a:r>
              <a:rPr lang="tr-TR" sz="2800" dirty="0" smtClean="0">
                <a:solidFill>
                  <a:srgbClr val="FF0000"/>
                </a:solidFill>
                <a:latin typeface="Helvetica"/>
              </a:rPr>
              <a:t>Kütle </a:t>
            </a:r>
            <a:r>
              <a:rPr lang="tr-TR" sz="2800" dirty="0">
                <a:solidFill>
                  <a:srgbClr val="FF0000"/>
                </a:solidFill>
                <a:latin typeface="Helvetica"/>
              </a:rPr>
              <a:t>hareketlerini oluşturan başlıca etkenler şun­lardır</a:t>
            </a:r>
            <a:r>
              <a:rPr lang="tr-TR" sz="2800" dirty="0" smtClean="0">
                <a:solidFill>
                  <a:srgbClr val="FF0000"/>
                </a:solidFill>
                <a:latin typeface="Helvetica"/>
              </a:rPr>
              <a:t>:</a:t>
            </a:r>
            <a:endParaRPr lang="tr-TR" sz="2800" dirty="0">
              <a:solidFill>
                <a:srgbClr val="FF0000"/>
              </a:solidFill>
              <a:latin typeface="Helvetica"/>
            </a:endParaRPr>
          </a:p>
          <a:p>
            <a:r>
              <a:rPr lang="tr-TR" sz="2800" dirty="0" smtClean="0">
                <a:solidFill>
                  <a:srgbClr val="FF0000"/>
                </a:solidFill>
                <a:latin typeface="Helvetica"/>
              </a:rPr>
              <a:t> </a:t>
            </a:r>
            <a:r>
              <a:rPr lang="tr-TR" sz="2800" dirty="0">
                <a:solidFill>
                  <a:srgbClr val="333333"/>
                </a:solidFill>
                <a:latin typeface="Helvetica"/>
              </a:rPr>
              <a:t>Yağışın fazla olması: Yağışın fazla olduğu bölgelerde heyelan olayları daha fazla görülür.</a:t>
            </a:r>
          </a:p>
          <a:p>
            <a:r>
              <a:rPr lang="tr-TR" sz="2800" dirty="0">
                <a:solidFill>
                  <a:srgbClr val="333333"/>
                </a:solidFill>
                <a:latin typeface="Helvetica"/>
              </a:rPr>
              <a:t>Eğimin fazla olması: Eğimin fazla olması yamaç üze­rindeki toprağın, taşların ve tabakaların hareketini ko­laylaştırır. Yağış ve eğimin birlikte fazla olması heyelan olasılığını artırır.</a:t>
            </a:r>
          </a:p>
          <a:p>
            <a:r>
              <a:rPr lang="tr-TR" sz="2800" dirty="0">
                <a:solidFill>
                  <a:srgbClr val="333333"/>
                </a:solidFill>
                <a:latin typeface="Helvetica"/>
              </a:rPr>
              <a:t>Yer çekimi: Yer göçmelerini ve toprak kaymalarını ha­reket ettiren en önemli faktördür.</a:t>
            </a:r>
          </a:p>
          <a:p>
            <a:r>
              <a:rPr lang="tr-TR" sz="2800" dirty="0">
                <a:solidFill>
                  <a:srgbClr val="333333"/>
                </a:solidFill>
                <a:latin typeface="Helvetica"/>
              </a:rPr>
              <a:t>Tabakaların yapısı: Tabakaların yamaç eğimine para­lel olması kütle hareketlerini kolaylaştırır.</a:t>
            </a:r>
          </a:p>
          <a:p>
            <a:r>
              <a:rPr lang="tr-TR" sz="2800" dirty="0">
                <a:solidFill>
                  <a:srgbClr val="333333"/>
                </a:solidFill>
                <a:latin typeface="Helvetica"/>
              </a:rPr>
              <a:t>Taşın ve toprağın cinsi: Kil ve mil gibi topraklardan oluşan araziler, suyu bünyesine alarak şişer ve kay­ganlaşır. Bu tür topraklarda heyelanlar daha kolay olu­şur.</a:t>
            </a:r>
          </a:p>
          <a:p>
            <a:endParaRPr lang="tr-TR" sz="2800" dirty="0">
              <a:solidFill>
                <a:srgbClr val="FF0000"/>
              </a:solidFill>
            </a:endParaRPr>
          </a:p>
        </p:txBody>
      </p:sp>
    </p:spTree>
    <p:extLst>
      <p:ext uri="{BB962C8B-B14F-4D97-AF65-F5344CB8AC3E}">
        <p14:creationId xmlns="" xmlns:p14="http://schemas.microsoft.com/office/powerpoint/2010/main" val="12967350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1124744"/>
            <a:ext cx="8686800" cy="5544616"/>
          </a:xfrm>
        </p:spPr>
        <p:txBody>
          <a:bodyPr>
            <a:normAutofit fontScale="85000" lnSpcReduction="10000"/>
          </a:bodyPr>
          <a:lstStyle/>
          <a:p>
            <a:pPr marL="0" indent="0">
              <a:buNone/>
            </a:pPr>
            <a:r>
              <a:rPr lang="tr-TR" dirty="0">
                <a:solidFill>
                  <a:srgbClr val="333333"/>
                </a:solidFill>
                <a:latin typeface="Helvetica"/>
              </a:rPr>
              <a:t>Doğal afetler oluşum nedenlerine göre jeolojik ve me­teorolojik kökenli olmak üzere ikiye ayrılır. Jeolojik kö­kenli doğal afetler; deprem, volkanik püskürme, heye­lan vb.dir. Meteorolojik kökenli doğal afetler; şiddetli yağış, sel, taşkın, don olayı, orman yangınları, kuvvet­li rüzgâr, çığ ve yıldırımdır. Doğal afetler oluşum hızla­rına göre yavaş ve hızlı gelişen doğal afetler olmak üzere ikiye ayrılabilir. Yavaş gelişen doğal afetler; ku­raklık, erozyon, çölleşme vb.dir. Hızlı gelişen doğal afetler; deprem, heyelan, çığ, volkanik püskürme vb.dir. Böyle bir sınıflandırma yapılmasına rağmen, ba­zı doğal afetleri bütün yönleriyle bu gruplardan her­hangi birine dahil etmek oldukça zordur.</a:t>
            </a:r>
            <a:endParaRPr lang="tr-TR" dirty="0"/>
          </a:p>
        </p:txBody>
      </p:sp>
    </p:spTree>
    <p:extLst>
      <p:ext uri="{BB962C8B-B14F-4D97-AF65-F5344CB8AC3E}">
        <p14:creationId xmlns="" xmlns:p14="http://schemas.microsoft.com/office/powerpoint/2010/main" val="2331251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052736"/>
            <a:ext cx="9144000" cy="5805264"/>
          </a:xfrm>
        </p:spPr>
        <p:txBody>
          <a:bodyPr>
            <a:normAutofit lnSpcReduction="10000"/>
          </a:bodyPr>
          <a:lstStyle/>
          <a:p>
            <a:r>
              <a:rPr lang="tr-TR" dirty="0">
                <a:solidFill>
                  <a:srgbClr val="333333"/>
                </a:solidFill>
                <a:latin typeface="Helvetica"/>
              </a:rPr>
              <a:t> </a:t>
            </a:r>
            <a:r>
              <a:rPr lang="tr-TR" sz="2800" dirty="0">
                <a:solidFill>
                  <a:srgbClr val="333333"/>
                </a:solidFill>
                <a:latin typeface="Helvetica"/>
              </a:rPr>
              <a:t>Beşerî faktörler: insanların bitki örtüsünü tahrip et­mesi, yol, kanal, tünel ve baraj yapımı esnasındaki ça­lışmalar yamaç dengesinin bozulmasına yol açarak kütle </a:t>
            </a:r>
            <a:r>
              <a:rPr lang="tr-TR" sz="2800" dirty="0" smtClean="0">
                <a:solidFill>
                  <a:srgbClr val="333333"/>
                </a:solidFill>
                <a:latin typeface="Helvetica"/>
              </a:rPr>
              <a:t>hareketlerine </a:t>
            </a:r>
            <a:r>
              <a:rPr lang="tr-TR" sz="2800" dirty="0">
                <a:solidFill>
                  <a:srgbClr val="333333"/>
                </a:solidFill>
                <a:latin typeface="Helvetica"/>
              </a:rPr>
              <a:t>yol açar</a:t>
            </a:r>
            <a:r>
              <a:rPr lang="tr-TR" sz="2800" dirty="0" smtClean="0">
                <a:solidFill>
                  <a:srgbClr val="333333"/>
                </a:solidFill>
                <a:latin typeface="Helvetica"/>
              </a:rPr>
              <a:t>.</a:t>
            </a:r>
          </a:p>
          <a:p>
            <a:pPr marL="0" indent="0">
              <a:buNone/>
            </a:pPr>
            <a:r>
              <a:rPr lang="tr-TR" sz="2800" dirty="0" smtClean="0">
                <a:solidFill>
                  <a:srgbClr val="333333"/>
                </a:solidFill>
                <a:latin typeface="Helvetica"/>
              </a:rPr>
              <a:t>      Türkiye</a:t>
            </a:r>
            <a:r>
              <a:rPr lang="tr-TR" sz="2800" dirty="0">
                <a:solidFill>
                  <a:srgbClr val="333333"/>
                </a:solidFill>
                <a:latin typeface="Helvetica"/>
              </a:rPr>
              <a:t>, oldukça engebeli ve yüksek bir ülkedir. Onun için Karadeniz, Doğu Anadolu ve Akdeniz bölgelerin­de kütle hareketleri görülmektedir. Ancak ülkemizin Karadeniz’e bakan kıyı kesiminde çok sık ve etkili he­yelan olayları olmaktadır. Türkiye’de heyelan olayları­nın yarıdan fazlası ilkbahar aylarında görülmektedir. Bu durum üzerinde kar erimelerinin artması ve topra­ğın suya doygun hâle gelmesi etkilidir. Buna karşılık toprak neminin azaldığı yaz ve sonbahar mevsimlerin­de heyelan olayları daha az görülür.</a:t>
            </a:r>
            <a:endParaRPr lang="tr-TR" sz="2800" dirty="0"/>
          </a:p>
        </p:txBody>
      </p:sp>
    </p:spTree>
    <p:extLst>
      <p:ext uri="{BB962C8B-B14F-4D97-AF65-F5344CB8AC3E}">
        <p14:creationId xmlns="" xmlns:p14="http://schemas.microsoft.com/office/powerpoint/2010/main" val="652605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124744"/>
            <a:ext cx="9144000" cy="5733256"/>
          </a:xfrm>
        </p:spPr>
        <p:txBody>
          <a:bodyPr/>
          <a:lstStyle/>
          <a:p>
            <a:r>
              <a:rPr lang="tr-TR" dirty="0">
                <a:solidFill>
                  <a:srgbClr val="333333"/>
                </a:solidFill>
                <a:latin typeface="Helvetica"/>
              </a:rPr>
              <a:t>Heyelan sonucu, bazen akarsu vadilerinin önü tıkana­rak gerisinde heyelan set gölleri oluşabilmektedir. Karadeniz Bölgesi'nde bu tür göller yaygındır. Tortum, Sera, Abant, Yedigöller, </a:t>
            </a:r>
            <a:r>
              <a:rPr lang="tr-TR" dirty="0" err="1">
                <a:solidFill>
                  <a:srgbClr val="333333"/>
                </a:solidFill>
                <a:latin typeface="Helvetica"/>
              </a:rPr>
              <a:t>Zinav</a:t>
            </a:r>
            <a:r>
              <a:rPr lang="tr-TR" dirty="0">
                <a:solidFill>
                  <a:srgbClr val="333333"/>
                </a:solidFill>
                <a:latin typeface="Helvetica"/>
              </a:rPr>
              <a:t> ve Sülük gölleri gibi. Bu tür doğal afetler, her yıl insanların can ve mal kaybına yol açmaktadır. 1988 yılında Trabzon'un Maçka ilçesi­ne bağlı Çatak Köyü’ndeki heyelan ile 1995 yılında Isparta’nın Senirkent ilçesinde yaşanan kütle hareketle­ri bunlara örnek olarak verilebilir.</a:t>
            </a:r>
            <a:endParaRPr lang="tr-TR" dirty="0"/>
          </a:p>
        </p:txBody>
      </p:sp>
    </p:spTree>
    <p:extLst>
      <p:ext uri="{BB962C8B-B14F-4D97-AF65-F5344CB8AC3E}">
        <p14:creationId xmlns="" xmlns:p14="http://schemas.microsoft.com/office/powerpoint/2010/main" val="37199545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052736"/>
            <a:ext cx="9144000" cy="5805264"/>
          </a:xfrm>
        </p:spPr>
        <p:txBody>
          <a:bodyPr>
            <a:normAutofit/>
          </a:bodyPr>
          <a:lstStyle/>
          <a:p>
            <a:r>
              <a:rPr lang="tr-TR" sz="2400" dirty="0" smtClean="0">
                <a:solidFill>
                  <a:srgbClr val="FF0000"/>
                </a:solidFill>
                <a:latin typeface="Helvetica"/>
              </a:rPr>
              <a:t> Kütle hareketlerinden </a:t>
            </a:r>
            <a:r>
              <a:rPr lang="tr-TR" sz="2400" dirty="0">
                <a:solidFill>
                  <a:srgbClr val="FF0000"/>
                </a:solidFill>
                <a:latin typeface="Helvetica"/>
              </a:rPr>
              <a:t>korunmanın başlıca yolları şunlardır</a:t>
            </a:r>
            <a:r>
              <a:rPr lang="tr-TR" sz="2400" dirty="0" smtClean="0">
                <a:solidFill>
                  <a:srgbClr val="FF0000"/>
                </a:solidFill>
                <a:latin typeface="Helvetica"/>
              </a:rPr>
              <a:t>:</a:t>
            </a:r>
          </a:p>
          <a:p>
            <a:pPr>
              <a:buFont typeface="Arial"/>
              <a:buChar char="•"/>
            </a:pPr>
            <a:r>
              <a:rPr lang="tr-TR" dirty="0">
                <a:solidFill>
                  <a:srgbClr val="FF0000"/>
                </a:solidFill>
                <a:latin typeface="Helvetica"/>
              </a:rPr>
              <a:t> </a:t>
            </a:r>
            <a:r>
              <a:rPr lang="tr-TR" dirty="0">
                <a:solidFill>
                  <a:srgbClr val="333333"/>
                </a:solidFill>
                <a:latin typeface="Helvetica"/>
              </a:rPr>
              <a:t>Heyelana elverişli bölgelerde bitki örtüsünün tahri­bi önlenmeli, hatta eğimli yamaçlar ağaçlandırılmalıdır.</a:t>
            </a:r>
          </a:p>
          <a:p>
            <a:pPr>
              <a:buFont typeface="Arial"/>
              <a:buChar char="•"/>
            </a:pPr>
            <a:r>
              <a:rPr lang="tr-TR" dirty="0">
                <a:solidFill>
                  <a:srgbClr val="333333"/>
                </a:solidFill>
                <a:latin typeface="Helvetica"/>
              </a:rPr>
              <a:t>Heyelan bakımından risk taşıyan bölgelerdeki yer­leşmeler başka yerlere kaydırılmalıdır.</a:t>
            </a:r>
          </a:p>
          <a:p>
            <a:pPr>
              <a:buFont typeface="Arial"/>
              <a:buChar char="•"/>
            </a:pPr>
            <a:r>
              <a:rPr lang="tr-TR" dirty="0">
                <a:solidFill>
                  <a:srgbClr val="333333"/>
                </a:solidFill>
                <a:latin typeface="Helvetica"/>
              </a:rPr>
              <a:t>Yamaç eğimine dik istinat duvarları yapılmalıdır.</a:t>
            </a:r>
          </a:p>
          <a:p>
            <a:pPr>
              <a:buFont typeface="Arial"/>
              <a:buChar char="•"/>
            </a:pPr>
            <a:r>
              <a:rPr lang="tr-TR" dirty="0">
                <a:solidFill>
                  <a:srgbClr val="333333"/>
                </a:solidFill>
                <a:latin typeface="Helvetica"/>
              </a:rPr>
              <a:t>Yamaç dengesini bozabilecek inşaat çalışmaları yapılmamalıdır.</a:t>
            </a:r>
          </a:p>
          <a:p>
            <a:pPr marL="0" indent="0">
              <a:buNone/>
            </a:pPr>
            <a:endParaRPr lang="tr-TR" sz="2400" dirty="0">
              <a:solidFill>
                <a:srgbClr val="FF0000"/>
              </a:solidFill>
            </a:endParaRPr>
          </a:p>
        </p:txBody>
      </p:sp>
    </p:spTree>
    <p:extLst>
      <p:ext uri="{BB962C8B-B14F-4D97-AF65-F5344CB8AC3E}">
        <p14:creationId xmlns="" xmlns:p14="http://schemas.microsoft.com/office/powerpoint/2010/main" val="18460827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04800" y="0"/>
            <a:ext cx="8686800" cy="1124744"/>
          </a:xfrm>
        </p:spPr>
        <p:txBody>
          <a:bodyPr>
            <a:normAutofit fontScale="90000"/>
          </a:bodyPr>
          <a:lstStyle/>
          <a:p>
            <a:r>
              <a:rPr lang="tr-TR" b="1" dirty="0" smtClean="0">
                <a:solidFill>
                  <a:srgbClr val="CC9933"/>
                </a:solidFill>
                <a:effectLst/>
                <a:latin typeface="Helvetica"/>
              </a:rPr>
              <a:t/>
            </a:r>
            <a:br>
              <a:rPr lang="tr-TR" b="1" dirty="0" smtClean="0">
                <a:solidFill>
                  <a:srgbClr val="CC9933"/>
                </a:solidFill>
                <a:effectLst/>
                <a:latin typeface="Helvetica"/>
              </a:rPr>
            </a:br>
            <a:r>
              <a:rPr lang="tr-TR" sz="5300" b="1" dirty="0">
                <a:solidFill>
                  <a:srgbClr val="FF0000"/>
                </a:solidFill>
                <a:effectLst/>
                <a:latin typeface="Helvetica"/>
              </a:rPr>
              <a:t> </a:t>
            </a:r>
            <a:r>
              <a:rPr lang="tr-TR" sz="5300" b="1" dirty="0" smtClean="0">
                <a:solidFill>
                  <a:srgbClr val="FF0000"/>
                </a:solidFill>
                <a:effectLst/>
                <a:latin typeface="Helvetica"/>
              </a:rPr>
              <a:t>                      </a:t>
            </a:r>
            <a:r>
              <a:rPr lang="tr-TR" sz="4900" b="1" dirty="0" smtClean="0">
                <a:solidFill>
                  <a:srgbClr val="FF0000"/>
                </a:solidFill>
                <a:effectLst/>
                <a:latin typeface="Helvetica"/>
              </a:rPr>
              <a:t>ÇIĞ</a:t>
            </a:r>
            <a:r>
              <a:rPr lang="tr-TR" sz="5300" b="1" dirty="0">
                <a:solidFill>
                  <a:srgbClr val="FF0000"/>
                </a:solidFill>
                <a:effectLst/>
                <a:latin typeface="Helvetica"/>
              </a:rPr>
              <a:t/>
            </a:r>
            <a:br>
              <a:rPr lang="tr-TR" sz="5300" b="1" dirty="0">
                <a:solidFill>
                  <a:srgbClr val="FF0000"/>
                </a:solidFill>
                <a:effectLst/>
                <a:latin typeface="Helvetica"/>
              </a:rPr>
            </a:br>
            <a:endParaRPr lang="tr-TR" sz="5300" dirty="0">
              <a:solidFill>
                <a:srgbClr val="FF0000"/>
              </a:solidFill>
            </a:endParaRPr>
          </a:p>
        </p:txBody>
      </p:sp>
      <p:sp>
        <p:nvSpPr>
          <p:cNvPr id="3" name="İçerik Yer Tutucusu 2"/>
          <p:cNvSpPr>
            <a:spLocks noGrp="1"/>
          </p:cNvSpPr>
          <p:nvPr>
            <p:ph idx="1"/>
          </p:nvPr>
        </p:nvSpPr>
        <p:spPr>
          <a:xfrm>
            <a:off x="0" y="1124744"/>
            <a:ext cx="9144000" cy="5733256"/>
          </a:xfrm>
        </p:spPr>
        <p:txBody>
          <a:bodyPr/>
          <a:lstStyle/>
          <a:p>
            <a:r>
              <a:rPr lang="tr-TR" dirty="0">
                <a:solidFill>
                  <a:srgbClr val="333333"/>
                </a:solidFill>
                <a:latin typeface="Helvetica"/>
              </a:rPr>
              <a:t>Kar örtüsünün eğim yönünde hareket etmesiyle can ve mal kayıplarına neden olan doğa olayına</a:t>
            </a:r>
            <a:r>
              <a:rPr lang="tr-TR" dirty="0">
                <a:solidFill>
                  <a:srgbClr val="FF0000"/>
                </a:solidFill>
                <a:latin typeface="Helvetica"/>
              </a:rPr>
              <a:t> </a:t>
            </a:r>
            <a:r>
              <a:rPr lang="tr-TR" b="1" dirty="0" smtClean="0">
                <a:solidFill>
                  <a:srgbClr val="FF0000"/>
                </a:solidFill>
                <a:latin typeface="Helvetica"/>
              </a:rPr>
              <a:t>çığ </a:t>
            </a:r>
            <a:r>
              <a:rPr lang="tr-TR" dirty="0" smtClean="0">
                <a:solidFill>
                  <a:srgbClr val="333333"/>
                </a:solidFill>
                <a:latin typeface="Helvetica"/>
              </a:rPr>
              <a:t>adı </a:t>
            </a:r>
            <a:r>
              <a:rPr lang="tr-TR" dirty="0">
                <a:solidFill>
                  <a:srgbClr val="333333"/>
                </a:solidFill>
                <a:latin typeface="Helvetica"/>
              </a:rPr>
              <a:t>verilir.</a:t>
            </a:r>
          </a:p>
          <a:p>
            <a:pPr>
              <a:buFont typeface="Arial"/>
              <a:buChar char="•"/>
            </a:pPr>
            <a:r>
              <a:rPr lang="tr-TR" dirty="0">
                <a:solidFill>
                  <a:srgbClr val="FF0000"/>
                </a:solidFill>
                <a:latin typeface="Helvetica"/>
              </a:rPr>
              <a:t>Çığ oluşumuna neden olan faktörler şunlardır:</a:t>
            </a:r>
            <a:r>
              <a:rPr lang="tr-TR" dirty="0">
                <a:solidFill>
                  <a:srgbClr val="FF0000"/>
                </a:solidFill>
              </a:rPr>
              <a:t/>
            </a:r>
            <a:br>
              <a:rPr lang="tr-TR" dirty="0">
                <a:solidFill>
                  <a:srgbClr val="FF0000"/>
                </a:solidFill>
              </a:rPr>
            </a:br>
            <a:r>
              <a:rPr lang="tr-TR" sz="4400" dirty="0">
                <a:solidFill>
                  <a:srgbClr val="333333"/>
                </a:solidFill>
                <a:latin typeface="Helvetica"/>
              </a:rPr>
              <a:t>Arazi eğiminin fazla olması,</a:t>
            </a:r>
          </a:p>
          <a:p>
            <a:pPr>
              <a:buFont typeface="Arial"/>
              <a:buChar char="•"/>
            </a:pPr>
            <a:r>
              <a:rPr lang="tr-TR" sz="4400" dirty="0">
                <a:solidFill>
                  <a:srgbClr val="333333"/>
                </a:solidFill>
                <a:latin typeface="Helvetica"/>
              </a:rPr>
              <a:t>Taze kar tabakasının kalın olması,</a:t>
            </a:r>
          </a:p>
          <a:p>
            <a:pPr>
              <a:buFont typeface="Arial"/>
              <a:buChar char="•"/>
            </a:pPr>
            <a:r>
              <a:rPr lang="tr-TR" sz="4400" dirty="0">
                <a:solidFill>
                  <a:srgbClr val="333333"/>
                </a:solidFill>
                <a:latin typeface="Helvetica"/>
              </a:rPr>
              <a:t>Kar fırtınasının kuvvetli olması, Havaların birden ısınması vb.</a:t>
            </a:r>
          </a:p>
          <a:p>
            <a:endParaRPr lang="tr-TR" dirty="0">
              <a:solidFill>
                <a:srgbClr val="FF0000"/>
              </a:solidFill>
            </a:endParaRPr>
          </a:p>
        </p:txBody>
      </p:sp>
    </p:spTree>
    <p:extLst>
      <p:ext uri="{BB962C8B-B14F-4D97-AF65-F5344CB8AC3E}">
        <p14:creationId xmlns="" xmlns:p14="http://schemas.microsoft.com/office/powerpoint/2010/main" val="20471564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124744"/>
            <a:ext cx="9144000" cy="5616624"/>
          </a:xfrm>
        </p:spPr>
        <p:txBody>
          <a:bodyPr/>
          <a:lstStyle/>
          <a:p>
            <a:r>
              <a:rPr lang="tr-TR" dirty="0">
                <a:solidFill>
                  <a:srgbClr val="333333"/>
                </a:solidFill>
                <a:latin typeface="Helvetica"/>
              </a:rPr>
              <a:t>Yurdumuzdaki dağlık alanlarda çığ tehlikesi görülmek­tedir. Ülkemizde ortalama yüksekliği 1000 metrenin üzerinde olan sahalarda bulunan kış turizm merkezle­ri ile Doğu ve Güneydoğu Anadolu bölgelerinin ağaç örtüsünden yoksun olan (özellikle Hakkâri, Tunceli, Bingöl, Siirt ve Bitlis illerini kapsayan) kesimi çığ afet­lerine en hassas olan alanları içermektedir. Çığlar ül­kemizde en çok kış ve ilkbahar mevsimlerinde görülür.</a:t>
            </a:r>
            <a:endParaRPr lang="tr-TR" dirty="0"/>
          </a:p>
        </p:txBody>
      </p:sp>
    </p:spTree>
    <p:extLst>
      <p:ext uri="{BB962C8B-B14F-4D97-AF65-F5344CB8AC3E}">
        <p14:creationId xmlns="" xmlns:p14="http://schemas.microsoft.com/office/powerpoint/2010/main" val="20482062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052736"/>
            <a:ext cx="9149471" cy="5805264"/>
          </a:xfrm>
        </p:spPr>
        <p:txBody>
          <a:bodyPr>
            <a:normAutofit fontScale="92500"/>
          </a:bodyPr>
          <a:lstStyle/>
          <a:p>
            <a:r>
              <a:rPr lang="tr-TR" sz="2800" dirty="0">
                <a:solidFill>
                  <a:srgbClr val="FF0000"/>
                </a:solidFill>
                <a:latin typeface="Helvetica"/>
              </a:rPr>
              <a:t>Türkiye’de çığları önlemek ve zararlarını azaltmak için yapılması gereken çalışmaların </a:t>
            </a:r>
            <a:r>
              <a:rPr lang="tr-TR" sz="2800" dirty="0" err="1">
                <a:solidFill>
                  <a:srgbClr val="FF0000"/>
                </a:solidFill>
                <a:latin typeface="Helvetica"/>
              </a:rPr>
              <a:t>başlıcaları</a:t>
            </a:r>
            <a:r>
              <a:rPr lang="tr-TR" sz="2800" dirty="0">
                <a:solidFill>
                  <a:srgbClr val="FF0000"/>
                </a:solidFill>
                <a:latin typeface="Helvetica"/>
              </a:rPr>
              <a:t> şunlardır:</a:t>
            </a:r>
          </a:p>
          <a:p>
            <a:pPr>
              <a:buFont typeface="Arial"/>
              <a:buChar char="•"/>
            </a:pPr>
            <a:r>
              <a:rPr lang="tr-TR" sz="4000" dirty="0">
                <a:solidFill>
                  <a:srgbClr val="333333"/>
                </a:solidFill>
                <a:latin typeface="Helvetica"/>
              </a:rPr>
              <a:t>Çığ risk önleme haritaları hazırlamak</a:t>
            </a:r>
          </a:p>
          <a:p>
            <a:pPr>
              <a:buFont typeface="Arial"/>
              <a:buChar char="•"/>
            </a:pPr>
            <a:r>
              <a:rPr lang="tr-TR" sz="4000" dirty="0">
                <a:solidFill>
                  <a:srgbClr val="333333"/>
                </a:solidFill>
                <a:latin typeface="Helvetica"/>
              </a:rPr>
              <a:t>Çığ önleme yapıları oluşturmak(özel çatı tipleri, kar tünelleri, köprüler, çitler vb.)</a:t>
            </a:r>
          </a:p>
          <a:p>
            <a:pPr>
              <a:buFont typeface="Arial"/>
              <a:buChar char="•"/>
            </a:pPr>
            <a:r>
              <a:rPr lang="tr-TR" sz="4000" dirty="0">
                <a:solidFill>
                  <a:srgbClr val="333333"/>
                </a:solidFill>
                <a:latin typeface="Helvetica"/>
              </a:rPr>
              <a:t>Çığ erken uyarı sistemleri oluşturmak</a:t>
            </a:r>
          </a:p>
          <a:p>
            <a:pPr>
              <a:buFont typeface="Arial"/>
              <a:buChar char="•"/>
            </a:pPr>
            <a:r>
              <a:rPr lang="tr-TR" sz="4000" dirty="0">
                <a:solidFill>
                  <a:srgbClr val="333333"/>
                </a:solidFill>
                <a:latin typeface="Helvetica"/>
              </a:rPr>
              <a:t>Arama, kurtarma ekipleri kurmak vb.</a:t>
            </a:r>
          </a:p>
          <a:p>
            <a:pPr marL="0" indent="0">
              <a:buNone/>
            </a:pPr>
            <a:r>
              <a:rPr lang="tr-TR" sz="4000" dirty="0">
                <a:solidFill>
                  <a:srgbClr val="333333"/>
                </a:solidFill>
                <a:latin typeface="Helvetica"/>
              </a:rPr>
              <a:t/>
            </a:r>
            <a:br>
              <a:rPr lang="tr-TR" sz="4000" dirty="0">
                <a:solidFill>
                  <a:srgbClr val="333333"/>
                </a:solidFill>
                <a:latin typeface="Helvetica"/>
              </a:rPr>
            </a:br>
            <a:endParaRPr lang="tr-TR" sz="4000" dirty="0"/>
          </a:p>
        </p:txBody>
      </p:sp>
    </p:spTree>
    <p:extLst>
      <p:ext uri="{BB962C8B-B14F-4D97-AF65-F5344CB8AC3E}">
        <p14:creationId xmlns="" xmlns:p14="http://schemas.microsoft.com/office/powerpoint/2010/main" val="23331350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33567"/>
            <a:ext cx="9144000" cy="1014296"/>
          </a:xfrm>
        </p:spPr>
        <p:txBody>
          <a:bodyPr>
            <a:normAutofit/>
          </a:bodyPr>
          <a:lstStyle/>
          <a:p>
            <a:r>
              <a:rPr lang="tr-TR" sz="2000" b="1" dirty="0" smtClean="0">
                <a:solidFill>
                  <a:srgbClr val="FF0000"/>
                </a:solidFill>
                <a:effectLst/>
                <a:latin typeface="Helvetica"/>
              </a:rPr>
              <a:t>      Olağanüstü </a:t>
            </a:r>
            <a:r>
              <a:rPr lang="tr-TR" sz="2000" b="1" dirty="0">
                <a:solidFill>
                  <a:srgbClr val="FF0000"/>
                </a:solidFill>
                <a:effectLst/>
                <a:latin typeface="Helvetica"/>
              </a:rPr>
              <a:t>Hava Olayları: Fırtına, Kasırga, Hortum</a:t>
            </a:r>
            <a:br>
              <a:rPr lang="tr-TR" sz="2000" b="1" dirty="0">
                <a:solidFill>
                  <a:srgbClr val="FF0000"/>
                </a:solidFill>
                <a:effectLst/>
                <a:latin typeface="Helvetica"/>
              </a:rPr>
            </a:br>
            <a:endParaRPr lang="tr-TR" sz="2000" dirty="0">
              <a:solidFill>
                <a:srgbClr val="FF0000"/>
              </a:solidFill>
            </a:endParaRPr>
          </a:p>
        </p:txBody>
      </p:sp>
      <p:sp>
        <p:nvSpPr>
          <p:cNvPr id="3" name="İçerik Yer Tutucusu 2"/>
          <p:cNvSpPr>
            <a:spLocks noGrp="1"/>
          </p:cNvSpPr>
          <p:nvPr>
            <p:ph idx="1"/>
          </p:nvPr>
        </p:nvSpPr>
        <p:spPr>
          <a:xfrm>
            <a:off x="0" y="1052736"/>
            <a:ext cx="9144000" cy="5805264"/>
          </a:xfrm>
        </p:spPr>
        <p:txBody>
          <a:bodyPr>
            <a:normAutofit lnSpcReduction="10000"/>
          </a:bodyPr>
          <a:lstStyle/>
          <a:p>
            <a:pPr marL="0" indent="0">
              <a:buNone/>
            </a:pPr>
            <a:r>
              <a:rPr lang="tr-TR" dirty="0" smtClean="0">
                <a:solidFill>
                  <a:srgbClr val="333333"/>
                </a:solidFill>
                <a:latin typeface="Helvetica"/>
              </a:rPr>
              <a:t>      Rüzgârların </a:t>
            </a:r>
            <a:r>
              <a:rPr lang="tr-TR" dirty="0">
                <a:solidFill>
                  <a:srgbClr val="333333"/>
                </a:solidFill>
                <a:latin typeface="Helvetica"/>
              </a:rPr>
              <a:t>yıkıcılığı hızı ile doğru orantılıdır. Hızı saat­te 63 km veya daha fazla olan rüzgârlara fırtına, hızı saatte 120 km’yi bulan rüzgârlara kasırga, hızlı bir şe­kilde dönen hava kolonlarının bulunduğu fırtına siste­mine de hortum adı verilir. Büyük çaplı ve çok şiddet­li tropikal rüzgârlar, etkili oldukları yerlerde büyük can ve mal kayıplarına neden olurlar. Kasırga, tayfun ve </a:t>
            </a:r>
            <a:r>
              <a:rPr lang="tr-TR" dirty="0" err="1">
                <a:solidFill>
                  <a:srgbClr val="333333"/>
                </a:solidFill>
                <a:latin typeface="Helvetica"/>
              </a:rPr>
              <a:t>sayklon</a:t>
            </a:r>
            <a:r>
              <a:rPr lang="tr-TR" dirty="0">
                <a:solidFill>
                  <a:srgbClr val="333333"/>
                </a:solidFill>
                <a:latin typeface="Helvetica"/>
              </a:rPr>
              <a:t> sözcüklerinin üçü de aynı olayı anlatır. Ameri­ka'nın batı kıyıları ve Atlas Okyanusu’nda kasırga, Büyük Okyanus’ta tayfun, Hint Okyanusu'nda </a:t>
            </a:r>
            <a:r>
              <a:rPr lang="tr-TR" dirty="0" err="1">
                <a:solidFill>
                  <a:srgbClr val="333333"/>
                </a:solidFill>
                <a:latin typeface="Helvetica"/>
              </a:rPr>
              <a:t>sayk­lon</a:t>
            </a:r>
            <a:r>
              <a:rPr lang="tr-TR" dirty="0">
                <a:solidFill>
                  <a:srgbClr val="333333"/>
                </a:solidFill>
                <a:latin typeface="Helvetica"/>
              </a:rPr>
              <a:t> adı verilmektedir.</a:t>
            </a:r>
            <a:endParaRPr lang="tr-TR" dirty="0"/>
          </a:p>
        </p:txBody>
      </p:sp>
    </p:spTree>
    <p:extLst>
      <p:ext uri="{BB962C8B-B14F-4D97-AF65-F5344CB8AC3E}">
        <p14:creationId xmlns="" xmlns:p14="http://schemas.microsoft.com/office/powerpoint/2010/main" val="27717100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 y="1052736"/>
            <a:ext cx="9171708" cy="5805264"/>
          </a:xfrm>
        </p:spPr>
        <p:txBody>
          <a:bodyPr/>
          <a:lstStyle/>
          <a:p>
            <a:pPr marL="0" indent="0">
              <a:buNone/>
            </a:pPr>
            <a:r>
              <a:rPr lang="tr-TR" dirty="0" smtClean="0">
                <a:solidFill>
                  <a:srgbClr val="333333"/>
                </a:solidFill>
                <a:latin typeface="Helvetica"/>
              </a:rPr>
              <a:t>    Yeryüzünde </a:t>
            </a:r>
            <a:r>
              <a:rPr lang="tr-TR" dirty="0">
                <a:solidFill>
                  <a:srgbClr val="333333"/>
                </a:solidFill>
                <a:latin typeface="Helvetica"/>
              </a:rPr>
              <a:t>görülen en şiddetli rüzgârların tropikal ku­şak ve alçak enlemlerde meydana gelmesinin nedeni, buralarda yatay ve dikey yönlü hava akımlarının daha fazla olmasıdır. Bu hava akımlarını sağlayan etmen de ısı değişmeleridir. Kısa zaman içinde ve dar alanda çok büyük ısı değişmeleri yaşanabilmektedir. Türki­ye’de fırtına, kasırga ve hortum gibi rüzgârların doğal afet olarak etkileri azdır. Bu durumun temel nedeni Türkiye’nin orta kuşakta yer almasıdır.</a:t>
            </a:r>
            <a:endParaRPr lang="tr-TR" dirty="0"/>
          </a:p>
        </p:txBody>
      </p:sp>
    </p:spTree>
    <p:extLst>
      <p:ext uri="{BB962C8B-B14F-4D97-AF65-F5344CB8AC3E}">
        <p14:creationId xmlns="" xmlns:p14="http://schemas.microsoft.com/office/powerpoint/2010/main" val="29486196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980728"/>
          </a:xfrm>
        </p:spPr>
        <p:txBody>
          <a:bodyPr>
            <a:normAutofit fontScale="90000"/>
          </a:bodyPr>
          <a:lstStyle/>
          <a:p>
            <a:r>
              <a:rPr lang="tr-TR" b="1" dirty="0" smtClean="0">
                <a:solidFill>
                  <a:srgbClr val="CC9933"/>
                </a:solidFill>
                <a:effectLst/>
                <a:latin typeface="Helvetica"/>
              </a:rPr>
              <a:t/>
            </a:r>
            <a:br>
              <a:rPr lang="tr-TR" b="1" dirty="0" smtClean="0">
                <a:solidFill>
                  <a:srgbClr val="CC9933"/>
                </a:solidFill>
                <a:effectLst/>
                <a:latin typeface="Helvetica"/>
              </a:rPr>
            </a:br>
            <a:r>
              <a:rPr lang="tr-TR" b="1" dirty="0">
                <a:solidFill>
                  <a:srgbClr val="CC9933"/>
                </a:solidFill>
                <a:effectLst/>
                <a:latin typeface="Helvetica"/>
              </a:rPr>
              <a:t> </a:t>
            </a:r>
            <a:r>
              <a:rPr lang="tr-TR" b="1" dirty="0" smtClean="0">
                <a:solidFill>
                  <a:srgbClr val="CC9933"/>
                </a:solidFill>
                <a:effectLst/>
                <a:latin typeface="Helvetica"/>
              </a:rPr>
              <a:t>                    </a:t>
            </a:r>
            <a:r>
              <a:rPr lang="tr-TR" sz="5300" b="1" dirty="0" smtClean="0">
                <a:solidFill>
                  <a:srgbClr val="FF0000"/>
                </a:solidFill>
                <a:effectLst/>
                <a:latin typeface="Helvetica"/>
              </a:rPr>
              <a:t>Volkanlar</a:t>
            </a:r>
            <a:r>
              <a:rPr lang="tr-TR" sz="5300" b="1" dirty="0">
                <a:solidFill>
                  <a:srgbClr val="FF0000"/>
                </a:solidFill>
                <a:effectLst/>
                <a:latin typeface="Helvetica"/>
              </a:rPr>
              <a:t/>
            </a:r>
            <a:br>
              <a:rPr lang="tr-TR" sz="5300" b="1" dirty="0">
                <a:solidFill>
                  <a:srgbClr val="FF0000"/>
                </a:solidFill>
                <a:effectLst/>
                <a:latin typeface="Helvetica"/>
              </a:rPr>
            </a:br>
            <a:endParaRPr lang="tr-TR" sz="5300" dirty="0">
              <a:solidFill>
                <a:srgbClr val="FF0000"/>
              </a:solidFill>
            </a:endParaRPr>
          </a:p>
        </p:txBody>
      </p:sp>
      <p:sp>
        <p:nvSpPr>
          <p:cNvPr id="3" name="İçerik Yer Tutucusu 2"/>
          <p:cNvSpPr>
            <a:spLocks noGrp="1"/>
          </p:cNvSpPr>
          <p:nvPr>
            <p:ph idx="1"/>
          </p:nvPr>
        </p:nvSpPr>
        <p:spPr>
          <a:xfrm>
            <a:off x="29846" y="1052736"/>
            <a:ext cx="9114153" cy="5805264"/>
          </a:xfrm>
        </p:spPr>
        <p:txBody>
          <a:bodyPr/>
          <a:lstStyle/>
          <a:p>
            <a:r>
              <a:rPr lang="tr-TR" dirty="0">
                <a:solidFill>
                  <a:srgbClr val="333333"/>
                </a:solidFill>
                <a:latin typeface="Helvetica"/>
              </a:rPr>
              <a:t>Yeryüzünde yaklaşık olarak 500 civarında aktif volkan olduğu bilinmektedir. Bunlar yeryüzünde gelişigüzel dizilmezler. Volkanlar genellikle levha sınırlarında yer alır. Dünya’da deniz seviyesi üzerindeki aktif volkanla­rın yarısından fazlası</a:t>
            </a:r>
            <a:r>
              <a:rPr lang="tr-TR" b="1" dirty="0">
                <a:solidFill>
                  <a:srgbClr val="333333"/>
                </a:solidFill>
                <a:latin typeface="Helvetica"/>
              </a:rPr>
              <a:t> </a:t>
            </a:r>
            <a:r>
              <a:rPr lang="tr-TR" b="1" dirty="0">
                <a:solidFill>
                  <a:srgbClr val="FF0000"/>
                </a:solidFill>
                <a:latin typeface="Helvetica"/>
              </a:rPr>
              <a:t>Ateş Çemberi</a:t>
            </a:r>
            <a:r>
              <a:rPr lang="tr-TR" dirty="0">
                <a:solidFill>
                  <a:srgbClr val="333333"/>
                </a:solidFill>
                <a:latin typeface="Helvetica"/>
              </a:rPr>
              <a:t> olarak bilinen Bü­yük Okyanus'ta yer alır. Bu volkanların çevresinde de milyonlarca insan yaşamaktadır. İnsanlar zaman için­de volkan püskürmelerinden etkilenmiş ve büyük afet­ler yaşamıştır.</a:t>
            </a:r>
            <a:endParaRPr lang="tr-TR" dirty="0"/>
          </a:p>
        </p:txBody>
      </p:sp>
    </p:spTree>
    <p:extLst>
      <p:ext uri="{BB962C8B-B14F-4D97-AF65-F5344CB8AC3E}">
        <p14:creationId xmlns="" xmlns:p14="http://schemas.microsoft.com/office/powerpoint/2010/main" val="28305924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052736"/>
            <a:ext cx="9144000" cy="5805264"/>
          </a:xfrm>
        </p:spPr>
        <p:txBody>
          <a:bodyPr>
            <a:normAutofit lnSpcReduction="10000"/>
          </a:bodyPr>
          <a:lstStyle/>
          <a:p>
            <a:r>
              <a:rPr lang="tr-TR" dirty="0">
                <a:solidFill>
                  <a:srgbClr val="333333"/>
                </a:solidFill>
                <a:latin typeface="Helvetica"/>
              </a:rPr>
              <a:t>Volkanların püskürmeleri ve volkanik etkinlikler farklılık gösterir. Bu püskürmeler buhar püskürmeleri, lav püs­kürmeleri, karbondioksit, toz, kül ve çeşitli gazların püskürmesi gibi çeşitli şekillerde olabilmektedir. Tüm bu volkan etkinlikleri insanlara zarar verebilir. Örneğin, M.S. 79 yılında </a:t>
            </a:r>
            <a:r>
              <a:rPr lang="tr-TR" dirty="0" err="1">
                <a:solidFill>
                  <a:srgbClr val="333333"/>
                </a:solidFill>
                <a:latin typeface="Helvetica"/>
              </a:rPr>
              <a:t>Vezüv</a:t>
            </a:r>
            <a:r>
              <a:rPr lang="tr-TR" dirty="0">
                <a:solidFill>
                  <a:srgbClr val="333333"/>
                </a:solidFill>
                <a:latin typeface="Helvetica"/>
              </a:rPr>
              <a:t> Yanardağı ile Akdeniz arasında­ki </a:t>
            </a:r>
            <a:r>
              <a:rPr lang="tr-TR" dirty="0" err="1">
                <a:solidFill>
                  <a:srgbClr val="333333"/>
                </a:solidFill>
                <a:latin typeface="Helvetica"/>
              </a:rPr>
              <a:t>Pompei</a:t>
            </a:r>
            <a:r>
              <a:rPr lang="tr-TR" dirty="0">
                <a:solidFill>
                  <a:srgbClr val="333333"/>
                </a:solidFill>
                <a:latin typeface="Helvetica"/>
              </a:rPr>
              <a:t> ve </a:t>
            </a:r>
            <a:r>
              <a:rPr lang="tr-TR" dirty="0" err="1">
                <a:solidFill>
                  <a:srgbClr val="333333"/>
                </a:solidFill>
                <a:latin typeface="Helvetica"/>
              </a:rPr>
              <a:t>Herculanum</a:t>
            </a:r>
            <a:r>
              <a:rPr lang="tr-TR" dirty="0">
                <a:solidFill>
                  <a:srgbClr val="333333"/>
                </a:solidFill>
                <a:latin typeface="Helvetica"/>
              </a:rPr>
              <a:t> kentleri, </a:t>
            </a:r>
            <a:r>
              <a:rPr lang="tr-TR" dirty="0" err="1">
                <a:solidFill>
                  <a:srgbClr val="333333"/>
                </a:solidFill>
                <a:latin typeface="Helvetica"/>
              </a:rPr>
              <a:t>Vezüv</a:t>
            </a:r>
            <a:r>
              <a:rPr lang="tr-TR" dirty="0">
                <a:solidFill>
                  <a:srgbClr val="333333"/>
                </a:solidFill>
                <a:latin typeface="Helvetica"/>
              </a:rPr>
              <a:t> Yanarda­ğının patlamasıyla kızgın lav ve küllerin altında kalarak yok olmuşlardır. </a:t>
            </a:r>
            <a:r>
              <a:rPr lang="tr-TR" dirty="0" err="1">
                <a:solidFill>
                  <a:srgbClr val="333333"/>
                </a:solidFill>
                <a:latin typeface="Helvetica"/>
              </a:rPr>
              <a:t>Pompei</a:t>
            </a:r>
            <a:r>
              <a:rPr lang="tr-TR" dirty="0">
                <a:solidFill>
                  <a:srgbClr val="333333"/>
                </a:solidFill>
                <a:latin typeface="Helvetica"/>
              </a:rPr>
              <a:t> şehrini örten kızgın küller iki binden fazla insanın ölümüne neden olmuştur.</a:t>
            </a:r>
            <a:endParaRPr lang="tr-TR" dirty="0"/>
          </a:p>
        </p:txBody>
      </p:sp>
    </p:spTree>
    <p:extLst>
      <p:ext uri="{BB962C8B-B14F-4D97-AF65-F5344CB8AC3E}">
        <p14:creationId xmlns="" xmlns:p14="http://schemas.microsoft.com/office/powerpoint/2010/main" val="9798683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1268760"/>
            <a:ext cx="8686800" cy="5328592"/>
          </a:xfrm>
        </p:spPr>
        <p:txBody>
          <a:bodyPr>
            <a:normAutofit/>
          </a:bodyPr>
          <a:lstStyle/>
          <a:p>
            <a:pPr marL="0" indent="0">
              <a:buNone/>
            </a:pPr>
            <a:r>
              <a:rPr lang="tr-TR" dirty="0">
                <a:solidFill>
                  <a:srgbClr val="333333"/>
                </a:solidFill>
                <a:latin typeface="Helvetica"/>
              </a:rPr>
              <a:t>Doğal olayların afete dönüşmesinde insanların etkisi fazladır. Dünya’da insanların ortaya çıkardığı önemli değişmelerden birincisi baraj, yol, köprü, tünel gibi fiziki yönden değişme; İkincisi bitki örtüsünün tahribi ve yanlış arazi kullanma ile başlayan, özellikle sana­yinin gelişmesini takiben ortaya çıkan kirli su, hava, çeşitli katı atıkların etkisi ile Dünya’mızın doğal den­gesini bozucu değişmelerdir</a:t>
            </a:r>
            <a:endParaRPr lang="tr-TR" dirty="0"/>
          </a:p>
        </p:txBody>
      </p:sp>
    </p:spTree>
    <p:extLst>
      <p:ext uri="{BB962C8B-B14F-4D97-AF65-F5344CB8AC3E}">
        <p14:creationId xmlns="" xmlns:p14="http://schemas.microsoft.com/office/powerpoint/2010/main" val="3899519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128580"/>
            <a:ext cx="9144000" cy="5733256"/>
          </a:xfrm>
        </p:spPr>
        <p:txBody>
          <a:bodyPr>
            <a:normAutofit/>
          </a:bodyPr>
          <a:lstStyle/>
          <a:p>
            <a:r>
              <a:rPr lang="tr-TR" sz="3600" dirty="0">
                <a:solidFill>
                  <a:srgbClr val="333333"/>
                </a:solidFill>
                <a:latin typeface="Helvetica"/>
              </a:rPr>
              <a:t>Yanardağ püskürmesi sonucunda ortaya çıkan küller güneş ışınlarının bir bölümünü keserek alt katmanlar­daki ısıyı düşürebilmektedir. Böylece Dünya’daki iklim koşulları bu durumdan etkilenebilmekte ve geçici so­ğuma görülmektedir. Örneğin 1883 yılında Endonez­ya’da </a:t>
            </a:r>
            <a:r>
              <a:rPr lang="tr-TR" sz="3600" dirty="0" err="1">
                <a:solidFill>
                  <a:srgbClr val="333333"/>
                </a:solidFill>
                <a:latin typeface="Helvetica"/>
              </a:rPr>
              <a:t>Krakatua</a:t>
            </a:r>
            <a:r>
              <a:rPr lang="tr-TR" sz="3600" dirty="0">
                <a:solidFill>
                  <a:srgbClr val="333333"/>
                </a:solidFill>
                <a:latin typeface="Helvetica"/>
              </a:rPr>
              <a:t> </a:t>
            </a:r>
            <a:r>
              <a:rPr lang="tr-TR" sz="3600" dirty="0" err="1">
                <a:solidFill>
                  <a:srgbClr val="333333"/>
                </a:solidFill>
                <a:latin typeface="Helvetica"/>
              </a:rPr>
              <a:t>Volkanı’nın</a:t>
            </a:r>
            <a:r>
              <a:rPr lang="tr-TR" sz="3600" dirty="0">
                <a:solidFill>
                  <a:srgbClr val="333333"/>
                </a:solidFill>
                <a:latin typeface="Helvetica"/>
              </a:rPr>
              <a:t> püskürmesi sonucu Avru­pa’da çok soğuk ve yağışlı yazlar yaşanmıştır.</a:t>
            </a:r>
            <a:endParaRPr lang="tr-TR" sz="3600" dirty="0"/>
          </a:p>
        </p:txBody>
      </p:sp>
    </p:spTree>
    <p:extLst>
      <p:ext uri="{BB962C8B-B14F-4D97-AF65-F5344CB8AC3E}">
        <p14:creationId xmlns="" xmlns:p14="http://schemas.microsoft.com/office/powerpoint/2010/main" val="25812738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124744"/>
            <a:ext cx="9144000" cy="5733256"/>
          </a:xfrm>
        </p:spPr>
        <p:txBody>
          <a:bodyPr>
            <a:normAutofit fontScale="92500"/>
          </a:bodyPr>
          <a:lstStyle/>
          <a:p>
            <a:r>
              <a:rPr lang="tr-TR" sz="3600" dirty="0">
                <a:solidFill>
                  <a:srgbClr val="333333"/>
                </a:solidFill>
                <a:latin typeface="Helvetica"/>
              </a:rPr>
              <a:t>Volkanların zararlarının yanında çok sayıda yararları da bulunmaktadır. Birçok önemli maden yatağı vol­kanlara bağlı olarak oluşur. Dünya’nın en verimli ta­rım alanlarının bazıları volkanik araziler üzerindedir. Ayrıca bulundukları bölgenin sosyoekonomik yapısı­nı da doğrudan etkilerler. Termal turizm, peri bacaları ve jeotermal enerji bunlardan en başta gelenleridir.</a:t>
            </a:r>
          </a:p>
          <a:p>
            <a:pPr marL="0" indent="0">
              <a:buNone/>
            </a:pPr>
            <a:r>
              <a:rPr lang="tr-TR" dirty="0"/>
              <a:t/>
            </a:r>
            <a:br>
              <a:rPr lang="tr-TR" dirty="0"/>
            </a:br>
            <a:endParaRPr lang="tr-TR" dirty="0"/>
          </a:p>
        </p:txBody>
      </p:sp>
    </p:spTree>
    <p:extLst>
      <p:ext uri="{BB962C8B-B14F-4D97-AF65-F5344CB8AC3E}">
        <p14:creationId xmlns="" xmlns:p14="http://schemas.microsoft.com/office/powerpoint/2010/main" val="17005111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1052736"/>
          </a:xfrm>
        </p:spPr>
        <p:txBody>
          <a:bodyPr>
            <a:normAutofit fontScale="90000"/>
          </a:bodyPr>
          <a:lstStyle/>
          <a:p>
            <a:r>
              <a:rPr lang="tr-TR" b="1" dirty="0" smtClean="0">
                <a:solidFill>
                  <a:srgbClr val="CC9933"/>
                </a:solidFill>
                <a:effectLst/>
                <a:latin typeface="Helvetica"/>
              </a:rPr>
              <a:t/>
            </a:r>
            <a:br>
              <a:rPr lang="tr-TR" b="1" dirty="0" smtClean="0">
                <a:solidFill>
                  <a:srgbClr val="CC9933"/>
                </a:solidFill>
                <a:effectLst/>
                <a:latin typeface="Helvetica"/>
              </a:rPr>
            </a:br>
            <a:r>
              <a:rPr lang="tr-TR" b="1" dirty="0">
                <a:solidFill>
                  <a:srgbClr val="CC9933"/>
                </a:solidFill>
                <a:effectLst/>
                <a:latin typeface="Helvetica"/>
              </a:rPr>
              <a:t/>
            </a:r>
            <a:br>
              <a:rPr lang="tr-TR" b="1" dirty="0">
                <a:solidFill>
                  <a:srgbClr val="CC9933"/>
                </a:solidFill>
                <a:effectLst/>
                <a:latin typeface="Helvetica"/>
              </a:rPr>
            </a:br>
            <a:r>
              <a:rPr lang="tr-TR" b="1" dirty="0" smtClean="0">
                <a:solidFill>
                  <a:srgbClr val="CC9933"/>
                </a:solidFill>
                <a:effectLst/>
                <a:latin typeface="Helvetica"/>
              </a:rPr>
              <a:t>        </a:t>
            </a:r>
            <a:r>
              <a:rPr lang="tr-TR" sz="4000" b="1" dirty="0" smtClean="0">
                <a:solidFill>
                  <a:srgbClr val="FF0000"/>
                </a:solidFill>
                <a:effectLst/>
                <a:latin typeface="Helvetica"/>
              </a:rPr>
              <a:t>Afet </a:t>
            </a:r>
            <a:r>
              <a:rPr lang="tr-TR" sz="4000" b="1" dirty="0">
                <a:solidFill>
                  <a:srgbClr val="FF0000"/>
                </a:solidFill>
                <a:effectLst/>
                <a:latin typeface="Helvetica"/>
              </a:rPr>
              <a:t>Yönetimi ve Planlaması</a:t>
            </a:r>
            <a:br>
              <a:rPr lang="tr-TR" sz="4000" b="1" dirty="0">
                <a:solidFill>
                  <a:srgbClr val="FF0000"/>
                </a:solidFill>
                <a:effectLst/>
                <a:latin typeface="Helvetica"/>
              </a:rPr>
            </a:br>
            <a:r>
              <a:rPr lang="tr-TR" sz="4000" b="1" dirty="0">
                <a:solidFill>
                  <a:srgbClr val="FF0000"/>
                </a:solidFill>
                <a:effectLst/>
                <a:latin typeface="Helvetica"/>
              </a:rPr>
              <a:t/>
            </a:r>
            <a:br>
              <a:rPr lang="tr-TR" sz="4000" b="1" dirty="0">
                <a:solidFill>
                  <a:srgbClr val="FF0000"/>
                </a:solidFill>
                <a:effectLst/>
                <a:latin typeface="Helvetica"/>
              </a:rPr>
            </a:br>
            <a:endParaRPr lang="tr-TR" sz="4000" dirty="0">
              <a:solidFill>
                <a:srgbClr val="FF0000"/>
              </a:solidFill>
            </a:endParaRPr>
          </a:p>
        </p:txBody>
      </p:sp>
      <p:sp>
        <p:nvSpPr>
          <p:cNvPr id="3" name="İçerik Yer Tutucusu 2"/>
          <p:cNvSpPr>
            <a:spLocks noGrp="1"/>
          </p:cNvSpPr>
          <p:nvPr>
            <p:ph idx="1"/>
          </p:nvPr>
        </p:nvSpPr>
        <p:spPr>
          <a:xfrm>
            <a:off x="0" y="1052736"/>
            <a:ext cx="9144000" cy="5805264"/>
          </a:xfrm>
        </p:spPr>
        <p:txBody>
          <a:bodyPr>
            <a:normAutofit lnSpcReduction="10000"/>
          </a:bodyPr>
          <a:lstStyle/>
          <a:p>
            <a:r>
              <a:rPr lang="tr-TR" dirty="0">
                <a:solidFill>
                  <a:srgbClr val="333333"/>
                </a:solidFill>
                <a:latin typeface="Helvetica"/>
              </a:rPr>
              <a:t>İnsanlık tarihi boyunca yaşanan doğal afetler, bugüne kadar büyük can ve mal kayıplarına neden olmuştur. Doğal afetlerin çoğunun önceden tahmin edilmesi ve önlenmesi mümkün değildir. Afete neden olan doğa olaylarını iyi tanımak, oluşumlarını önceden tespit et­mek için yeterli çalışmaları yapmak gerekir. Afetin zarar­larını azaltmak için o bölgenin yetkili kurulları afet yöne­timi ve planlaması ile ilgili çalışmalar yapmak zorunda­dır. Aşağıda afet öncesinde, afet sırasında ve afet son­rasında alınması gereken bazı çalışmalar verilmiştir</a:t>
            </a:r>
            <a:endParaRPr lang="tr-TR" dirty="0"/>
          </a:p>
        </p:txBody>
      </p:sp>
    </p:spTree>
    <p:extLst>
      <p:ext uri="{BB962C8B-B14F-4D97-AF65-F5344CB8AC3E}">
        <p14:creationId xmlns="" xmlns:p14="http://schemas.microsoft.com/office/powerpoint/2010/main" val="40169947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052736"/>
            <a:ext cx="9144000" cy="5805264"/>
          </a:xfrm>
        </p:spPr>
        <p:txBody>
          <a:bodyPr/>
          <a:lstStyle/>
          <a:p>
            <a:pPr marL="0" indent="0">
              <a:buNone/>
            </a:pPr>
            <a:endParaRPr lang="tr-TR" dirty="0"/>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96752"/>
            <a:ext cx="9144000" cy="547260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8264736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052736"/>
            <a:ext cx="9144000" cy="5805264"/>
          </a:xfrm>
        </p:spPr>
        <p:txBody>
          <a:bodyPr>
            <a:normAutofit/>
          </a:bodyPr>
          <a:lstStyle/>
          <a:p>
            <a:pPr marL="0" indent="0">
              <a:buNone/>
            </a:pPr>
            <a:r>
              <a:rPr lang="tr-TR" sz="9600" dirty="0" smtClean="0">
                <a:solidFill>
                  <a:srgbClr val="002060"/>
                </a:solidFill>
              </a:rPr>
              <a:t>   </a:t>
            </a:r>
          </a:p>
          <a:p>
            <a:pPr marL="0" indent="0">
              <a:buNone/>
            </a:pPr>
            <a:r>
              <a:rPr lang="tr-TR" sz="9600" dirty="0">
                <a:solidFill>
                  <a:srgbClr val="002060"/>
                </a:solidFill>
              </a:rPr>
              <a:t> </a:t>
            </a:r>
            <a:r>
              <a:rPr lang="tr-TR" sz="9600" dirty="0" smtClean="0">
                <a:solidFill>
                  <a:srgbClr val="002060"/>
                </a:solidFill>
              </a:rPr>
              <a:t>  KAAN </a:t>
            </a:r>
            <a:r>
              <a:rPr lang="tr-TR" sz="9600" dirty="0" smtClean="0">
                <a:solidFill>
                  <a:srgbClr val="FFC000"/>
                </a:solidFill>
              </a:rPr>
              <a:t>USLU</a:t>
            </a:r>
            <a:r>
              <a:rPr lang="tr-TR" sz="9600" dirty="0" smtClean="0">
                <a:solidFill>
                  <a:srgbClr val="002060"/>
                </a:solidFill>
              </a:rPr>
              <a:t> </a:t>
            </a:r>
          </a:p>
          <a:p>
            <a:pPr marL="0" indent="0">
              <a:buNone/>
            </a:pPr>
            <a:r>
              <a:rPr lang="tr-TR" sz="9600" dirty="0">
                <a:solidFill>
                  <a:srgbClr val="FFFF00"/>
                </a:solidFill>
              </a:rPr>
              <a:t> </a:t>
            </a:r>
            <a:r>
              <a:rPr lang="tr-TR" sz="9600" dirty="0" smtClean="0">
                <a:solidFill>
                  <a:srgbClr val="FFFF00"/>
                </a:solidFill>
              </a:rPr>
              <a:t>       </a:t>
            </a:r>
            <a:r>
              <a:rPr lang="tr-TR" sz="9600" dirty="0" smtClean="0">
                <a:solidFill>
                  <a:srgbClr val="FFC000"/>
                </a:solidFill>
                <a:sym typeface="Wingdings" pitchFamily="2" charset="2"/>
              </a:rPr>
              <a:t>  </a:t>
            </a:r>
            <a:r>
              <a:rPr lang="tr-TR" sz="9600" dirty="0" smtClean="0">
                <a:solidFill>
                  <a:srgbClr val="FFFF00"/>
                </a:solidFill>
                <a:sym typeface="Wingdings" pitchFamily="2" charset="2"/>
              </a:rPr>
              <a:t>  </a:t>
            </a:r>
            <a:r>
              <a:rPr lang="tr-TR" sz="9600" dirty="0" smtClean="0">
                <a:solidFill>
                  <a:srgbClr val="002060"/>
                </a:solidFill>
                <a:sym typeface="Wingdings" pitchFamily="2" charset="2"/>
              </a:rPr>
              <a:t></a:t>
            </a:r>
            <a:endParaRPr lang="tr-TR" sz="9600" dirty="0" smtClean="0">
              <a:solidFill>
                <a:srgbClr val="002060"/>
              </a:solidFill>
            </a:endParaRPr>
          </a:p>
        </p:txBody>
      </p:sp>
    </p:spTree>
    <p:extLst>
      <p:ext uri="{BB962C8B-B14F-4D97-AF65-F5344CB8AC3E}">
        <p14:creationId xmlns="" xmlns:p14="http://schemas.microsoft.com/office/powerpoint/2010/main" val="2601514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7504" y="1484784"/>
            <a:ext cx="8712968" cy="4392488"/>
          </a:xfrm>
        </p:spPr>
        <p:txBody>
          <a:bodyPr>
            <a:normAutofit/>
          </a:bodyPr>
          <a:lstStyle/>
          <a:p>
            <a:r>
              <a:rPr lang="tr-TR" b="1" dirty="0">
                <a:solidFill>
                  <a:srgbClr val="28B779"/>
                </a:solidFill>
                <a:effectLst/>
                <a:latin typeface="Helvetica"/>
              </a:rPr>
              <a:t> </a:t>
            </a:r>
            <a:r>
              <a:rPr lang="tr-TR" sz="4400" b="1" dirty="0" smtClean="0">
                <a:solidFill>
                  <a:srgbClr val="FF0000"/>
                </a:solidFill>
                <a:effectLst/>
                <a:latin typeface="Helvetica"/>
              </a:rPr>
              <a:t>         </a:t>
            </a:r>
            <a:r>
              <a:rPr lang="tr-TR" sz="4400" b="1" dirty="0">
                <a:solidFill>
                  <a:srgbClr val="FF0000"/>
                </a:solidFill>
                <a:effectLst/>
                <a:latin typeface="Helvetica"/>
              </a:rPr>
              <a:t>Doğal Afet </a:t>
            </a:r>
            <a:r>
              <a:rPr lang="tr-TR" sz="4400" b="1" dirty="0" err="1" smtClean="0">
                <a:solidFill>
                  <a:srgbClr val="FF0000"/>
                </a:solidFill>
                <a:effectLst/>
                <a:latin typeface="Helvetica"/>
              </a:rPr>
              <a:t>Türlerİ</a:t>
            </a:r>
            <a:r>
              <a:rPr lang="tr-TR" b="1" dirty="0">
                <a:solidFill>
                  <a:srgbClr val="28B779"/>
                </a:solidFill>
                <a:effectLst/>
                <a:latin typeface="Helvetica"/>
              </a:rPr>
              <a:t/>
            </a:r>
            <a:br>
              <a:rPr lang="tr-TR" b="1" dirty="0">
                <a:solidFill>
                  <a:srgbClr val="28B779"/>
                </a:solidFill>
                <a:effectLst/>
                <a:latin typeface="Helvetica"/>
              </a:rPr>
            </a:br>
            <a:r>
              <a:rPr lang="tr-TR" b="1" dirty="0">
                <a:solidFill>
                  <a:srgbClr val="28B779"/>
                </a:solidFill>
                <a:effectLst/>
                <a:latin typeface="Helvetica"/>
              </a:rPr>
              <a:t/>
            </a:r>
            <a:br>
              <a:rPr lang="tr-TR" b="1" dirty="0">
                <a:solidFill>
                  <a:srgbClr val="28B779"/>
                </a:solidFill>
                <a:effectLst/>
                <a:latin typeface="Helvetica"/>
              </a:rPr>
            </a:br>
            <a:endParaRPr lang="tr-TR" dirty="0"/>
          </a:p>
        </p:txBody>
      </p:sp>
    </p:spTree>
    <p:extLst>
      <p:ext uri="{BB962C8B-B14F-4D97-AF65-F5344CB8AC3E}">
        <p14:creationId xmlns="" xmlns:p14="http://schemas.microsoft.com/office/powerpoint/2010/main" val="2866605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04800" y="0"/>
            <a:ext cx="8299648" cy="1052736"/>
          </a:xfrm>
        </p:spPr>
        <p:txBody>
          <a:bodyPr>
            <a:normAutofit fontScale="90000"/>
          </a:bodyPr>
          <a:lstStyle/>
          <a:p>
            <a:r>
              <a:rPr lang="tr-TR" b="1" dirty="0" smtClean="0">
                <a:solidFill>
                  <a:srgbClr val="CC9933"/>
                </a:solidFill>
                <a:effectLst/>
                <a:latin typeface="Helvetica"/>
              </a:rPr>
              <a:t>                          </a:t>
            </a:r>
            <a:br>
              <a:rPr lang="tr-TR" b="1" dirty="0" smtClean="0">
                <a:solidFill>
                  <a:srgbClr val="CC9933"/>
                </a:solidFill>
                <a:effectLst/>
                <a:latin typeface="Helvetica"/>
              </a:rPr>
            </a:br>
            <a:r>
              <a:rPr lang="tr-TR" b="1" dirty="0">
                <a:solidFill>
                  <a:srgbClr val="CC9933"/>
                </a:solidFill>
                <a:effectLst/>
                <a:latin typeface="Helvetica"/>
              </a:rPr>
              <a:t/>
            </a:r>
            <a:br>
              <a:rPr lang="tr-TR" b="1" dirty="0">
                <a:solidFill>
                  <a:srgbClr val="CC9933"/>
                </a:solidFill>
                <a:effectLst/>
                <a:latin typeface="Helvetica"/>
              </a:rPr>
            </a:br>
            <a:r>
              <a:rPr lang="tr-TR" b="1" dirty="0" smtClean="0">
                <a:solidFill>
                  <a:srgbClr val="CC9933"/>
                </a:solidFill>
                <a:effectLst/>
                <a:latin typeface="Helvetica"/>
              </a:rPr>
              <a:t/>
            </a:r>
            <a:br>
              <a:rPr lang="tr-TR" b="1" dirty="0" smtClean="0">
                <a:solidFill>
                  <a:srgbClr val="CC9933"/>
                </a:solidFill>
                <a:effectLst/>
                <a:latin typeface="Helvetica"/>
              </a:rPr>
            </a:br>
            <a:r>
              <a:rPr lang="tr-TR" b="1" dirty="0">
                <a:solidFill>
                  <a:srgbClr val="CC9933"/>
                </a:solidFill>
                <a:effectLst/>
                <a:latin typeface="Helvetica"/>
              </a:rPr>
              <a:t> </a:t>
            </a:r>
            <a:r>
              <a:rPr lang="tr-TR" b="1" dirty="0" smtClean="0">
                <a:solidFill>
                  <a:srgbClr val="CC9933"/>
                </a:solidFill>
                <a:effectLst/>
                <a:latin typeface="Helvetica"/>
              </a:rPr>
              <a:t>                     </a:t>
            </a:r>
            <a:r>
              <a:rPr lang="tr-TR" sz="6700" b="1" dirty="0" smtClean="0">
                <a:solidFill>
                  <a:srgbClr val="FF0000"/>
                </a:solidFill>
                <a:effectLst/>
                <a:latin typeface="Helvetica"/>
              </a:rPr>
              <a:t>Deprem</a:t>
            </a:r>
            <a:r>
              <a:rPr lang="tr-TR" b="1" dirty="0">
                <a:solidFill>
                  <a:srgbClr val="CC9933"/>
                </a:solidFill>
                <a:effectLst/>
                <a:latin typeface="Helvetica"/>
              </a:rPr>
              <a:t/>
            </a:r>
            <a:br>
              <a:rPr lang="tr-TR" b="1" dirty="0">
                <a:solidFill>
                  <a:srgbClr val="CC9933"/>
                </a:solidFill>
                <a:effectLst/>
                <a:latin typeface="Helvetica"/>
              </a:rPr>
            </a:br>
            <a:r>
              <a:rPr lang="tr-TR" dirty="0"/>
              <a:t/>
            </a:r>
            <a:br>
              <a:rPr lang="tr-TR" dirty="0"/>
            </a:br>
            <a:endParaRPr lang="tr-TR" dirty="0"/>
          </a:p>
        </p:txBody>
      </p:sp>
      <p:sp>
        <p:nvSpPr>
          <p:cNvPr id="3" name="İçerik Yer Tutucusu 2"/>
          <p:cNvSpPr>
            <a:spLocks noGrp="1"/>
          </p:cNvSpPr>
          <p:nvPr>
            <p:ph idx="1"/>
          </p:nvPr>
        </p:nvSpPr>
        <p:spPr>
          <a:xfrm>
            <a:off x="304800" y="1268760"/>
            <a:ext cx="8686800" cy="5184576"/>
          </a:xfrm>
        </p:spPr>
        <p:txBody>
          <a:bodyPr>
            <a:normAutofit/>
          </a:bodyPr>
          <a:lstStyle/>
          <a:p>
            <a:pPr marL="0" indent="0">
              <a:buNone/>
            </a:pPr>
            <a:r>
              <a:rPr lang="tr-TR" dirty="0" smtClean="0">
                <a:solidFill>
                  <a:srgbClr val="333333"/>
                </a:solidFill>
                <a:latin typeface="Helvetica"/>
              </a:rPr>
              <a:t>    Yer </a:t>
            </a:r>
            <a:r>
              <a:rPr lang="tr-TR" dirty="0">
                <a:solidFill>
                  <a:srgbClr val="333333"/>
                </a:solidFill>
                <a:latin typeface="Helvetica"/>
              </a:rPr>
              <a:t>kabuğunun ani ve çok kısa süreli titreşimlerle sar­sılmasına deprem denir. Depremlerin tektonik, volka­nik ve çöküntü olmak üzere üç çeşidi vardır. Deprem­lerin yeryüzündeki hasar derecesi, sadece depremin şiddetine bağlı değildir. Yer'in yapısı, meydana geldiği noktanın yerleşim merkezlerine olan uzaklığı, binalar­da kullanılan yapı malzemesinin cinsi ve kalitesi gibi daha birçok etkene </a:t>
            </a:r>
            <a:r>
              <a:rPr lang="tr-TR" dirty="0" smtClean="0">
                <a:solidFill>
                  <a:srgbClr val="333333"/>
                </a:solidFill>
                <a:latin typeface="Helvetica"/>
              </a:rPr>
              <a:t>bağlıdır.</a:t>
            </a:r>
            <a:endParaRPr lang="tr-TR" dirty="0">
              <a:solidFill>
                <a:srgbClr val="333333"/>
              </a:solidFill>
              <a:latin typeface="Helvetica"/>
            </a:endParaRPr>
          </a:p>
        </p:txBody>
      </p:sp>
    </p:spTree>
    <p:extLst>
      <p:ext uri="{BB962C8B-B14F-4D97-AF65-F5344CB8AC3E}">
        <p14:creationId xmlns="" xmlns:p14="http://schemas.microsoft.com/office/powerpoint/2010/main" val="23495313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1520" y="260648"/>
            <a:ext cx="8686800" cy="1296144"/>
          </a:xfrm>
        </p:spPr>
        <p:txBody>
          <a:bodyPr>
            <a:normAutofit fontScale="90000"/>
          </a:bodyPr>
          <a:lstStyle/>
          <a:p>
            <a:r>
              <a:rPr lang="tr-TR" sz="2700" dirty="0">
                <a:solidFill>
                  <a:srgbClr val="C00000"/>
                </a:solidFill>
                <a:effectLst/>
                <a:latin typeface="Helvetica"/>
              </a:rPr>
              <a:t> Depremle­rin başlıca zararları şunlardır:</a:t>
            </a:r>
            <a:br>
              <a:rPr lang="tr-TR" sz="2700" dirty="0">
                <a:solidFill>
                  <a:srgbClr val="C00000"/>
                </a:solidFill>
                <a:effectLst/>
                <a:latin typeface="Helvetica"/>
              </a:rPr>
            </a:br>
            <a:r>
              <a:rPr lang="tr-TR" dirty="0">
                <a:solidFill>
                  <a:srgbClr val="C00000"/>
                </a:solidFill>
                <a:effectLst/>
                <a:latin typeface="Helvetica"/>
              </a:rPr>
              <a:t/>
            </a:r>
            <a:br>
              <a:rPr lang="tr-TR" dirty="0">
                <a:solidFill>
                  <a:srgbClr val="C00000"/>
                </a:solidFill>
                <a:effectLst/>
                <a:latin typeface="Helvetica"/>
              </a:rPr>
            </a:br>
            <a:endParaRPr lang="tr-TR" dirty="0">
              <a:solidFill>
                <a:srgbClr val="C00000"/>
              </a:solidFill>
            </a:endParaRPr>
          </a:p>
        </p:txBody>
      </p:sp>
      <p:sp>
        <p:nvSpPr>
          <p:cNvPr id="3" name="İçerik Yer Tutucusu 2"/>
          <p:cNvSpPr>
            <a:spLocks noGrp="1"/>
          </p:cNvSpPr>
          <p:nvPr>
            <p:ph idx="1"/>
          </p:nvPr>
        </p:nvSpPr>
        <p:spPr>
          <a:xfrm>
            <a:off x="179512" y="1052736"/>
            <a:ext cx="8812088" cy="5688632"/>
          </a:xfrm>
        </p:spPr>
        <p:txBody>
          <a:bodyPr/>
          <a:lstStyle/>
          <a:p>
            <a:pPr>
              <a:buFont typeface="Arial"/>
              <a:buChar char="•"/>
            </a:pPr>
            <a:r>
              <a:rPr lang="tr-TR" dirty="0">
                <a:solidFill>
                  <a:srgbClr val="333333"/>
                </a:solidFill>
                <a:latin typeface="Helvetica"/>
              </a:rPr>
              <a:t>Büyük ölçüde can ve mal kaybına yol açabilir.</a:t>
            </a:r>
          </a:p>
          <a:p>
            <a:pPr>
              <a:buFont typeface="Arial"/>
              <a:buChar char="•"/>
            </a:pPr>
            <a:r>
              <a:rPr lang="tr-TR" dirty="0">
                <a:solidFill>
                  <a:srgbClr val="333333"/>
                </a:solidFill>
                <a:latin typeface="Helvetica"/>
              </a:rPr>
              <a:t>Heyelan, yangın ve sel olaylarına neden olabilir.</a:t>
            </a:r>
          </a:p>
          <a:p>
            <a:pPr>
              <a:buFont typeface="Arial"/>
              <a:buChar char="•"/>
            </a:pPr>
            <a:r>
              <a:rPr lang="tr-TR" dirty="0">
                <a:solidFill>
                  <a:srgbClr val="333333"/>
                </a:solidFill>
                <a:latin typeface="Helvetica"/>
              </a:rPr>
              <a:t>İnsanların psikolojilerini olumsuz olarak etkiler.</a:t>
            </a:r>
          </a:p>
          <a:p>
            <a:pPr>
              <a:buFont typeface="Arial"/>
              <a:buChar char="•"/>
            </a:pPr>
            <a:r>
              <a:rPr lang="tr-TR" dirty="0">
                <a:solidFill>
                  <a:srgbClr val="333333"/>
                </a:solidFill>
                <a:latin typeface="Helvetica"/>
              </a:rPr>
              <a:t>Su, kanalizasyon, doğal gaz ve petrol boru hatları zarar görebilir.</a:t>
            </a:r>
          </a:p>
          <a:p>
            <a:pPr>
              <a:buFont typeface="Arial"/>
              <a:buChar char="•"/>
            </a:pPr>
            <a:r>
              <a:rPr lang="tr-TR" dirty="0">
                <a:solidFill>
                  <a:srgbClr val="333333"/>
                </a:solidFill>
                <a:latin typeface="Helvetica"/>
              </a:rPr>
              <a:t>Kara ve demir yolları ulaşımı aksayabilir.</a:t>
            </a:r>
          </a:p>
          <a:p>
            <a:pPr>
              <a:buFont typeface="Arial"/>
              <a:buChar char="•"/>
            </a:pPr>
            <a:r>
              <a:rPr lang="tr-TR" dirty="0" err="1">
                <a:solidFill>
                  <a:srgbClr val="333333"/>
                </a:solidFill>
                <a:latin typeface="Helvetica"/>
              </a:rPr>
              <a:t>Tsunami</a:t>
            </a:r>
            <a:r>
              <a:rPr lang="tr-TR" dirty="0">
                <a:solidFill>
                  <a:srgbClr val="333333"/>
                </a:solidFill>
                <a:latin typeface="Helvetica"/>
              </a:rPr>
              <a:t> oluşabilir.</a:t>
            </a:r>
          </a:p>
          <a:p>
            <a:endParaRPr lang="tr-TR" dirty="0"/>
          </a:p>
        </p:txBody>
      </p:sp>
    </p:spTree>
    <p:extLst>
      <p:ext uri="{BB962C8B-B14F-4D97-AF65-F5344CB8AC3E}">
        <p14:creationId xmlns="" xmlns:p14="http://schemas.microsoft.com/office/powerpoint/2010/main" val="38417290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a:solidFill>
                  <a:srgbClr val="CB5A5E"/>
                </a:solidFill>
                <a:effectLst/>
                <a:latin typeface="Helvetica"/>
              </a:rPr>
              <a:t/>
            </a:r>
            <a:br>
              <a:rPr lang="tr-TR" b="1" dirty="0">
                <a:solidFill>
                  <a:srgbClr val="CB5A5E"/>
                </a:solidFill>
                <a:effectLst/>
                <a:latin typeface="Helvetica"/>
              </a:rPr>
            </a:br>
            <a:r>
              <a:rPr lang="tr-TR" dirty="0">
                <a:solidFill>
                  <a:srgbClr val="333333"/>
                </a:solidFill>
                <a:effectLst/>
                <a:latin typeface="Helvetica"/>
              </a:rPr>
              <a:t> </a:t>
            </a:r>
            <a:r>
              <a:rPr lang="tr-TR" sz="2700" dirty="0">
                <a:solidFill>
                  <a:srgbClr val="C00000"/>
                </a:solidFill>
                <a:effectLst/>
                <a:latin typeface="Helvetica"/>
              </a:rPr>
              <a:t>Dünya’daki başlıca dep­rem kuşakları şunlardır:</a:t>
            </a:r>
            <a:r>
              <a:rPr lang="tr-TR" dirty="0">
                <a:solidFill>
                  <a:srgbClr val="333333"/>
                </a:solidFill>
                <a:effectLst/>
                <a:latin typeface="Helvetica"/>
              </a:rPr>
              <a:t/>
            </a:r>
            <a:br>
              <a:rPr lang="tr-TR" dirty="0">
                <a:solidFill>
                  <a:srgbClr val="333333"/>
                </a:solidFill>
                <a:effectLst/>
                <a:latin typeface="Helvetica"/>
              </a:rPr>
            </a:br>
            <a:r>
              <a:rPr lang="tr-TR" dirty="0"/>
              <a:t/>
            </a:r>
            <a:br>
              <a:rPr lang="tr-TR" dirty="0"/>
            </a:br>
            <a:endParaRPr lang="tr-TR" dirty="0"/>
          </a:p>
        </p:txBody>
      </p:sp>
      <p:sp>
        <p:nvSpPr>
          <p:cNvPr id="3" name="İçerik Yer Tutucusu 2"/>
          <p:cNvSpPr>
            <a:spLocks noGrp="1"/>
          </p:cNvSpPr>
          <p:nvPr>
            <p:ph idx="1"/>
          </p:nvPr>
        </p:nvSpPr>
        <p:spPr>
          <a:xfrm>
            <a:off x="323528" y="1124744"/>
            <a:ext cx="8686800" cy="5531445"/>
          </a:xfrm>
        </p:spPr>
        <p:txBody>
          <a:bodyPr/>
          <a:lstStyle/>
          <a:p>
            <a:r>
              <a:rPr lang="tr-TR" b="1" dirty="0">
                <a:solidFill>
                  <a:srgbClr val="CB5A5E"/>
                </a:solidFill>
                <a:latin typeface="Helvetica"/>
              </a:rPr>
              <a:t>Büyük Okyanus(Pasifik) Çevresi</a:t>
            </a:r>
          </a:p>
          <a:p>
            <a:r>
              <a:rPr lang="tr-TR" sz="2800" dirty="0">
                <a:solidFill>
                  <a:srgbClr val="333333"/>
                </a:solidFill>
                <a:latin typeface="Helvetica"/>
              </a:rPr>
              <a:t>Dünya’daki depremlerin % 68’i bu kuşakta meydana gelir. Şili, Peru, Meksika, </a:t>
            </a:r>
            <a:r>
              <a:rPr lang="tr-TR" sz="2800" dirty="0" err="1">
                <a:solidFill>
                  <a:srgbClr val="333333"/>
                </a:solidFill>
                <a:latin typeface="Helvetica"/>
              </a:rPr>
              <a:t>Aleut</a:t>
            </a:r>
            <a:r>
              <a:rPr lang="tr-TR" sz="2800" dirty="0">
                <a:solidFill>
                  <a:srgbClr val="333333"/>
                </a:solidFill>
                <a:latin typeface="Helvetica"/>
              </a:rPr>
              <a:t> Adaları ile Kaliforniya, Endonezya, Filipinler, Japonya ve Çin’in </a:t>
            </a:r>
            <a:r>
              <a:rPr lang="tr-TR" sz="2800" dirty="0" smtClean="0">
                <a:solidFill>
                  <a:srgbClr val="333333"/>
                </a:solidFill>
                <a:latin typeface="Helvetica"/>
              </a:rPr>
              <a:t>doğusu </a:t>
            </a:r>
            <a:r>
              <a:rPr lang="tr-TR" sz="2800" dirty="0">
                <a:solidFill>
                  <a:srgbClr val="333333"/>
                </a:solidFill>
                <a:latin typeface="Helvetica"/>
              </a:rPr>
              <a:t>bu kuşakta yer alır</a:t>
            </a:r>
            <a:r>
              <a:rPr lang="tr-TR" sz="2800" dirty="0" smtClean="0">
                <a:solidFill>
                  <a:srgbClr val="333333"/>
                </a:solidFill>
                <a:latin typeface="Helvetica"/>
              </a:rPr>
              <a:t>.    </a:t>
            </a:r>
            <a:r>
              <a:rPr lang="tr-TR" sz="2800" i="1" dirty="0" smtClean="0">
                <a:solidFill>
                  <a:srgbClr val="333333"/>
                </a:solidFill>
                <a:latin typeface="Helvetica"/>
              </a:rPr>
              <a:t> </a:t>
            </a:r>
            <a:r>
              <a:rPr lang="tr-TR" sz="2800" dirty="0" smtClean="0">
                <a:solidFill>
                  <a:srgbClr val="333333"/>
                </a:solidFill>
                <a:latin typeface="Helvetica"/>
              </a:rPr>
              <a:t>          </a:t>
            </a:r>
          </a:p>
          <a:p>
            <a:r>
              <a:rPr lang="tr-TR" sz="2800" b="1" dirty="0">
                <a:solidFill>
                  <a:srgbClr val="CB5A5E"/>
                </a:solidFill>
                <a:latin typeface="Helvetica"/>
              </a:rPr>
              <a:t>Alp - </a:t>
            </a:r>
            <a:r>
              <a:rPr lang="tr-TR" sz="2800" b="1" dirty="0" err="1">
                <a:solidFill>
                  <a:srgbClr val="CB5A5E"/>
                </a:solidFill>
                <a:latin typeface="Helvetica"/>
              </a:rPr>
              <a:t>Himalaya</a:t>
            </a:r>
            <a:r>
              <a:rPr lang="tr-TR" sz="2800" b="1" dirty="0">
                <a:solidFill>
                  <a:srgbClr val="CB5A5E"/>
                </a:solidFill>
                <a:latin typeface="Helvetica"/>
              </a:rPr>
              <a:t> </a:t>
            </a:r>
            <a:r>
              <a:rPr lang="tr-TR" sz="2800" b="1" dirty="0" smtClean="0">
                <a:solidFill>
                  <a:srgbClr val="CB5A5E"/>
                </a:solidFill>
                <a:latin typeface="Helvetica"/>
              </a:rPr>
              <a:t>Kuşağı:</a:t>
            </a:r>
            <a:endParaRPr lang="tr-TR" sz="2800" b="1" dirty="0">
              <a:solidFill>
                <a:srgbClr val="CB5A5E"/>
              </a:solidFill>
              <a:latin typeface="Helvetica"/>
            </a:endParaRPr>
          </a:p>
          <a:p>
            <a:r>
              <a:rPr lang="tr-TR" sz="2800" dirty="0" smtClean="0">
                <a:solidFill>
                  <a:srgbClr val="333333"/>
                </a:solidFill>
                <a:latin typeface="Helvetica"/>
              </a:rPr>
              <a:t> </a:t>
            </a:r>
            <a:r>
              <a:rPr lang="tr-TR" sz="2800" dirty="0">
                <a:solidFill>
                  <a:srgbClr val="333333"/>
                </a:solidFill>
                <a:latin typeface="Helvetica"/>
              </a:rPr>
              <a:t>Akdeniz çevresi, Alp Dağları ve Hindistan'a kadar uza­nan kuşaktır. İspanya, Kuzey Afrika, Fransa, Türkiye, İran, </a:t>
            </a:r>
            <a:r>
              <a:rPr lang="tr-TR" sz="2800" dirty="0" err="1">
                <a:solidFill>
                  <a:srgbClr val="333333"/>
                </a:solidFill>
                <a:latin typeface="Helvetica"/>
              </a:rPr>
              <a:t>Himalayar'ı</a:t>
            </a:r>
            <a:r>
              <a:rPr lang="tr-TR" sz="2800" dirty="0">
                <a:solidFill>
                  <a:srgbClr val="333333"/>
                </a:solidFill>
                <a:latin typeface="Helvetica"/>
              </a:rPr>
              <a:t> içine alan kuşaktır. Yeryüzündeki dep­remlerin % 25'i burada görülür.</a:t>
            </a:r>
            <a:r>
              <a:rPr lang="tr-TR" sz="2800" dirty="0" smtClean="0">
                <a:solidFill>
                  <a:srgbClr val="333333"/>
                </a:solidFill>
                <a:latin typeface="Helvetica"/>
              </a:rPr>
              <a:t>                                        </a:t>
            </a:r>
            <a:endParaRPr lang="tr-TR" sz="2800" dirty="0"/>
          </a:p>
        </p:txBody>
      </p:sp>
    </p:spTree>
    <p:extLst>
      <p:ext uri="{BB962C8B-B14F-4D97-AF65-F5344CB8AC3E}">
        <p14:creationId xmlns="" xmlns:p14="http://schemas.microsoft.com/office/powerpoint/2010/main" val="16874216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124744"/>
            <a:ext cx="8991600" cy="5616624"/>
          </a:xfrm>
        </p:spPr>
        <p:txBody>
          <a:bodyPr>
            <a:normAutofit lnSpcReduction="10000"/>
          </a:bodyPr>
          <a:lstStyle/>
          <a:p>
            <a:r>
              <a:rPr lang="tr-TR" b="1" dirty="0">
                <a:solidFill>
                  <a:srgbClr val="CB5A5E"/>
                </a:solidFill>
                <a:latin typeface="Helvetica"/>
              </a:rPr>
              <a:t>Atlas Okyanusu </a:t>
            </a:r>
            <a:r>
              <a:rPr lang="tr-TR" b="1" dirty="0" smtClean="0">
                <a:solidFill>
                  <a:srgbClr val="CB5A5E"/>
                </a:solidFill>
                <a:latin typeface="Helvetica"/>
              </a:rPr>
              <a:t>Ortası:</a:t>
            </a:r>
            <a:endParaRPr lang="tr-TR" b="1" dirty="0">
              <a:solidFill>
                <a:srgbClr val="CB5A5E"/>
              </a:solidFill>
              <a:latin typeface="Helvetica"/>
            </a:endParaRPr>
          </a:p>
          <a:p>
            <a:pPr marL="0" indent="0">
              <a:buNone/>
            </a:pPr>
            <a:r>
              <a:rPr lang="tr-TR" dirty="0" smtClean="0">
                <a:solidFill>
                  <a:srgbClr val="333333"/>
                </a:solidFill>
                <a:latin typeface="Helvetica"/>
              </a:rPr>
              <a:t>   Buralarda </a:t>
            </a:r>
            <a:r>
              <a:rPr lang="tr-TR" dirty="0">
                <a:solidFill>
                  <a:srgbClr val="333333"/>
                </a:solidFill>
                <a:latin typeface="Helvetica"/>
              </a:rPr>
              <a:t>fazla kara parçası olmadığı için insanları faz­la ilgilendirmez. Atlas Okyanusu’nun ortasında bir sırt gibi uzanır</a:t>
            </a:r>
            <a:r>
              <a:rPr lang="tr-TR" dirty="0" smtClean="0">
                <a:solidFill>
                  <a:srgbClr val="333333"/>
                </a:solidFill>
                <a:latin typeface="Helvetica"/>
              </a:rPr>
              <a:t>.</a:t>
            </a:r>
          </a:p>
          <a:p>
            <a:pPr marL="0" indent="0">
              <a:buNone/>
            </a:pPr>
            <a:r>
              <a:rPr lang="tr-TR" dirty="0" smtClean="0">
                <a:solidFill>
                  <a:srgbClr val="333333"/>
                </a:solidFill>
                <a:latin typeface="Helvetica"/>
              </a:rPr>
              <a:t>    Türkiye </a:t>
            </a:r>
            <a:r>
              <a:rPr lang="tr-TR" dirty="0">
                <a:solidFill>
                  <a:srgbClr val="333333"/>
                </a:solidFill>
                <a:latin typeface="Helvetica"/>
              </a:rPr>
              <a:t>Alp - </a:t>
            </a:r>
            <a:r>
              <a:rPr lang="tr-TR" dirty="0" err="1">
                <a:solidFill>
                  <a:srgbClr val="333333"/>
                </a:solidFill>
                <a:latin typeface="Helvetica"/>
              </a:rPr>
              <a:t>Himalaya</a:t>
            </a:r>
            <a:r>
              <a:rPr lang="tr-TR" dirty="0">
                <a:solidFill>
                  <a:srgbClr val="333333"/>
                </a:solidFill>
                <a:latin typeface="Helvetica"/>
              </a:rPr>
              <a:t> deprem kuşağı üzerinde yer almaktadır. Bu nedenle zaman zaman şiddetli dep­remler olmakta, büyük can ve mal kayıpları yaşanmak­tadır. Ülkemizin deprem alanları incelendiğinde aktif fay hatları ile paralellik gösterdiği anlaşılmaktadır. Tür­kiye'deki deprem bölgeleri üç kuşağa ayrılır.</a:t>
            </a:r>
            <a:endParaRPr lang="tr-TR" dirty="0"/>
          </a:p>
        </p:txBody>
      </p:sp>
    </p:spTree>
    <p:extLst>
      <p:ext uri="{BB962C8B-B14F-4D97-AF65-F5344CB8AC3E}">
        <p14:creationId xmlns="" xmlns:p14="http://schemas.microsoft.com/office/powerpoint/2010/main" val="409256466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154</TotalTime>
  <Words>2544</Words>
  <PresentationFormat>Ekran Gösterisi (4:3)</PresentationFormat>
  <Paragraphs>163</Paragraphs>
  <Slides>44</Slides>
  <Notes>0</Notes>
  <HiddenSlides>0</HiddenSlides>
  <MMClips>0</MMClips>
  <ScaleCrop>false</ScaleCrop>
  <HeadingPairs>
    <vt:vector size="4" baseType="variant">
      <vt:variant>
        <vt:lpstr>Tema</vt:lpstr>
      </vt:variant>
      <vt:variant>
        <vt:i4>1</vt:i4>
      </vt:variant>
      <vt:variant>
        <vt:lpstr>Slayt Başlıkları</vt:lpstr>
      </vt:variant>
      <vt:variant>
        <vt:i4>44</vt:i4>
      </vt:variant>
    </vt:vector>
  </HeadingPairs>
  <TitlesOfParts>
    <vt:vector size="45" baseType="lpstr">
      <vt:lpstr>Gezinti</vt:lpstr>
      <vt:lpstr>        Doğal Afetler VE ETKİLERİ </vt:lpstr>
      <vt:lpstr>Slayt 2</vt:lpstr>
      <vt:lpstr>Slayt 3</vt:lpstr>
      <vt:lpstr>Slayt 4</vt:lpstr>
      <vt:lpstr>          Doğal Afet Türlerİ  </vt:lpstr>
      <vt:lpstr>                                                   Deprem  </vt:lpstr>
      <vt:lpstr> Depremle­rin başlıca zararları şunlardır:  </vt:lpstr>
      <vt:lpstr>  Dünya’daki başlıca dep­rem kuşakları şunlardır:  </vt:lpstr>
      <vt:lpstr>Slayt 9</vt:lpstr>
      <vt:lpstr>Slayt 10</vt:lpstr>
      <vt:lpstr>Slayt 11</vt:lpstr>
      <vt:lpstr>Slayt 12</vt:lpstr>
      <vt:lpstr>Slayt 13</vt:lpstr>
      <vt:lpstr>Slayt 14</vt:lpstr>
      <vt:lpstr>                   Sel ve Taşkın </vt:lpstr>
      <vt:lpstr>Slayt 16</vt:lpstr>
      <vt:lpstr>Slayt 17</vt:lpstr>
      <vt:lpstr>Slayt 18</vt:lpstr>
      <vt:lpstr>Slayt 19</vt:lpstr>
      <vt:lpstr>                          Kuraklık </vt:lpstr>
      <vt:lpstr>Slayt 21</vt:lpstr>
      <vt:lpstr>Slayt 22</vt:lpstr>
      <vt:lpstr>Slayt 23</vt:lpstr>
      <vt:lpstr>                           Erozyon </vt:lpstr>
      <vt:lpstr>Slayt 25</vt:lpstr>
      <vt:lpstr>Slayt 26</vt:lpstr>
      <vt:lpstr>Slayt 27</vt:lpstr>
      <vt:lpstr>                  Kütle Hareketlerİ </vt:lpstr>
      <vt:lpstr>Slayt 29</vt:lpstr>
      <vt:lpstr>Slayt 30</vt:lpstr>
      <vt:lpstr>Slayt 31</vt:lpstr>
      <vt:lpstr>Slayt 32</vt:lpstr>
      <vt:lpstr>                        ÇIĞ </vt:lpstr>
      <vt:lpstr>Slayt 34</vt:lpstr>
      <vt:lpstr>Slayt 35</vt:lpstr>
      <vt:lpstr>      Olağanüstü Hava Olayları: Fırtına, Kasırga, Hortum </vt:lpstr>
      <vt:lpstr>Slayt 37</vt:lpstr>
      <vt:lpstr>                      Volkanlar </vt:lpstr>
      <vt:lpstr>Slayt 39</vt:lpstr>
      <vt:lpstr>Slayt 40</vt:lpstr>
      <vt:lpstr>Slayt 41</vt:lpstr>
      <vt:lpstr>          Afet Yönetimi ve Planlaması  </vt:lpstr>
      <vt:lpstr>Slayt 43</vt:lpstr>
      <vt:lpstr>Slayt 44</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2019-04-18T13:17:43Z</dcterms:created>
  <dcterms:modified xsi:type="dcterms:W3CDTF">2019-04-19T15:42:00Z</dcterms:modified>
  <cp:category>https://www.sorubak.com</cp:category>
</cp:coreProperties>
</file>