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814" y="-9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7B514-C3D5-41B0-BA4D-77431E3A4436}" type="datetimeFigureOut">
              <a:rPr lang="tr-TR" smtClean="0"/>
              <a:pPr/>
              <a:t>11/06/2019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4C645-E54A-4EF9-91D2-5D07BC86D1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8790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4C645-E54A-4EF9-91D2-5D07BC86D18D}" type="slidenum">
              <a:rPr lang="tr-TR" smtClean="0"/>
              <a:pPr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52581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11/06/2019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11/06/2019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11/06/2019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11/06/2019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11/06/2019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11/06/2019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11/06/2019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11/06/2019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11/06/2019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11/06/2019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DBA3A-4F59-49ED-8A47-2BF3AD9CF1B0}" type="datetimeFigureOut">
              <a:rPr lang="tr-TR" smtClean="0"/>
              <a:pPr/>
              <a:t>11/06/2019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DBA3A-4F59-49ED-8A47-2BF3AD9CF1B0}" type="datetimeFigureOut">
              <a:rPr lang="tr-TR" smtClean="0"/>
              <a:pPr/>
              <a:t>11/06/2019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FC1993-FDF3-4258-9639-08406142798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4.SINIF TÜRKÇE DERSİ GENEL TEKRAR SORULARI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HAYDİ ÇOCUKLAR CEVAPLAYALIM</a:t>
            </a:r>
            <a:r>
              <a:rPr lang="tr-TR" dirty="0" smtClean="0">
                <a:sym typeface="Wingdings" pitchFamily="2" charset="2"/>
              </a:rPr>
              <a:t>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9-</a:t>
            </a:r>
            <a:r>
              <a:rPr lang="tr-TR" dirty="0" smtClean="0"/>
              <a:t>Aşağıdaki cümlelerin hangisinde "mi" doğru yazılmamıştır?</a:t>
            </a:r>
          </a:p>
          <a:p>
            <a:pPr>
              <a:buNone/>
            </a:pPr>
            <a:r>
              <a:rPr lang="tr-TR" dirty="0" smtClean="0"/>
              <a:t>A) Hepiniz bu adamı tanıyor musunuz?</a:t>
            </a:r>
          </a:p>
          <a:p>
            <a:pPr>
              <a:buNone/>
            </a:pPr>
            <a:r>
              <a:rPr lang="tr-TR" dirty="0" smtClean="0"/>
              <a:t>B) Anneni aradın mı?</a:t>
            </a:r>
          </a:p>
          <a:p>
            <a:pPr>
              <a:buNone/>
            </a:pPr>
            <a:r>
              <a:rPr lang="tr-TR" dirty="0" smtClean="0"/>
              <a:t>C) Geniş mi geniş bir evi var.</a:t>
            </a:r>
          </a:p>
          <a:p>
            <a:pPr>
              <a:buNone/>
            </a:pPr>
            <a:r>
              <a:rPr lang="tr-TR" dirty="0" smtClean="0"/>
              <a:t>D) Sınava çalışıyormu?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83671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 smtClean="0"/>
              <a:t>10-“Bu gördüğüm olay inanılır gibi değil.”</a:t>
            </a:r>
          </a:p>
          <a:p>
            <a:pPr>
              <a:buNone/>
            </a:pPr>
            <a:r>
              <a:rPr lang="tr-TR" sz="4000" dirty="0" smtClean="0"/>
              <a:t>Yukarıdaki tümcede zamir olan sözcük aşağıdakilerden hangisidir?</a:t>
            </a:r>
          </a:p>
          <a:p>
            <a:pPr>
              <a:buNone/>
            </a:pPr>
            <a:r>
              <a:rPr lang="tr-TR" sz="4000" dirty="0" smtClean="0"/>
              <a:t>A.gibi      B.değil      C.bu      D.olay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323528" y="7647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tr-TR" sz="43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611560" y="692696"/>
            <a:ext cx="82809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smtClean="0"/>
              <a:t>11- </a:t>
            </a:r>
            <a:r>
              <a:rPr lang="tr-TR" dirty="0" smtClean="0"/>
              <a:t>“</a:t>
            </a:r>
            <a:r>
              <a:rPr lang="tr-TR" sz="3200" dirty="0" smtClean="0"/>
              <a:t>Aldığı kitabı </a:t>
            </a:r>
            <a:r>
              <a:rPr lang="tr-TR" sz="3200" u="sng" dirty="0" smtClean="0"/>
              <a:t>diğeri</a:t>
            </a:r>
            <a:r>
              <a:rPr lang="tr-TR" sz="3200" dirty="0" smtClean="0"/>
              <a:t> ile değiştirdi.  </a:t>
            </a:r>
          </a:p>
          <a:p>
            <a:r>
              <a:rPr lang="tr-TR" sz="3200" dirty="0" smtClean="0"/>
              <a:t>                                  1                                                         </a:t>
            </a:r>
            <a:r>
              <a:rPr lang="tr-TR" sz="3200" u="sng" dirty="0" smtClean="0"/>
              <a:t>Bu</a:t>
            </a:r>
            <a:r>
              <a:rPr lang="tr-TR" sz="3200" dirty="0" smtClean="0"/>
              <a:t> kitap daha hoşuna gitti.</a:t>
            </a:r>
          </a:p>
          <a:p>
            <a:r>
              <a:rPr lang="tr-TR" sz="3200" dirty="0" smtClean="0"/>
              <a:t>  2</a:t>
            </a:r>
          </a:p>
          <a:p>
            <a:r>
              <a:rPr lang="tr-TR" sz="3200" dirty="0" smtClean="0"/>
              <a:t> Arkadaşları da </a:t>
            </a:r>
            <a:r>
              <a:rPr lang="tr-TR" sz="3200" u="sng" dirty="0" smtClean="0"/>
              <a:t>kendisi</a:t>
            </a:r>
            <a:r>
              <a:rPr lang="tr-TR" sz="3200" dirty="0" smtClean="0"/>
              <a:t> </a:t>
            </a:r>
            <a:r>
              <a:rPr lang="tr-TR" sz="3200" u="sng" dirty="0" smtClean="0"/>
              <a:t>gibi</a:t>
            </a:r>
            <a:r>
              <a:rPr lang="tr-TR" sz="3200" dirty="0" smtClean="0"/>
              <a:t> düşünüyorlardı.’’</a:t>
            </a:r>
          </a:p>
          <a:p>
            <a:r>
              <a:rPr lang="tr-TR" sz="3200" dirty="0" smtClean="0"/>
              <a:t>                                 3        4</a:t>
            </a:r>
          </a:p>
          <a:p>
            <a:r>
              <a:rPr lang="tr-TR" sz="3200" dirty="0" smtClean="0"/>
              <a:t>Yukarıda parçada altı çizili sözcüklerden hangisi ya da hangileri zamirdir?</a:t>
            </a:r>
          </a:p>
          <a:p>
            <a:r>
              <a:rPr lang="tr-TR" sz="3200" dirty="0" smtClean="0"/>
              <a:t>A.Yalnız 2        B.2 – 3        C.1 – 3       D.1 – 2 – 3 </a:t>
            </a:r>
            <a:endParaRPr lang="tr-TR" sz="3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764704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12-</a:t>
            </a:r>
            <a:r>
              <a:rPr lang="tr-TR" sz="4000" dirty="0" smtClean="0"/>
              <a:t> “Arda, arabasını çok seviyor, ona gözü gibi bakıyordu çünkü onu annesi almıştı.”</a:t>
            </a:r>
          </a:p>
          <a:p>
            <a:pPr>
              <a:buNone/>
            </a:pPr>
            <a:r>
              <a:rPr lang="tr-TR" sz="4000" dirty="0" smtClean="0"/>
              <a:t>Yukarıdaki tümcede zamir, hangi varlığın yerine kullanılmıştır?</a:t>
            </a:r>
          </a:p>
          <a:p>
            <a:pPr>
              <a:buNone/>
            </a:pPr>
            <a:r>
              <a:rPr lang="tr-TR" sz="4000" dirty="0" smtClean="0"/>
              <a:t>A.Arda      B.araba   C.anne       D.hediye</a:t>
            </a:r>
            <a:endParaRPr lang="tr-TR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tr-TR" sz="4300" dirty="0" smtClean="0">
                <a:latin typeface="Arial Narrow" pitchFamily="34" charset="0"/>
              </a:rPr>
              <a:t>13- </a:t>
            </a:r>
            <a:r>
              <a:rPr lang="tr-TR" sz="4400" dirty="0" smtClean="0"/>
              <a:t>Aşağıdaki tümcelerin hangisinde adın yerine kullanılan sözcükler birden fazladır?</a:t>
            </a:r>
          </a:p>
          <a:p>
            <a:pPr>
              <a:buNone/>
            </a:pPr>
            <a:r>
              <a:rPr lang="tr-TR" sz="4400" dirty="0" smtClean="0"/>
              <a:t>   A.Bu olay, hepimize ders olmalı.                                  B.Onun yaptığı davranış herkese örnek olmalı. </a:t>
            </a:r>
          </a:p>
          <a:p>
            <a:pPr>
              <a:buNone/>
            </a:pPr>
            <a:r>
              <a:rPr lang="tr-TR" sz="4400" dirty="0" smtClean="0"/>
              <a:t>    C.Burası çok güzel bir yermiş.                                      D.O adam, bunu söylemedi mi?</a:t>
            </a:r>
          </a:p>
          <a:p>
            <a:pPr>
              <a:buNone/>
            </a:pPr>
            <a:r>
              <a:rPr lang="tr-TR" sz="4300" dirty="0" smtClean="0">
                <a:latin typeface="Arial Narrow" pitchFamily="34" charset="0"/>
              </a:rPr>
              <a:t>	</a:t>
            </a:r>
          </a:p>
          <a:p>
            <a:pPr marL="514350" indent="-514350">
              <a:buNone/>
            </a:pPr>
            <a:endParaRPr lang="tr-TR" sz="4300" dirty="0" smtClean="0">
              <a:latin typeface="Arial Narrow" pitchFamily="34" charset="0"/>
            </a:endParaRPr>
          </a:p>
          <a:p>
            <a:pPr>
              <a:buNone/>
            </a:pPr>
            <a:endParaRPr lang="tr-TR" sz="4300" dirty="0" smtClean="0">
              <a:latin typeface="Arial Narrow" pitchFamily="34" charset="0"/>
            </a:endParaRP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14-</a:t>
            </a:r>
            <a:r>
              <a:rPr lang="tr-TR" dirty="0" smtClean="0"/>
              <a:t> </a:t>
            </a:r>
            <a:r>
              <a:rPr lang="tr-TR" sz="3900" dirty="0" smtClean="0"/>
              <a:t>“Bazı” kelimesi aşağıdaki tümcelerin hangisinde zamir görevinde kullanılmamıştır?</a:t>
            </a:r>
          </a:p>
          <a:p>
            <a:pPr>
              <a:buNone/>
            </a:pPr>
            <a:r>
              <a:rPr lang="tr-TR" sz="3900" dirty="0" smtClean="0"/>
              <a:t>    A.Bazı günler seni çok özlüyorum.                              B.Bazı arkadaşlar sınıf kurallarına uymuyor.            </a:t>
            </a:r>
          </a:p>
          <a:p>
            <a:pPr>
              <a:buNone/>
            </a:pPr>
            <a:r>
              <a:rPr lang="tr-TR" sz="3900" dirty="0" smtClean="0"/>
              <a:t>    C.Bazıları ödevleri hiç yapmıyor çocuklar.               D.Bazı hayvanlar hem etçil hem de otçuldur.</a:t>
            </a:r>
            <a:endParaRPr lang="tr-TR" sz="3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15-</a:t>
            </a:r>
            <a:r>
              <a:rPr lang="tr-TR" b="1" dirty="0" smtClean="0"/>
              <a:t> </a:t>
            </a:r>
            <a:r>
              <a:rPr lang="tr-TR" sz="3600" dirty="0" smtClean="0"/>
              <a:t>“gel” eyleminin şimdiki zaman ikinci çoğul kişisi (siz) ile çekimlenmişi aşağıdakilerden hangisidir ?</a:t>
            </a:r>
          </a:p>
          <a:p>
            <a:pPr>
              <a:buNone/>
            </a:pPr>
            <a:r>
              <a:rPr lang="tr-TR" sz="3600" dirty="0" smtClean="0"/>
              <a:t>a-  geliyorum			b-  geliyorsunuz</a:t>
            </a:r>
          </a:p>
          <a:p>
            <a:pPr>
              <a:buNone/>
            </a:pPr>
            <a:r>
              <a:rPr lang="tr-TR" sz="3600" dirty="0" smtClean="0"/>
              <a:t>c- geliyorsun			d-  geliyoruz</a:t>
            </a:r>
          </a:p>
          <a:p>
            <a:pPr lvl="0"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sz="3600" dirty="0" smtClean="0">
                <a:latin typeface="Arial Narrow" pitchFamily="34" charset="0"/>
              </a:rPr>
              <a:t>17-</a:t>
            </a:r>
            <a:r>
              <a:rPr lang="tr-TR" sz="3600" b="1" dirty="0" smtClean="0"/>
              <a:t> </a:t>
            </a:r>
            <a:r>
              <a:rPr lang="tr-TR" sz="3600" dirty="0" smtClean="0"/>
              <a:t>“ seviyorum” eyleminin kişi ve zamanı ile ilgili hangisi doğrudur ?</a:t>
            </a:r>
          </a:p>
          <a:p>
            <a:pPr>
              <a:buNone/>
            </a:pPr>
            <a:r>
              <a:rPr lang="tr-TR" sz="3600" dirty="0" smtClean="0"/>
              <a:t>a- Şimdiki zaman/ 1. tekil  kişi(ben)</a:t>
            </a:r>
          </a:p>
          <a:p>
            <a:pPr>
              <a:buNone/>
            </a:pPr>
            <a:r>
              <a:rPr lang="tr-TR" sz="3600" dirty="0" smtClean="0"/>
              <a:t>b- Şimdiki zaman / 2. Tekil kişi (sen)</a:t>
            </a:r>
          </a:p>
          <a:p>
            <a:pPr>
              <a:buNone/>
            </a:pPr>
            <a:r>
              <a:rPr lang="tr-TR" sz="3600" dirty="0" smtClean="0"/>
              <a:t>c- Gelecek zaman / 1. Tekil kişi (ben)</a:t>
            </a:r>
          </a:p>
          <a:p>
            <a:pPr>
              <a:buNone/>
            </a:pPr>
            <a:r>
              <a:rPr lang="tr-TR" sz="3600" dirty="0" smtClean="0"/>
              <a:t>d- Geçmiş zaman / 2. Tekil kişi (sen)</a:t>
            </a:r>
          </a:p>
          <a:p>
            <a:pPr lvl="0"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18-</a:t>
            </a:r>
            <a:r>
              <a:rPr lang="tr-TR" b="1" dirty="0" smtClean="0"/>
              <a:t> </a:t>
            </a:r>
            <a:r>
              <a:rPr lang="tr-TR" sz="3600" dirty="0" smtClean="0"/>
              <a:t>Aşağıdaki eylemlerden hangisinin kişisi “anlıyorum” eylemiyle aynıdır ?</a:t>
            </a:r>
          </a:p>
          <a:p>
            <a:pPr>
              <a:buNone/>
            </a:pPr>
            <a:r>
              <a:rPr lang="tr-TR" sz="3600" dirty="0" smtClean="0"/>
              <a:t>a- bakacağız	b- görüyorsun</a:t>
            </a:r>
          </a:p>
          <a:p>
            <a:pPr>
              <a:buNone/>
            </a:pPr>
            <a:r>
              <a:rPr lang="tr-TR" sz="3600" dirty="0" smtClean="0"/>
              <a:t>c- sildim		d- büyüdü</a:t>
            </a: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19-</a:t>
            </a:r>
            <a:r>
              <a:rPr lang="tr-TR" sz="4000" b="1" dirty="0" smtClean="0"/>
              <a:t> </a:t>
            </a:r>
            <a:r>
              <a:rPr lang="tr-TR" sz="3600" dirty="0" smtClean="0"/>
              <a:t>Aşağıdakilerden hangisi hareket bildiren sözcüklerden biri </a:t>
            </a:r>
            <a:r>
              <a:rPr lang="tr-TR" sz="3600" u="sng" dirty="0" smtClean="0"/>
              <a:t>değildir</a:t>
            </a:r>
            <a:r>
              <a:rPr lang="tr-TR" sz="3600" dirty="0" smtClean="0"/>
              <a:t>?</a:t>
            </a:r>
          </a:p>
          <a:p>
            <a:pPr>
              <a:buNone/>
            </a:pPr>
            <a:r>
              <a:rPr lang="tr-TR" sz="3600" dirty="0" smtClean="0"/>
              <a:t>     a-   çalışıyor		b- zaman   </a:t>
            </a:r>
          </a:p>
          <a:p>
            <a:pPr>
              <a:buNone/>
            </a:pPr>
            <a:r>
              <a:rPr lang="tr-TR" sz="3600" dirty="0" smtClean="0"/>
              <a:t>     c-   düşecek		d- taşıdı</a:t>
            </a:r>
          </a:p>
          <a:p>
            <a:pPr>
              <a:buNone/>
            </a:pPr>
            <a:r>
              <a:rPr lang="tr-TR" sz="4000" dirty="0" smtClean="0"/>
              <a:t> </a:t>
            </a:r>
            <a:endParaRPr lang="tr-TR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TÜRKÇE DİLBİLGİSİ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b="1" dirty="0" smtClean="0"/>
              <a:t>1-Aşağıdaki cümlelerden hangisinde yazım yanlışı vardır?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Ah onu bir görebilsem!</a:t>
            </a:r>
          </a:p>
          <a:p>
            <a:pPr>
              <a:buNone/>
            </a:pPr>
            <a:r>
              <a:rPr lang="tr-TR" dirty="0" smtClean="0"/>
              <a:t>B) Derste çok iyiydim.</a:t>
            </a:r>
          </a:p>
          <a:p>
            <a:pPr>
              <a:buNone/>
            </a:pPr>
            <a:r>
              <a:rPr lang="tr-TR" dirty="0" smtClean="0"/>
              <a:t>C) Oğuzun her yanı boyandı.</a:t>
            </a:r>
          </a:p>
          <a:p>
            <a:pPr>
              <a:buNone/>
            </a:pPr>
            <a:r>
              <a:rPr lang="tr-TR" dirty="0" smtClean="0"/>
              <a:t>D) Konuşmanın da bir kuralı vardır.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20-</a:t>
            </a:r>
            <a:r>
              <a:rPr lang="tr-TR" b="1" dirty="0" smtClean="0"/>
              <a:t> </a:t>
            </a:r>
            <a:r>
              <a:rPr lang="tr-TR" sz="3600" dirty="0" smtClean="0"/>
              <a:t>Aşağıdaki  cümlelerden hangisinde eylem işin yapıldığını haber vermektedir?</a:t>
            </a:r>
          </a:p>
          <a:p>
            <a:pPr>
              <a:buNone/>
            </a:pPr>
            <a:r>
              <a:rPr lang="tr-TR" sz="3600" dirty="0" smtClean="0"/>
              <a:t>a- Ulaş okuldan ayrılacak</a:t>
            </a:r>
          </a:p>
          <a:p>
            <a:pPr>
              <a:buNone/>
            </a:pPr>
            <a:r>
              <a:rPr lang="tr-TR" sz="3600" dirty="0" smtClean="0"/>
              <a:t>b- Babam Bursa’ ya gidiyor.</a:t>
            </a:r>
          </a:p>
          <a:p>
            <a:pPr>
              <a:buNone/>
            </a:pPr>
            <a:r>
              <a:rPr lang="tr-TR" sz="3600" dirty="0" smtClean="0"/>
              <a:t>c-  Öğretmenim geliyor.	</a:t>
            </a:r>
          </a:p>
          <a:p>
            <a:pPr>
              <a:buNone/>
            </a:pPr>
            <a:r>
              <a:rPr lang="tr-TR" sz="3600" dirty="0" smtClean="0"/>
              <a:t>d-  Kalemim kırılmış.</a:t>
            </a:r>
            <a:endParaRPr lang="tr-TR" sz="36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tr-TR" dirty="0" smtClean="0"/>
              <a:t>	</a:t>
            </a:r>
            <a:r>
              <a:rPr lang="tr-TR" sz="3900" dirty="0" smtClean="0">
                <a:latin typeface="Arial Narrow" pitchFamily="34" charset="0"/>
              </a:rPr>
              <a:t>21-</a:t>
            </a:r>
            <a:r>
              <a:rPr lang="en-US" sz="3900" b="1" dirty="0" smtClean="0"/>
              <a:t> ) </a:t>
            </a:r>
            <a:r>
              <a:rPr lang="en-US" sz="3900" dirty="0" smtClean="0"/>
              <a:t>Aşağıdakilerden hangisi bir metnin </a:t>
            </a:r>
            <a:r>
              <a:rPr lang="en-US" sz="3900" u="sng" dirty="0" smtClean="0"/>
              <a:t>giriş cümlesi</a:t>
            </a:r>
            <a:r>
              <a:rPr lang="en-US" sz="3900" dirty="0" smtClean="0"/>
              <a:t> olabilir?</a:t>
            </a:r>
            <a:endParaRPr lang="tr-TR" sz="3900" dirty="0" smtClean="0"/>
          </a:p>
          <a:p>
            <a:pPr>
              <a:buNone/>
            </a:pPr>
            <a:r>
              <a:rPr lang="en-US" sz="3900" dirty="0" smtClean="0"/>
              <a:t>A)  Şu kadarını söylemek isterim ki dediklerinizi hiç anlamadım. </a:t>
            </a:r>
            <a:endParaRPr lang="tr-TR" sz="3900" dirty="0" smtClean="0"/>
          </a:p>
          <a:p>
            <a:pPr>
              <a:buNone/>
            </a:pPr>
            <a:r>
              <a:rPr lang="en-US" sz="3900" dirty="0" smtClean="0"/>
              <a:t>B)  O gün öğleden sonra hava kararmadan orada olmalıydım.</a:t>
            </a:r>
            <a:endParaRPr lang="tr-TR" sz="3900" dirty="0" smtClean="0"/>
          </a:p>
          <a:p>
            <a:pPr>
              <a:buNone/>
            </a:pPr>
            <a:r>
              <a:rPr lang="en-US" sz="3900" dirty="0" smtClean="0"/>
              <a:t>C)  Gizem 10 yaşlarında akıllı, cana yakın ve saygılı bir çocuktu. </a:t>
            </a:r>
            <a:endParaRPr lang="tr-TR" sz="3900" dirty="0" smtClean="0"/>
          </a:p>
          <a:p>
            <a:pPr>
              <a:buNone/>
            </a:pPr>
            <a:r>
              <a:rPr lang="en-US" sz="3900" dirty="0" smtClean="0"/>
              <a:t>D)  Sonra Mehmet Bey matbaaya gitmesi gerektiğini hatırladı</a:t>
            </a:r>
            <a:r>
              <a:rPr lang="tr-TR" sz="3900" dirty="0" smtClean="0"/>
              <a:t>.</a:t>
            </a:r>
            <a:endParaRPr lang="tr-TR" sz="3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22-</a:t>
            </a:r>
            <a:r>
              <a:rPr lang="en-US" sz="4000" b="1" dirty="0" smtClean="0"/>
              <a:t> </a:t>
            </a:r>
            <a:r>
              <a:rPr lang="en-US" sz="4600" dirty="0" smtClean="0"/>
              <a:t>Aşağıdakilerden hangisi bir metnin </a:t>
            </a:r>
            <a:r>
              <a:rPr lang="en-US" sz="4600" u="sng" dirty="0" smtClean="0"/>
              <a:t>sonuç cümlesi</a:t>
            </a:r>
            <a:r>
              <a:rPr lang="en-US" sz="4600" dirty="0" smtClean="0"/>
              <a:t> olabilir?</a:t>
            </a:r>
            <a:endParaRPr lang="tr-TR" sz="4600" dirty="0" smtClean="0"/>
          </a:p>
          <a:p>
            <a:pPr>
              <a:buNone/>
            </a:pPr>
            <a:r>
              <a:rPr lang="en-US" sz="4600" dirty="0" smtClean="0"/>
              <a:t>A)  Öğretmen sınıfa girdiğinde hepimiz öğretmenimize hazırladığımız sürprizi sakladık.</a:t>
            </a:r>
            <a:endParaRPr lang="tr-TR" sz="4600" dirty="0" smtClean="0"/>
          </a:p>
          <a:p>
            <a:pPr>
              <a:buNone/>
            </a:pPr>
            <a:r>
              <a:rPr lang="en-US" sz="4600" dirty="0" smtClean="0"/>
              <a:t>B)  Öğretmenimizle pikniğe gideceğimiz gün piknikte yaşayacaklarımızı merak ediyorduk.</a:t>
            </a:r>
            <a:endParaRPr lang="tr-TR" sz="4600" dirty="0" smtClean="0"/>
          </a:p>
          <a:p>
            <a:pPr>
              <a:buNone/>
            </a:pPr>
            <a:r>
              <a:rPr lang="en-US" sz="4600" dirty="0" smtClean="0"/>
              <a:t>C)  Öğretmen dersin sonunda, “Bir sonraki ders sınıfa bir konuğumuz gelecek.” dedi.</a:t>
            </a:r>
            <a:endParaRPr lang="tr-TR" sz="4600" dirty="0" smtClean="0"/>
          </a:p>
          <a:p>
            <a:pPr>
              <a:buNone/>
            </a:pPr>
            <a:r>
              <a:rPr lang="en-US" sz="4600" dirty="0" smtClean="0"/>
              <a:t>D)  Öğretmenine sarılıp “Bütün yaptıklarınız için size teşekkür ederim.” dedi.</a:t>
            </a:r>
            <a:endParaRPr lang="tr-TR" sz="4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332656"/>
            <a:ext cx="8517632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2800" dirty="0" smtClean="0">
                <a:latin typeface="Arial Narrow" pitchFamily="34" charset="0"/>
              </a:rPr>
              <a:t>23-</a:t>
            </a:r>
            <a:r>
              <a:rPr lang="en-US" sz="2800" b="1" dirty="0" smtClean="0"/>
              <a:t> </a:t>
            </a:r>
            <a:r>
              <a:rPr lang="en-US" sz="2800" dirty="0" smtClean="0"/>
              <a:t>Aşağıdakilerden hangisi bir metnin </a:t>
            </a:r>
            <a:r>
              <a:rPr lang="en-US" sz="2800" u="sng" dirty="0" smtClean="0"/>
              <a:t>gelişme bölümü</a:t>
            </a:r>
            <a:r>
              <a:rPr lang="en-US" sz="2800" dirty="0" smtClean="0"/>
              <a:t> olabilir?</a:t>
            </a:r>
            <a:endParaRPr lang="tr-TR" sz="2800" dirty="0" smtClean="0"/>
          </a:p>
          <a:p>
            <a:pPr>
              <a:buNone/>
            </a:pPr>
            <a:r>
              <a:rPr lang="en-US" sz="2800" dirty="0" smtClean="0"/>
              <a:t>A)  Cem, ikinci sınıftan beri atletizm takımında oynuyordu. Takıma seçilme sebebi çok hızlı koşmasıydı. </a:t>
            </a:r>
            <a:endParaRPr lang="tr-TR" sz="2800" dirty="0" smtClean="0"/>
          </a:p>
          <a:p>
            <a:pPr>
              <a:buNone/>
            </a:pPr>
            <a:r>
              <a:rPr lang="en-US" sz="2800" dirty="0" smtClean="0"/>
              <a:t>B)  Cem, ertesi günü sabırsızlıkla bekliyordu. Bütün gece uyuyamadı. Koşu yarışmasının başlamasına dakikalar kalmıştı. </a:t>
            </a:r>
            <a:endParaRPr lang="tr-TR" sz="2800" dirty="0" smtClean="0"/>
          </a:p>
          <a:p>
            <a:pPr>
              <a:buNone/>
            </a:pPr>
            <a:r>
              <a:rPr lang="en-US" sz="2800" dirty="0" smtClean="0"/>
              <a:t>C)  Cem, hem derslerinde çok başarılıydı hem de atletizmde. İkisinde de başarılı olmasının sırrı düzenli çalışmasıydı.  </a:t>
            </a:r>
            <a:endParaRPr lang="tr-TR" sz="2800" dirty="0" smtClean="0"/>
          </a:p>
          <a:p>
            <a:pPr>
              <a:buNone/>
            </a:pPr>
            <a:r>
              <a:rPr lang="en-US" sz="2800" dirty="0" smtClean="0"/>
              <a:t>D)  Cem, yarışmada ikinci oldu. Çok sevindi. Cem, birinci olan arkadaşını tebrik etti</a:t>
            </a:r>
            <a:endParaRPr lang="tr-TR" sz="28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24-</a:t>
            </a:r>
            <a:r>
              <a:rPr lang="en-US" sz="4000" dirty="0" smtClean="0"/>
              <a:t> “İnsanlar toplu hâlde yaşamaya başlayınca birbirleriyle anlaşmak istediler. Duyduklarını, düşündüklerini birbirlerine anlatmak istediler. Bunun için değişik yollar buldular.”</a:t>
            </a:r>
            <a:endParaRPr lang="tr-TR" sz="4000" dirty="0" smtClean="0"/>
          </a:p>
          <a:p>
            <a:pPr>
              <a:buNone/>
            </a:pPr>
            <a:r>
              <a:rPr lang="en-US" sz="4000" b="1" dirty="0" smtClean="0"/>
              <a:t>Yukarıdaki paragraf bir metnin giriş bölümüne aittir. Paragrafın aşağıdakilerin hangisiyle devam etmesi uygun olur?</a:t>
            </a:r>
            <a:endParaRPr lang="tr-TR" sz="4000" dirty="0" smtClean="0"/>
          </a:p>
          <a:p>
            <a:pPr>
              <a:buNone/>
            </a:pPr>
            <a:r>
              <a:rPr lang="en-US" sz="4000" dirty="0" smtClean="0"/>
              <a:t>A) Kimi zaman resimden yararlandılar.                   </a:t>
            </a:r>
            <a:endParaRPr lang="tr-TR" sz="4000" dirty="0" smtClean="0"/>
          </a:p>
          <a:p>
            <a:pPr>
              <a:buNone/>
            </a:pPr>
            <a:r>
              <a:rPr lang="en-US" sz="4000" dirty="0" smtClean="0"/>
              <a:t>B) Sonra sonra seslerine belirli anlamlar yüklediler</a:t>
            </a:r>
            <a:endParaRPr lang="tr-TR" sz="4000" dirty="0" smtClean="0"/>
          </a:p>
          <a:p>
            <a:pPr>
              <a:buNone/>
            </a:pPr>
            <a:r>
              <a:rPr lang="en-US" sz="4000" dirty="0" smtClean="0"/>
              <a:t>C) Böylece anlatımın temel ögesi olan kelimeleri oluşturdular.</a:t>
            </a:r>
            <a:endParaRPr lang="tr-TR" sz="4000" dirty="0" smtClean="0"/>
          </a:p>
          <a:p>
            <a:pPr>
              <a:buNone/>
            </a:pPr>
            <a:r>
              <a:rPr lang="en-US" sz="4000" dirty="0" smtClean="0"/>
              <a:t>D) Anlam yükledikleri bu seslere kelime adını verdiler.</a:t>
            </a:r>
            <a:endParaRPr lang="tr-TR" sz="4000" dirty="0" smtClean="0"/>
          </a:p>
          <a:p>
            <a:pPr lvl="0"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611560" y="651465"/>
            <a:ext cx="766834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VagRoundedBold"/>
                <a:cs typeface="Times New Roman" pitchFamily="18" charset="0"/>
              </a:rPr>
              <a:t>25- 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VagRoundedBold"/>
                <a:cs typeface="Times New Roman" pitchFamily="18" charset="0"/>
              </a:rPr>
              <a:t>Aşağıdakilerden hangisini bir metnin </a:t>
            </a:r>
            <a:r>
              <a:rPr kumimoji="0" lang="en-US" sz="360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VagRoundedBold"/>
                <a:cs typeface="Times New Roman" pitchFamily="18" charset="0"/>
              </a:rPr>
              <a:t>giriş bölümünden öğrenemeyiz</a:t>
            </a:r>
            <a:r>
              <a:rPr kumimoji="0" lang="en-US" sz="3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VagRoundedBold"/>
                <a:cs typeface="Times New Roman" pitchFamily="18" charset="0"/>
              </a:rPr>
              <a:t>?</a:t>
            </a:r>
            <a:endParaRPr kumimoji="0" lang="tr-TR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VagRoundedBold"/>
                <a:cs typeface="Times New Roman" pitchFamily="18" charset="0"/>
              </a:rPr>
              <a:t>A) Olayın kişilerini                                                B) Olayın nasıl sonuçlanacağını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VagRoundedBold"/>
                <a:cs typeface="Times New Roman" pitchFamily="18" charset="0"/>
              </a:rPr>
              <a:t>C) Olayın hangi zamanda gerçekleşeceğini             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VagRoundedBold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VagRoundedBold"/>
                <a:cs typeface="Times New Roman" pitchFamily="18" charset="0"/>
              </a:rPr>
              <a:t>D) Olayın geçtiği yeri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692696"/>
            <a:ext cx="835292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26-</a:t>
            </a:r>
            <a:r>
              <a:rPr lang="tr-TR" dirty="0" smtClean="0"/>
              <a:t> Matematik dersinde </a:t>
            </a:r>
            <a:r>
              <a:rPr lang="tr-TR" u="sng" dirty="0" smtClean="0"/>
              <a:t>açıölçer</a:t>
            </a:r>
            <a:r>
              <a:rPr lang="tr-TR" dirty="0" smtClean="0"/>
              <a:t> kullandık.</a:t>
            </a:r>
          </a:p>
          <a:p>
            <a:pPr>
              <a:buNone/>
            </a:pPr>
            <a:r>
              <a:rPr lang="tr-TR" dirty="0" smtClean="0"/>
              <a:t>     Yukarıdaki cümlede altı çizili sözcüğün anlamdaşı hangi sözcüktür?</a:t>
            </a:r>
          </a:p>
          <a:p>
            <a:pPr>
              <a:buNone/>
            </a:pPr>
            <a:r>
              <a:rPr lang="tr-TR" dirty="0" smtClean="0"/>
              <a:t>  A. iletki			B. pergel</a:t>
            </a:r>
          </a:p>
          <a:p>
            <a:pPr>
              <a:buNone/>
            </a:pPr>
            <a:r>
              <a:rPr lang="tr-TR" dirty="0" smtClean="0"/>
              <a:t>  C. cetvel			D. gönye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914400" y="1196752"/>
            <a:ext cx="8229600" cy="2592288"/>
          </a:xfrm>
        </p:spPr>
        <p:txBody>
          <a:bodyPr>
            <a:noAutofit/>
          </a:bodyPr>
          <a:lstStyle/>
          <a:p>
            <a:pPr algn="l"/>
            <a:r>
              <a:rPr lang="tr-TR" sz="2400" dirty="0" smtClean="0"/>
              <a:t>27- </a:t>
            </a:r>
            <a:r>
              <a:rPr lang="tr-TR" sz="3600" dirty="0" smtClean="0"/>
              <a:t/>
            </a:r>
            <a:br>
              <a:rPr lang="tr-TR" sz="3600" dirty="0" smtClean="0"/>
            </a:br>
            <a:endParaRPr lang="tr-TR" sz="3600" dirty="0">
              <a:latin typeface="Arial Narrow" pitchFamily="34" charset="0"/>
            </a:endParaRPr>
          </a:p>
        </p:txBody>
      </p:sp>
      <p:pic>
        <p:nvPicPr>
          <p:cNvPr id="4" name="3 Resim" descr="çizgi öğrenci resmi ile ilgili görsel sonucu"/>
          <p:cNvPicPr/>
          <p:nvPr/>
        </p:nvPicPr>
        <p:blipFill>
          <a:blip r:embed="rId2" cstate="print"/>
          <a:srcRect l="21894" r="20414" b="56534"/>
          <a:stretch>
            <a:fillRect/>
          </a:stretch>
        </p:blipFill>
        <p:spPr bwMode="auto">
          <a:xfrm>
            <a:off x="1691680" y="188640"/>
            <a:ext cx="576064" cy="4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İlgili resim"/>
          <p:cNvPicPr/>
          <p:nvPr/>
        </p:nvPicPr>
        <p:blipFill>
          <a:blip r:embed="rId3" cstate="print"/>
          <a:srcRect l="23676" t="2888" r="20986" b="65523"/>
          <a:stretch>
            <a:fillRect/>
          </a:stretch>
        </p:blipFill>
        <p:spPr bwMode="auto">
          <a:xfrm>
            <a:off x="1691680" y="836712"/>
            <a:ext cx="576064" cy="516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İlgili resim"/>
          <p:cNvPicPr/>
          <p:nvPr/>
        </p:nvPicPr>
        <p:blipFill>
          <a:blip r:embed="rId4" cstate="print"/>
          <a:srcRect l="31413" t="2174" r="31413" b="58261"/>
          <a:stretch>
            <a:fillRect/>
          </a:stretch>
        </p:blipFill>
        <p:spPr bwMode="auto">
          <a:xfrm>
            <a:off x="1763688" y="1556792"/>
            <a:ext cx="504056" cy="554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Resim" descr="çizgi öğrenci resmi ile ilgili görsel sonucu"/>
          <p:cNvPicPr/>
          <p:nvPr/>
        </p:nvPicPr>
        <p:blipFill>
          <a:blip r:embed="rId5" cstate="print"/>
          <a:srcRect l="33155" r="18889" b="55966"/>
          <a:stretch>
            <a:fillRect/>
          </a:stretch>
        </p:blipFill>
        <p:spPr bwMode="auto">
          <a:xfrm>
            <a:off x="1763688" y="2276872"/>
            <a:ext cx="576064" cy="42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AutoShape 1"/>
          <p:cNvSpPr>
            <a:spLocks noChangeArrowheads="1"/>
          </p:cNvSpPr>
          <p:nvPr/>
        </p:nvSpPr>
        <p:spPr bwMode="auto">
          <a:xfrm>
            <a:off x="2555776" y="260648"/>
            <a:ext cx="2448272" cy="432048"/>
          </a:xfrm>
          <a:prstGeom prst="wedgeRoundRectCallout">
            <a:avLst>
              <a:gd name="adj1" fmla="val -57616"/>
              <a:gd name="adj2" fmla="val 11838"/>
              <a:gd name="adj3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cs typeface="Arial" pitchFamily="34" charset="0"/>
              </a:rPr>
              <a:t>Doktor</a:t>
            </a:r>
            <a:r>
              <a:rPr kumimoji="0" lang="tr-T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cs typeface="Arial" pitchFamily="34" charset="0"/>
              </a:rPr>
              <a:t> -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2627784" y="908720"/>
            <a:ext cx="2376264" cy="504056"/>
          </a:xfrm>
          <a:prstGeom prst="wedgeRoundRectCallout">
            <a:avLst>
              <a:gd name="adj1" fmla="val -57616"/>
              <a:gd name="adj2" fmla="val 11838"/>
              <a:gd name="adj3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cs typeface="Arial" pitchFamily="34" charset="0"/>
              </a:rPr>
              <a:t>Valide - 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AutoShape 2"/>
          <p:cNvSpPr>
            <a:spLocks noChangeArrowheads="1"/>
          </p:cNvSpPr>
          <p:nvPr/>
        </p:nvSpPr>
        <p:spPr bwMode="auto">
          <a:xfrm>
            <a:off x="2627784" y="1628800"/>
            <a:ext cx="2448272" cy="504056"/>
          </a:xfrm>
          <a:prstGeom prst="wedgeRoundRectCallout">
            <a:avLst>
              <a:gd name="adj1" fmla="val -57616"/>
              <a:gd name="adj2" fmla="val 11838"/>
              <a:gd name="adj3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tr-TR" dirty="0" smtClean="0">
                <a:latin typeface="ALFABET98" charset="0"/>
                <a:cs typeface="Arial" pitchFamily="34" charset="0"/>
              </a:rPr>
              <a:t>Tümce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cs typeface="Arial" pitchFamily="34" charset="0"/>
              </a:rPr>
              <a:t> - 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2627784" y="2276872"/>
            <a:ext cx="2376264" cy="504056"/>
          </a:xfrm>
          <a:prstGeom prst="wedgeRoundRectCallout">
            <a:avLst>
              <a:gd name="adj1" fmla="val -57616"/>
              <a:gd name="adj2" fmla="val 11838"/>
              <a:gd name="adj3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cs typeface="Arial" pitchFamily="34" charset="0"/>
              </a:rPr>
              <a:t>Pinti </a:t>
            </a:r>
            <a:r>
              <a:rPr kumimoji="0" lang="tr-TR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cs typeface="Arial" pitchFamily="34" charset="0"/>
              </a:rPr>
              <a:t>- 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467544" y="2795245"/>
            <a:ext cx="8208912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Yukarıdaki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ğrenciler eş anlamlı s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zc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ü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klere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rnek vermiştir. Buna g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re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ğrencilerin s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ylediği ikinci s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zc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ü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kler hangi se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ç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enekte doğru verilmiştir?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467544" y="3789040"/>
            <a:ext cx="7848872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A. hekim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anne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c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ü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mle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cimri 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B.  hemşire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anne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kelime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bonk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ö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r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C. hekim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anne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kelime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pis 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D. hemşire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anne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c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ü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mle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FABET98" charset="0"/>
                <a:ea typeface="Calibri" pitchFamily="34" charset="0"/>
                <a:cs typeface="Times New Roman" pitchFamily="18" charset="0"/>
              </a:rPr>
              <a:t> cimri 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55576" y="548681"/>
            <a:ext cx="8208912" cy="38164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28-</a:t>
            </a:r>
            <a:r>
              <a:rPr lang="tr-TR" dirty="0" smtClean="0"/>
              <a:t>Hangi cümlede sesteş bir sözcük vardır?</a:t>
            </a:r>
          </a:p>
          <a:p>
            <a:pPr>
              <a:buNone/>
            </a:pPr>
            <a:r>
              <a:rPr lang="tr-TR" dirty="0" smtClean="0"/>
              <a:t>A. Matematikten zayıf aldım.</a:t>
            </a:r>
          </a:p>
          <a:p>
            <a:pPr>
              <a:buNone/>
            </a:pPr>
            <a:r>
              <a:rPr lang="tr-TR" dirty="0" smtClean="0"/>
              <a:t>B. Gökyüzünde sayısız yıldız vardır.</a:t>
            </a:r>
          </a:p>
          <a:p>
            <a:pPr>
              <a:buNone/>
            </a:pPr>
            <a:r>
              <a:rPr lang="tr-TR" dirty="0" smtClean="0"/>
              <a:t>C. Tarlaya tohum ektim.</a:t>
            </a:r>
          </a:p>
          <a:p>
            <a:pPr>
              <a:buNone/>
            </a:pPr>
            <a:r>
              <a:rPr lang="tr-TR" dirty="0" smtClean="0"/>
              <a:t>D. Geçen hafta ata bindim.</a:t>
            </a:r>
          </a:p>
          <a:p>
            <a:pPr>
              <a:buNone/>
            </a:pPr>
            <a:r>
              <a:rPr lang="tr-TR" dirty="0" smtClean="0"/>
              <a:t> 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260648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29- </a:t>
            </a:r>
            <a:r>
              <a:rPr lang="tr-TR" sz="3600" dirty="0" smtClean="0"/>
              <a:t>Benim </a:t>
            </a:r>
            <a:r>
              <a:rPr lang="tr-TR" sz="3600" u="sng" dirty="0" smtClean="0"/>
              <a:t>yüz</a:t>
            </a:r>
            <a:r>
              <a:rPr lang="tr-TR" sz="3600" dirty="0" smtClean="0"/>
              <a:t>ümde sivilce çıktı.</a:t>
            </a:r>
          </a:p>
          <a:p>
            <a:pPr>
              <a:buNone/>
            </a:pPr>
            <a:r>
              <a:rPr lang="tr-TR" sz="4000" dirty="0" smtClean="0"/>
              <a:t>   </a:t>
            </a:r>
            <a:r>
              <a:rPr lang="tr-TR" sz="3600" dirty="0" smtClean="0"/>
              <a:t>Aşağıdaki cümlelerden hangisindeki altı çizili sözcüğün sesteşi </a:t>
            </a:r>
            <a:r>
              <a:rPr lang="tr-TR" sz="3600" b="1" u="sng" dirty="0" smtClean="0"/>
              <a:t>yoktur</a:t>
            </a:r>
            <a:r>
              <a:rPr lang="tr-TR" sz="3600" dirty="0" smtClean="0"/>
              <a:t>?</a:t>
            </a:r>
          </a:p>
          <a:p>
            <a:pPr>
              <a:buNone/>
            </a:pPr>
            <a:r>
              <a:rPr lang="tr-TR" sz="3600" dirty="0" smtClean="0"/>
              <a:t>A. Berkan denizde yüzmeyi sever.</a:t>
            </a:r>
          </a:p>
          <a:p>
            <a:pPr>
              <a:buNone/>
            </a:pPr>
            <a:r>
              <a:rPr lang="tr-TR" sz="3600" dirty="0" smtClean="0"/>
              <a:t>B. Sınavdan yüz aldım.</a:t>
            </a:r>
          </a:p>
          <a:p>
            <a:pPr>
              <a:buNone/>
            </a:pPr>
            <a:r>
              <a:rPr lang="tr-TR" sz="3600" dirty="0" smtClean="0"/>
              <a:t>C. Küpün altı yüzeyi vardır.</a:t>
            </a:r>
          </a:p>
          <a:p>
            <a:pPr>
              <a:buNone/>
            </a:pPr>
            <a:r>
              <a:rPr lang="tr-TR" sz="3600" dirty="0" smtClean="0"/>
              <a:t>D. Kasap deriyi iyice yüzdü.</a:t>
            </a:r>
          </a:p>
          <a:p>
            <a:pPr>
              <a:buNone/>
            </a:pPr>
            <a:endParaRPr lang="tr-TR" sz="4000" dirty="0" smtClean="0">
              <a:latin typeface="Arial Narrow" pitchFamily="34" charset="0"/>
            </a:endParaRP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2-</a:t>
            </a:r>
            <a:r>
              <a:rPr lang="tr-TR" sz="4000" dirty="0" smtClean="0"/>
              <a:t>"En çok sevdiğim yemekler şunlardır" </a:t>
            </a:r>
            <a:r>
              <a:rPr lang="tr-TR" sz="4000" b="1" dirty="0" smtClean="0"/>
              <a:t>cümlesinin sonuna hangi noktalama işareti konmalıdır?</a:t>
            </a:r>
            <a:endParaRPr lang="tr-TR" sz="4000" dirty="0" smtClean="0"/>
          </a:p>
          <a:p>
            <a:pPr>
              <a:buNone/>
            </a:pPr>
            <a:r>
              <a:rPr lang="tr-TR" sz="4000" dirty="0" smtClean="0"/>
              <a:t>A) nokta	B) iki nokta</a:t>
            </a:r>
          </a:p>
          <a:p>
            <a:pPr>
              <a:buNone/>
            </a:pPr>
            <a:r>
              <a:rPr lang="tr-TR" sz="4000" dirty="0" smtClean="0"/>
              <a:t>C) üç nokta	D) virgül</a:t>
            </a:r>
          </a:p>
          <a:p>
            <a:pPr>
              <a:buNone/>
            </a:pPr>
            <a:endParaRPr lang="tr-TR" sz="40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260648"/>
            <a:ext cx="853244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3600" dirty="0" smtClean="0">
                <a:latin typeface="Arial Narrow" pitchFamily="34" charset="0"/>
              </a:rPr>
              <a:t>30-   </a:t>
            </a:r>
            <a:r>
              <a:rPr lang="tr-TR" sz="3600" dirty="0" smtClean="0"/>
              <a:t>A-K-R-A  </a:t>
            </a:r>
          </a:p>
          <a:p>
            <a:pPr>
              <a:buNone/>
            </a:pPr>
            <a:r>
              <a:rPr lang="tr-TR" sz="3600" dirty="0" smtClean="0"/>
              <a:t> </a:t>
            </a:r>
            <a:r>
              <a:rPr lang="tr-TR" dirty="0" smtClean="0"/>
              <a:t>Yukarıda harfleri karışık olarak verilen sözcük hangi cümlede farklı anlamda kullanılmış sesteş bir sözcüktür?</a:t>
            </a:r>
          </a:p>
          <a:p>
            <a:pPr>
              <a:buNone/>
            </a:pPr>
            <a:r>
              <a:rPr lang="tr-TR" dirty="0" smtClean="0"/>
              <a:t>A. Karalar sulardan daha az yer tutar.</a:t>
            </a:r>
          </a:p>
          <a:p>
            <a:pPr>
              <a:buNone/>
            </a:pPr>
            <a:r>
              <a:rPr lang="tr-TR" dirty="0" smtClean="0"/>
              <a:t>B. Bu kararımdan vazgeçtim.</a:t>
            </a:r>
          </a:p>
          <a:p>
            <a:pPr>
              <a:buNone/>
            </a:pPr>
            <a:r>
              <a:rPr lang="tr-TR" dirty="0" smtClean="0"/>
              <a:t>C. Benim arkamda kedim var.</a:t>
            </a:r>
          </a:p>
          <a:p>
            <a:pPr>
              <a:buNone/>
            </a:pPr>
            <a:r>
              <a:rPr lang="tr-TR" dirty="0" smtClean="0"/>
              <a:t>D. Her yer geceye dönmüş.</a:t>
            </a:r>
            <a:endParaRPr lang="tr-T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83568" y="476672"/>
            <a:ext cx="756084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3600" dirty="0" smtClean="0">
                <a:latin typeface="Arial Narrow" pitchFamily="34" charset="0"/>
              </a:rPr>
              <a:t>31-</a:t>
            </a:r>
            <a:r>
              <a:rPr lang="tr-TR" dirty="0" smtClean="0"/>
              <a:t>Elif: Şişman kadın sokakta yürüyor</a:t>
            </a:r>
          </a:p>
          <a:p>
            <a:pPr>
              <a:buNone/>
            </a:pPr>
            <a:r>
              <a:rPr lang="tr-TR" dirty="0" smtClean="0"/>
              <a:t>Alp: Minik bir kedim var.</a:t>
            </a:r>
          </a:p>
          <a:p>
            <a:pPr>
              <a:buNone/>
            </a:pPr>
            <a:r>
              <a:rPr lang="tr-TR" dirty="0" smtClean="0"/>
              <a:t>Gizem: Filler en büyük hayvanlardandır.</a:t>
            </a:r>
          </a:p>
          <a:p>
            <a:pPr>
              <a:buNone/>
            </a:pPr>
            <a:r>
              <a:rPr lang="tr-TR" dirty="0" smtClean="0"/>
              <a:t>Şevval: Sokakta kocaman  bir köpek var.</a:t>
            </a:r>
          </a:p>
          <a:p>
            <a:pPr>
              <a:buNone/>
            </a:pPr>
            <a:r>
              <a:rPr lang="tr-TR" dirty="0" smtClean="0"/>
              <a:t>“İRİ” kelimesinin anlamdaşını hangi çocuk söylemiştir?</a:t>
            </a:r>
          </a:p>
          <a:p>
            <a:pPr>
              <a:buNone/>
            </a:pPr>
            <a:r>
              <a:rPr lang="tr-TR" dirty="0" smtClean="0"/>
              <a:t>A. Elif			B. Alp</a:t>
            </a:r>
          </a:p>
          <a:p>
            <a:pPr>
              <a:buNone/>
            </a:pPr>
            <a:r>
              <a:rPr lang="tr-TR" dirty="0" smtClean="0"/>
              <a:t>C. Gizem			D. Şevval</a:t>
            </a:r>
            <a:endParaRPr lang="tr-TR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2800" dirty="0" smtClean="0">
                <a:latin typeface="Arial Narrow" pitchFamily="34" charset="0"/>
              </a:rPr>
              <a:t>32-</a:t>
            </a:r>
            <a:r>
              <a:rPr lang="tr-TR" dirty="0" smtClean="0"/>
              <a:t>Aşağıdakilerden hangisi ünlemdir?</a:t>
            </a:r>
          </a:p>
          <a:p>
            <a:pPr>
              <a:buNone/>
            </a:pPr>
            <a:r>
              <a:rPr lang="tr-TR" dirty="0" smtClean="0"/>
              <a:t>a)yoruldum      b)çok     c)imdat     d)şayet 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33- "Tatlı dil en inatçı insanı bile yola getirir.”</a:t>
            </a:r>
          </a:p>
          <a:p>
            <a:pPr>
              <a:buNone/>
            </a:pPr>
            <a:r>
              <a:rPr lang="tr-TR" dirty="0" smtClean="0"/>
              <a:t>Bu cümledeki türemiş sözcükler aşağıdakilerden</a:t>
            </a:r>
          </a:p>
          <a:p>
            <a:pPr>
              <a:buNone/>
            </a:pPr>
            <a:r>
              <a:rPr lang="tr-TR" dirty="0" smtClean="0"/>
              <a:t>hangileridir?</a:t>
            </a:r>
          </a:p>
          <a:p>
            <a:pPr>
              <a:buNone/>
            </a:pPr>
            <a:r>
              <a:rPr lang="tr-TR" dirty="0" smtClean="0"/>
              <a:t>A) insanı-inatçı		B) tatlı-yola</a:t>
            </a:r>
          </a:p>
          <a:p>
            <a:pPr>
              <a:buNone/>
            </a:pPr>
            <a:r>
              <a:rPr lang="tr-TR" dirty="0" smtClean="0"/>
              <a:t>C) tatlı-insanı		D) inatçı-tatlı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34- “Pazar” kelimesi hangi seçenekte farklı bir anlamda kullanılmıştır?</a:t>
            </a:r>
          </a:p>
          <a:p>
            <a:pPr>
              <a:buNone/>
            </a:pPr>
            <a:r>
              <a:rPr lang="tr-TR" dirty="0" smtClean="0"/>
              <a:t>A) O sokakta pazar kuruluyor.</a:t>
            </a:r>
          </a:p>
          <a:p>
            <a:pPr>
              <a:buNone/>
            </a:pPr>
            <a:r>
              <a:rPr lang="tr-TR" dirty="0" smtClean="0"/>
              <a:t>B) Pazar, bizim eve çok yakın olacakmış.</a:t>
            </a:r>
          </a:p>
          <a:p>
            <a:pPr>
              <a:buNone/>
            </a:pPr>
            <a:r>
              <a:rPr lang="tr-TR" dirty="0" smtClean="0"/>
              <a:t>C) Pazarda çok para harcamış.</a:t>
            </a:r>
          </a:p>
          <a:p>
            <a:pPr>
              <a:buNone/>
            </a:pPr>
            <a:r>
              <a:rPr lang="tr-TR" dirty="0" smtClean="0"/>
              <a:t>D) Bir de baktım ki bugün pazar, yarın okul açılacak.</a:t>
            </a:r>
            <a:endParaRPr lang="tr-TR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35- Aşağıdaki cümlelerin hangisinde "-ler” eki eklendiği sözcüğe çoğul anlamı katmamıştır?</a:t>
            </a:r>
          </a:p>
          <a:p>
            <a:pPr>
              <a:buNone/>
            </a:pPr>
            <a:r>
              <a:rPr lang="tr-TR" dirty="0" smtClean="0"/>
              <a:t>A) Problemli çocukları evlerinde ziyaret ettik.</a:t>
            </a:r>
          </a:p>
          <a:p>
            <a:pPr>
              <a:buNone/>
            </a:pPr>
            <a:r>
              <a:rPr lang="tr-TR" dirty="0" smtClean="0"/>
              <a:t>B) Derste yaramazlık yapan çocuklar ceza aldılar.</a:t>
            </a:r>
          </a:p>
          <a:p>
            <a:pPr>
              <a:buNone/>
            </a:pPr>
            <a:r>
              <a:rPr lang="tr-TR" dirty="0" smtClean="0"/>
              <a:t>C) Bengül Hanım da geldiler nihayet.</a:t>
            </a:r>
          </a:p>
          <a:p>
            <a:pPr>
              <a:buNone/>
            </a:pPr>
            <a:r>
              <a:rPr lang="tr-TR" dirty="0" smtClean="0"/>
              <a:t>D) Sözcükleri doğru yazamıyor.</a:t>
            </a:r>
          </a:p>
          <a:p>
            <a:pPr>
              <a:buNone/>
            </a:pPr>
            <a:r>
              <a:rPr lang="tr-TR" dirty="0" smtClean="0"/>
              <a:t> </a:t>
            </a:r>
            <a:endParaRPr lang="tr-TR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83568" y="83671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36-  Aşağıdaki cümlelerin hangisinde karşıt anlamlı sözcükler bir arada kullanılmıştır?</a:t>
            </a:r>
          </a:p>
          <a:p>
            <a:pPr>
              <a:buNone/>
            </a:pPr>
            <a:r>
              <a:rPr lang="tr-TR" dirty="0" smtClean="0"/>
              <a:t>A) Sakla samanı, gelir zamanı.</a:t>
            </a:r>
          </a:p>
          <a:p>
            <a:pPr>
              <a:buNone/>
            </a:pPr>
            <a:r>
              <a:rPr lang="tr-TR" dirty="0" smtClean="0"/>
              <a:t>B) Bakarsan bağ, bakmazsan dağ olur.</a:t>
            </a:r>
          </a:p>
          <a:p>
            <a:pPr>
              <a:buNone/>
            </a:pPr>
            <a:r>
              <a:rPr lang="tr-TR" dirty="0" smtClean="0"/>
              <a:t>C) Her yokuşun bir inişi vardır.</a:t>
            </a:r>
          </a:p>
          <a:p>
            <a:pPr>
              <a:buNone/>
            </a:pPr>
            <a:r>
              <a:rPr lang="tr-TR" dirty="0" smtClean="0"/>
              <a:t>D) Ağaç yapraklarıyla gürler.</a:t>
            </a:r>
            <a:endParaRPr lang="tr-TR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62068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37-Aşağıdaki cümlelerin hangisinde “Nasıl” sorusunun cevabı vardır?</a:t>
            </a:r>
          </a:p>
          <a:p>
            <a:pPr>
              <a:buNone/>
            </a:pPr>
            <a:r>
              <a:rPr lang="tr-TR" dirty="0" smtClean="0"/>
              <a:t>A) Annem kardeşime çorba içirdi.</a:t>
            </a:r>
          </a:p>
          <a:p>
            <a:pPr>
              <a:buNone/>
            </a:pPr>
            <a:r>
              <a:rPr lang="tr-TR" dirty="0" smtClean="0"/>
              <a:t>B) Çocuk koşarak indi.</a:t>
            </a:r>
          </a:p>
          <a:p>
            <a:pPr>
              <a:buNone/>
            </a:pPr>
            <a:r>
              <a:rPr lang="tr-TR" dirty="0" smtClean="0"/>
              <a:t>C) Zeynep okula gidiyor.</a:t>
            </a:r>
          </a:p>
          <a:p>
            <a:pPr>
              <a:buNone/>
            </a:pPr>
            <a:r>
              <a:rPr lang="tr-TR" dirty="0" smtClean="0"/>
              <a:t>D) Tiyatro salonuna gittik.</a:t>
            </a:r>
            <a:endParaRPr lang="tr-TR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83671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38- Aşağıdakilerden hangisinde (biçim, renk, durum, sayı)bildiren bir kelime yoktur?</a:t>
            </a:r>
          </a:p>
          <a:p>
            <a:pPr>
              <a:buNone/>
            </a:pPr>
            <a:r>
              <a:rPr lang="tr-TR" dirty="0" smtClean="0"/>
              <a:t>A) Annesine ,bir öpücük verdi.</a:t>
            </a:r>
          </a:p>
          <a:p>
            <a:pPr>
              <a:buNone/>
            </a:pPr>
            <a:r>
              <a:rPr lang="tr-TR" dirty="0" smtClean="0"/>
              <a:t>B) Ayşe, ablasının fotoğrafını evine astı.</a:t>
            </a:r>
          </a:p>
          <a:p>
            <a:pPr>
              <a:buNone/>
            </a:pPr>
            <a:r>
              <a:rPr lang="tr-TR" dirty="0" smtClean="0"/>
              <a:t>C) Doğa ile ilgili güzel şiir çalışmaları var.</a:t>
            </a:r>
          </a:p>
          <a:p>
            <a:pPr>
              <a:buNone/>
            </a:pPr>
            <a:r>
              <a:rPr lang="tr-TR" dirty="0" smtClean="0"/>
              <a:t>D) Kara kalem çizimleri de çok güzeldi.</a:t>
            </a:r>
            <a:endParaRPr lang="tr-TR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62068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39- Aşağıdaki atasözlerinden hangisi, insanın kişiliğinin, konuşmasından belli olabileceğini anlatır?</a:t>
            </a:r>
          </a:p>
          <a:p>
            <a:pPr>
              <a:buNone/>
            </a:pPr>
            <a:r>
              <a:rPr lang="tr-TR" dirty="0" smtClean="0"/>
              <a:t>A) Sorma kişinin aslını sohbetinden bellidir.       </a:t>
            </a:r>
          </a:p>
          <a:p>
            <a:pPr>
              <a:buNone/>
            </a:pPr>
            <a:r>
              <a:rPr lang="tr-TR" dirty="0" smtClean="0"/>
              <a:t>B) Cambaz ipte, balık ipte gerek.   </a:t>
            </a:r>
          </a:p>
          <a:p>
            <a:pPr>
              <a:buNone/>
            </a:pPr>
            <a:r>
              <a:rPr lang="tr-TR" dirty="0" smtClean="0"/>
              <a:t>C) Perşembenin gelişi çarşambadan bellidir.       </a:t>
            </a:r>
          </a:p>
          <a:p>
            <a:pPr>
              <a:buNone/>
            </a:pPr>
            <a:r>
              <a:rPr lang="tr-TR" dirty="0" smtClean="0"/>
              <a:t>D) Kanatsız kuş uçmaz.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90872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40- Hangi deyim, anlam ilişkisi bakımından diğerlerinden  farklıdır?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A) Ateş püskürmek	   B) Ateş pahası	</a:t>
            </a:r>
          </a:p>
          <a:p>
            <a:pPr>
              <a:buNone/>
            </a:pPr>
            <a:r>
              <a:rPr lang="tr-TR" dirty="0" smtClean="0"/>
              <a:t>C) Ateş kesilmek	             D) Ateş saçmak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3-</a:t>
            </a:r>
            <a:r>
              <a:rPr lang="tr-TR" dirty="0" smtClean="0"/>
              <a:t>Aşağıdaki altı çizili kelimelerden hangisinde kesme işareti yanlış  kullanılmıştır?</a:t>
            </a:r>
          </a:p>
          <a:p>
            <a:pPr>
              <a:buNone/>
            </a:pPr>
            <a:r>
              <a:rPr lang="tr-TR" dirty="0" smtClean="0"/>
              <a:t>A) </a:t>
            </a:r>
            <a:r>
              <a:rPr lang="tr-TR" u="sng" dirty="0" smtClean="0"/>
              <a:t>Ayhan'ın</a:t>
            </a:r>
            <a:r>
              <a:rPr lang="tr-TR" dirty="0" smtClean="0"/>
              <a:t> yeni arabasını gördün mü?</a:t>
            </a:r>
          </a:p>
          <a:p>
            <a:pPr>
              <a:buNone/>
            </a:pPr>
            <a:r>
              <a:rPr lang="tr-TR" dirty="0" smtClean="0"/>
              <a:t>B) Köpeğim </a:t>
            </a:r>
            <a:r>
              <a:rPr lang="tr-TR" u="sng" dirty="0" smtClean="0"/>
              <a:t>Pufi'yi</a:t>
            </a:r>
            <a:r>
              <a:rPr lang="tr-TR" dirty="0" smtClean="0"/>
              <a:t> gördünüz mü?</a:t>
            </a:r>
          </a:p>
          <a:p>
            <a:pPr>
              <a:buNone/>
            </a:pPr>
            <a:r>
              <a:rPr lang="tr-TR" dirty="0" smtClean="0"/>
              <a:t>C) Yeni komşumuz </a:t>
            </a:r>
            <a:r>
              <a:rPr lang="tr-TR" u="sng" dirty="0" smtClean="0"/>
              <a:t>Tekirdağ'lı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D) </a:t>
            </a:r>
            <a:r>
              <a:rPr lang="tr-TR" u="sng" dirty="0" smtClean="0"/>
              <a:t>Dilek'i</a:t>
            </a:r>
            <a:r>
              <a:rPr lang="tr-TR" dirty="0" smtClean="0"/>
              <a:t> hepimiz çok severiz.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40466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41-Hangi deyim “</a:t>
            </a:r>
            <a:r>
              <a:rPr lang="tr-TR" b="1" dirty="0" smtClean="0"/>
              <a:t>çalışmamak”</a:t>
            </a:r>
            <a:r>
              <a:rPr lang="tr-TR" dirty="0" smtClean="0"/>
              <a:t> ile ilgilidir?</a:t>
            </a:r>
          </a:p>
          <a:p>
            <a:pPr>
              <a:buNone/>
            </a:pPr>
            <a:r>
              <a:rPr lang="tr-TR" dirty="0" smtClean="0"/>
              <a:t>A) Göbeği çatlamak.                       	</a:t>
            </a:r>
          </a:p>
          <a:p>
            <a:pPr>
              <a:buNone/>
            </a:pPr>
            <a:r>
              <a:rPr lang="tr-TR" dirty="0" smtClean="0"/>
              <a:t>B) Boş gezenin boş kalfası.     </a:t>
            </a:r>
          </a:p>
          <a:p>
            <a:pPr>
              <a:buNone/>
            </a:pPr>
            <a:r>
              <a:rPr lang="tr-TR" dirty="0" smtClean="0"/>
              <a:t>C) Dizlerinde derman kalmamak.     	</a:t>
            </a:r>
          </a:p>
          <a:p>
            <a:pPr>
              <a:buNone/>
            </a:pPr>
            <a:r>
              <a:rPr lang="tr-TR" dirty="0" smtClean="0"/>
              <a:t>D) Sırtında yumurta küfesi olmak.</a:t>
            </a:r>
          </a:p>
          <a:p>
            <a:pPr>
              <a:buNone/>
            </a:pPr>
            <a:r>
              <a:rPr lang="tr-TR" dirty="0" smtClean="0"/>
              <a:t> 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  4-</a:t>
            </a:r>
            <a:r>
              <a:rPr lang="tr-TR" sz="4000" dirty="0" smtClean="0"/>
              <a:t>Aşağıdaki kelimelerden hangisi bitişik yazılmalıdır?</a:t>
            </a:r>
          </a:p>
          <a:p>
            <a:pPr>
              <a:buNone/>
            </a:pPr>
            <a:r>
              <a:rPr lang="tr-TR" sz="4000" dirty="0" smtClean="0"/>
              <a:t>A) Yeşil ırmak </a:t>
            </a:r>
          </a:p>
          <a:p>
            <a:pPr>
              <a:buNone/>
            </a:pPr>
            <a:r>
              <a:rPr lang="tr-TR" sz="4000" dirty="0" smtClean="0"/>
              <a:t>B) bahçe kapısı</a:t>
            </a:r>
          </a:p>
          <a:p>
            <a:pPr>
              <a:buNone/>
            </a:pPr>
            <a:r>
              <a:rPr lang="tr-TR" sz="4000" dirty="0" smtClean="0"/>
              <a:t>C) Van Gölü </a:t>
            </a:r>
          </a:p>
          <a:p>
            <a:pPr>
              <a:buNone/>
            </a:pPr>
            <a:r>
              <a:rPr lang="tr-TR" sz="4000" dirty="0" smtClean="0"/>
              <a:t>D) Güven Sokak</a:t>
            </a:r>
          </a:p>
          <a:p>
            <a:pPr>
              <a:buNone/>
            </a:pPr>
            <a:endParaRPr lang="tr-TR" sz="40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sz="4000" dirty="0" smtClean="0"/>
              <a:t>5-</a:t>
            </a:r>
            <a:r>
              <a:rPr lang="tr-TR" dirty="0" smtClean="0"/>
              <a:t>Aşağıdaki cümlelerin hangisinde ayrı yazılması gereken "de" bitişik yazılmıştır?</a:t>
            </a: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dirty="0" smtClean="0"/>
              <a:t>A) Masada yiyecekler duruyor.</a:t>
            </a:r>
            <a:br>
              <a:rPr lang="tr-TR" dirty="0" smtClean="0"/>
            </a:br>
            <a:r>
              <a:rPr lang="tr-TR" dirty="0" smtClean="0"/>
              <a:t>B) Kalemde istedi kardeşim</a:t>
            </a:r>
            <a:br>
              <a:rPr lang="tr-TR" dirty="0" smtClean="0"/>
            </a:br>
            <a:r>
              <a:rPr lang="tr-TR" dirty="0" smtClean="0"/>
              <a:t>C) Odamda birçok kitap vardı.</a:t>
            </a:r>
            <a:br>
              <a:rPr lang="tr-TR" dirty="0" smtClean="0"/>
            </a:br>
            <a:r>
              <a:rPr lang="tr-TR" dirty="0" smtClean="0"/>
              <a:t>D) Trabzon'da uzun yıllar yaşadık.</a:t>
            </a:r>
            <a:br>
              <a:rPr lang="tr-TR" dirty="0" smtClean="0"/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6- </a:t>
            </a:r>
            <a:r>
              <a:rPr lang="tr-TR" dirty="0" smtClean="0"/>
              <a:t>Aşağıdaki cümlelerin hangisinde "ki" doğru yazılmamıştır?</a:t>
            </a:r>
          </a:p>
          <a:p>
            <a:pPr>
              <a:buNone/>
            </a:pPr>
            <a:r>
              <a:rPr lang="tr-TR" dirty="0" smtClean="0"/>
              <a:t>A) Ağaçta ki kediyi aşağı indirdik.</a:t>
            </a:r>
          </a:p>
          <a:p>
            <a:pPr>
              <a:buNone/>
            </a:pPr>
            <a:r>
              <a:rPr lang="tr-TR" dirty="0" smtClean="0"/>
              <a:t>B) Öyle korktu ki hemen kaçtı.</a:t>
            </a:r>
          </a:p>
          <a:p>
            <a:pPr>
              <a:buNone/>
            </a:pPr>
            <a:r>
              <a:rPr lang="tr-TR" dirty="0" smtClean="0"/>
              <a:t>C) Bu kitaptaki örnek daha ilginç.</a:t>
            </a:r>
          </a:p>
          <a:p>
            <a:pPr>
              <a:buNone/>
            </a:pPr>
            <a:r>
              <a:rPr lang="tr-TR" dirty="0" smtClean="0"/>
              <a:t>D) Sen onu ara ki bize kızmasın.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7-</a:t>
            </a:r>
            <a:r>
              <a:rPr lang="tr-TR" sz="4000" dirty="0" smtClean="0"/>
              <a:t>Aşağıdaki cümlelerin hangisinde kısaltma yanlış yazılmıştır?</a:t>
            </a:r>
          </a:p>
          <a:p>
            <a:pPr>
              <a:buNone/>
            </a:pPr>
            <a:r>
              <a:rPr lang="tr-TR" sz="4000" dirty="0" smtClean="0"/>
              <a:t>A) Yeni evimiz 2.cad'dedir.</a:t>
            </a:r>
          </a:p>
          <a:p>
            <a:pPr>
              <a:buNone/>
            </a:pPr>
            <a:r>
              <a:rPr lang="tr-TR" sz="4000" dirty="0" smtClean="0"/>
              <a:t>B) 3 Lt süt aldık.</a:t>
            </a:r>
          </a:p>
          <a:p>
            <a:pPr>
              <a:buNone/>
            </a:pPr>
            <a:r>
              <a:rPr lang="tr-TR" sz="4000" dirty="0" smtClean="0"/>
              <a:t>C) Prof. Dr. Necdet Bey üniversitede ders veriyor.</a:t>
            </a:r>
          </a:p>
          <a:p>
            <a:pPr>
              <a:buNone/>
            </a:pPr>
            <a:r>
              <a:rPr lang="tr-TR" sz="4000" dirty="0" smtClean="0"/>
              <a:t>D) ODTÜ' ni kazandı.</a:t>
            </a:r>
          </a:p>
          <a:p>
            <a:pPr>
              <a:buNone/>
            </a:pPr>
            <a:endParaRPr lang="tr-TR" sz="40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548680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4000" dirty="0" smtClean="0">
                <a:latin typeface="Arial Narrow" pitchFamily="34" charset="0"/>
              </a:rPr>
              <a:t>8- </a:t>
            </a:r>
            <a:r>
              <a:rPr lang="tr-TR" sz="4000" dirty="0" smtClean="0"/>
              <a:t>Aşağıdaki cümlelerin hangisinde özel ad yanlış yazılmıştır?</a:t>
            </a:r>
          </a:p>
          <a:p>
            <a:pPr>
              <a:buNone/>
            </a:pPr>
            <a:r>
              <a:rPr lang="tr-TR" sz="4000" dirty="0" smtClean="0"/>
              <a:t>A) Türkiye'nin üç tarafı denizle çevrilidir.</a:t>
            </a:r>
          </a:p>
          <a:p>
            <a:pPr>
              <a:buNone/>
            </a:pPr>
            <a:r>
              <a:rPr lang="tr-TR" sz="4000" dirty="0" smtClean="0"/>
              <a:t>B)İç Anadolu Bölgesi, karasal iklime sahiptir.</a:t>
            </a:r>
          </a:p>
          <a:p>
            <a:pPr>
              <a:buNone/>
            </a:pPr>
            <a:r>
              <a:rPr lang="tr-TR" sz="4000" dirty="0" smtClean="0"/>
              <a:t>C) Van gölü, Doğu Anadolu'dadır.</a:t>
            </a:r>
          </a:p>
          <a:p>
            <a:pPr>
              <a:buNone/>
            </a:pPr>
            <a:r>
              <a:rPr lang="tr-TR" sz="4000" dirty="0" smtClean="0"/>
              <a:t>D) Ahmet ve Akın dün sinemaya gittiler</a:t>
            </a:r>
            <a:endParaRPr lang="tr-TR" sz="4000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1300</Words>
  <Application>Microsoft Office PowerPoint</Application>
  <PresentationFormat>Ekran Gösterisi (4:3)</PresentationFormat>
  <Paragraphs>198</Paragraphs>
  <Slides>40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1" baseType="lpstr">
      <vt:lpstr>Ofis Teması</vt:lpstr>
      <vt:lpstr>4.SINIF TÜRKÇE DERSİ GENEL TEKRAR SORULARI </vt:lpstr>
      <vt:lpstr>TÜRKÇE DİLBİLGİSİ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27-  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</vt:vector>
  </TitlesOfParts>
  <Company>Silentall Unattended Installer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4.SINIF TÜRKÇE DERSİ GENEL TEKRAR SORULARI</dc:title>
  <dc:creator>ACER</dc:creator>
  <cp:lastModifiedBy>ronican</cp:lastModifiedBy>
  <cp:revision>88</cp:revision>
  <dcterms:created xsi:type="dcterms:W3CDTF">2019-04-07T18:52:40Z</dcterms:created>
  <dcterms:modified xsi:type="dcterms:W3CDTF">2019-06-11T12:43:11Z</dcterms:modified>
</cp:coreProperties>
</file>