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6" r:id="rId2"/>
    <p:sldId id="307" r:id="rId3"/>
    <p:sldId id="308" r:id="rId4"/>
    <p:sldId id="309" r:id="rId5"/>
    <p:sldId id="310" r:id="rId6"/>
    <p:sldId id="288" r:id="rId7"/>
    <p:sldId id="311" r:id="rId8"/>
    <p:sldId id="314" r:id="rId9"/>
    <p:sldId id="312" r:id="rId10"/>
    <p:sldId id="313" r:id="rId11"/>
    <p:sldId id="315" r:id="rId12"/>
    <p:sldId id="317" r:id="rId13"/>
    <p:sldId id="318" r:id="rId14"/>
    <p:sldId id="319" r:id="rId15"/>
    <p:sldId id="316" r:id="rId16"/>
    <p:sldId id="320" r:id="rId17"/>
    <p:sldId id="322" r:id="rId18"/>
    <p:sldId id="323" r:id="rId1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982" autoAdjust="0"/>
  </p:normalViewPr>
  <p:slideViewPr>
    <p:cSldViewPr snapToGrid="0">
      <p:cViewPr varScale="1">
        <p:scale>
          <a:sx n="110" d="100"/>
          <a:sy n="110" d="100"/>
        </p:scale>
        <p:origin x="-54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B2A706-7EE2-4C5F-9C7B-6DF6572F28CC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AB543-DFAA-4C7E-AEF2-DC1C0F53BCA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</a:t>
            </a:r>
            <a:endParaRPr lang="tr-T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AB543-DFAA-4C7E-AEF2-DC1C0F53BCAC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0725A9E-C461-485F-AA76-7AA010B59F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A2C20F17-DABF-4960-BCE8-5FAD9D90AE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8B70EE5E-1009-4FAA-B5F1-B127C5C94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65B72E66-18FB-4D4E-92A5-246DC601D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042A4F8E-354F-41B0-84BB-40E137CED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21903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87CC603-AE5B-4636-AC2A-5D0EEC0E7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77BF0BAF-7F9E-4880-B4A4-4D3158911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6B6D224E-80ED-4EFB-914F-2B6274032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E1771907-FCCE-4A60-8E07-4DE4AC055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72C97701-C3F6-40DF-A959-7CE0F1360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2876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E4ED70B6-2464-4327-BD68-E2FA7B76CD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B09C38DE-9802-4263-80BF-ABC5F9654C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AE230741-FA83-4EF7-9E8D-B84834FCC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AC0A8898-7B9B-4B88-8234-AA9BB4804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5D293B5E-ABF9-4410-8701-5EC896C2D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2036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D27F05D-1EE6-4030-A525-167EBD35D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57A2181-9E63-4F9C-8426-F8F4501DF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FBC4346A-C783-4E19-A7F9-D4DD7A889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B952E780-215A-4572-947E-E6E813EDA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F585DAB1-0938-45EE-8088-D10719001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3588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7AAE811-283B-4AA7-ACEF-F12805818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BCDEE3EF-FBAC-4B5C-84C9-789240D8A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3E3833FE-4A72-4AB6-ADB6-4B76F4D80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07765EB4-043D-4BD1-AA80-5A4DF3342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B70C576F-B79B-4ACD-981C-83D52F53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3991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7FB8841-BE21-4932-AC26-A83ADDB00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6735AE7-E6E6-484F-B304-6B48BA306D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3E931833-61EE-4539-AF0F-C7E6D46FBA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E32596FD-068B-4FDC-82B7-525F3E728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7CCDC54B-FB26-44A6-A655-C81A4572E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5C7F1256-2EC8-4B1D-BE8B-7AD91EF39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5384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0D70EA27-D4B6-4216-AB2F-C46AE6E5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4A13C787-541C-4DBE-B069-62D2AEE618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175D471-50ED-4DF8-8B5A-26F78976E6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4B3B73E0-5E31-4E9E-953C-154086D7E2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60B7276B-FBAF-4513-B060-4C57131880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D40F59BB-EA68-41DC-8C75-9958643BF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4C79476E-8ED4-4BF0-91C8-675F0EF51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7F218CA6-B25D-467F-8E94-FAAD9923B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696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BCB0391-64AC-45DA-A0C6-4856C85CF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643A8329-D2EF-4740-A9B3-11A862961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1F47633B-48C9-4F90-98E8-88D6CCBC4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3DB46049-9805-4B56-A0FA-51423A00E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8776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83E748BB-4A04-42F9-A564-F61BA60F4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BC47EB9C-B232-489E-BE96-EAEC346B4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6E7E133D-DC35-41DE-B75A-3EA78D6BF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73713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6CCD394-72DA-4757-A93F-9C40B4D37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E2A86E72-EE34-45F5-8F14-1746D78F4D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73DB9D8F-1742-4FB5-BD5F-204F7472E1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1AF469C8-6EE9-4411-9C71-D55B71EC8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3E77AE62-367F-41BC-AA8D-08D396BC5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19DC48EE-D69B-42A7-A917-D8E1341C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3165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B12211EC-7CAB-42E9-B7C0-FDBB8D65E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9BF0C3AC-F1D8-439D-9DD9-0F3DA0795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BA18B4EB-A552-4A40-9AC0-4856B2F96C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B202A2FB-A10B-427A-B678-ADF24CA87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43B477C5-F77B-488F-A651-D40810E04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DFA76AD4-8C41-4EAC-9F9C-998970189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533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ACE4EB6D-93BD-4A66-B53C-144B211FA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D8FEE859-BF95-4C74-A0A4-BD64FFF22A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8281C345-BF1A-4F6C-AAA3-271432A34B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D5FE6-5E95-47C6-8F76-86879A49B676}" type="datetimeFigureOut">
              <a:rPr lang="tr-TR" smtClean="0"/>
              <a:pPr/>
              <a:t>09/04/2019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7947B494-CA12-4560-AB3F-2F5E8515D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9779E8B4-E84A-4150-BF16-C9CCE1F3C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3940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8936182" cy="6996545"/>
          </a:xfrm>
          <a:prstGeom prst="rect">
            <a:avLst/>
          </a:prstGeom>
        </p:spPr>
      </p:pic>
      <p:sp>
        <p:nvSpPr>
          <p:cNvPr id="9" name="Dikdörtgen 8"/>
          <p:cNvSpPr/>
          <p:nvPr/>
        </p:nvSpPr>
        <p:spPr>
          <a:xfrm>
            <a:off x="8756070" y="3498272"/>
            <a:ext cx="3532909" cy="2838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tr-TR" sz="24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Cevap</a:t>
            </a:r>
            <a:r>
              <a:rPr lang="tr-TR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Öksürürken veya hapşırırken ağzımızı kapatmalıyız. Ellerimizi sık sık yıkamalıyız. Vücut temizliğimize dikkat etmeliyiz.</a:t>
            </a:r>
            <a:endParaRPr lang="tr-T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8756071" y="168717"/>
            <a:ext cx="29440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333333"/>
                </a:solidFill>
                <a:latin typeface="droid sans"/>
              </a:rPr>
              <a:t>1. Aşağıda verilen afişi inceleyiniz. Hastalık yapıcı mikropların yayılmasını engellemek için neler yapılmalıdır? Söyleyiniz.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131869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6680" y="119301"/>
            <a:ext cx="1184148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Annesi sıçrayarak gözlerini açtı: “Ne oldu kızım, bir yerin mi </a:t>
            </a:r>
            <a:r>
              <a:rPr lang="tr-TR" sz="4000" dirty="0" err="1">
                <a:latin typeface="ALFABET98" panose="00000400000000000000" pitchFamily="2" charset="0"/>
              </a:rPr>
              <a:t>ağrıyor</a:t>
            </a:r>
            <a:r>
              <a:rPr lang="tr-TR" sz="4000" dirty="0" err="1" smtClean="0">
                <a:latin typeface="ALFABET98" panose="00000400000000000000" pitchFamily="2" charset="0"/>
              </a:rPr>
              <a:t>?”Ecenur</a:t>
            </a:r>
            <a:r>
              <a:rPr lang="tr-TR" sz="4000" dirty="0">
                <a:latin typeface="ALFABET98" panose="00000400000000000000" pitchFamily="2" charset="0"/>
              </a:rPr>
              <a:t>: “Hayır, anneciğim, ben iyiyim.# $Burada uyuyup </a:t>
            </a:r>
            <a:r>
              <a:rPr lang="tr-TR" sz="4000" dirty="0" err="1" smtClean="0">
                <a:latin typeface="ALFABET98" panose="00000400000000000000" pitchFamily="2" charset="0"/>
              </a:rPr>
              <a:t>kalmışsın,istersen</a:t>
            </a:r>
            <a:r>
              <a:rPr lang="tr-TR" sz="4000" dirty="0" smtClean="0">
                <a:latin typeface="ALFABET98" panose="00000400000000000000" pitchFamily="2" charset="0"/>
              </a:rPr>
              <a:t> </a:t>
            </a:r>
            <a:r>
              <a:rPr lang="tr-TR" sz="4000" dirty="0">
                <a:latin typeface="ALFABET98" panose="00000400000000000000" pitchFamily="2" charset="0"/>
              </a:rPr>
              <a:t>gidip </a:t>
            </a:r>
            <a:r>
              <a:rPr lang="tr-TR" sz="4000" dirty="0" smtClean="0">
                <a:latin typeface="ALFABET98" panose="00000400000000000000" pitchFamily="2" charset="0"/>
              </a:rPr>
              <a:t>yatağı -</a:t>
            </a:r>
            <a:r>
              <a:rPr lang="tr-TR" sz="4000" dirty="0" err="1" smtClean="0">
                <a:latin typeface="ALFABET98" panose="00000400000000000000" pitchFamily="2" charset="0"/>
              </a:rPr>
              <a:t>na</a:t>
            </a:r>
            <a:r>
              <a:rPr lang="tr-TR" sz="4000" dirty="0" smtClean="0">
                <a:latin typeface="ALFABET98" panose="00000400000000000000" pitchFamily="2" charset="0"/>
              </a:rPr>
              <a:t> </a:t>
            </a:r>
            <a:r>
              <a:rPr lang="tr-TR" sz="4000" dirty="0">
                <a:latin typeface="ALFABET98" panose="00000400000000000000" pitchFamily="2" charset="0"/>
              </a:rPr>
              <a:t>yat.” Annesi şefkatle Ecenur’un saçlarını okşadı:</a:t>
            </a:r>
          </a:p>
          <a:p>
            <a:r>
              <a:rPr lang="tr-TR" sz="4000" dirty="0">
                <a:latin typeface="ALFABET98" panose="00000400000000000000" pitchFamily="2" charset="0"/>
              </a:rPr>
              <a:t>“Sen hastayken ben hiç gidip uyuyabilir miyim güzel kızım?”</a:t>
            </a:r>
          </a:p>
          <a:p>
            <a:r>
              <a:rPr lang="tr-TR" sz="4000" dirty="0">
                <a:latin typeface="ALFABET98" panose="00000400000000000000" pitchFamily="2" charset="0"/>
              </a:rPr>
              <a:t>Ecenur annesinin bu sabrı ve şefkati karşısında söyleyecek bir </a:t>
            </a:r>
            <a:r>
              <a:rPr lang="tr-TR" sz="4000" dirty="0" smtClean="0">
                <a:latin typeface="ALFABET98" panose="00000400000000000000" pitchFamily="2" charset="0"/>
              </a:rPr>
              <a:t>şey bulamamıştı</a:t>
            </a:r>
            <a:r>
              <a:rPr lang="tr-TR" sz="4000" dirty="0">
                <a:latin typeface="ALFABET98" panose="00000400000000000000" pitchFamily="2" charset="0"/>
              </a:rPr>
              <a:t>. Sadece annesinin sözünü dinlemediği için çok pişmandı.</a:t>
            </a:r>
          </a:p>
          <a:p>
            <a:r>
              <a:rPr lang="tr-TR" sz="4000" dirty="0">
                <a:latin typeface="ALFABET98" panose="00000400000000000000" pitchFamily="2" charset="0"/>
              </a:rPr>
              <a:t>Kendisine bir daha annesinin sözünden çıkmayacağına dair söz verdi.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3486498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98120" y="212080"/>
            <a:ext cx="11506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Ecenur o günden sonra kendisine söylenenleri yaptı. Yemeğini </a:t>
            </a:r>
            <a:r>
              <a:rPr lang="tr-TR" sz="4000" dirty="0" smtClean="0">
                <a:latin typeface="ALFABET98" panose="00000400000000000000" pitchFamily="2" charset="0"/>
              </a:rPr>
              <a:t>vaktinde yedi</a:t>
            </a:r>
            <a:r>
              <a:rPr lang="tr-TR" sz="4000" dirty="0">
                <a:latin typeface="ALFABET98" panose="00000400000000000000" pitchFamily="2" charset="0"/>
              </a:rPr>
              <a:t>, ilaçlarını düzenli içti. </a:t>
            </a:r>
            <a:r>
              <a:rPr lang="tr-TR" sz="4000" dirty="0" smtClean="0">
                <a:latin typeface="ALFABET98" panose="00000400000000000000" pitchFamily="2" charset="0"/>
              </a:rPr>
              <a:t>Bir haftanın </a:t>
            </a:r>
            <a:r>
              <a:rPr lang="tr-TR" sz="4000" dirty="0">
                <a:latin typeface="ALFABET98" panose="00000400000000000000" pitchFamily="2" charset="0"/>
              </a:rPr>
              <a:t>sonunda nihayet </a:t>
            </a:r>
            <a:r>
              <a:rPr lang="tr-TR" sz="4000" dirty="0" smtClean="0">
                <a:latin typeface="ALFABET98" panose="00000400000000000000" pitchFamily="2" charset="0"/>
              </a:rPr>
              <a:t>sağlığına kavuşmuştu</a:t>
            </a:r>
            <a:r>
              <a:rPr lang="tr-TR" sz="4000" dirty="0">
                <a:latin typeface="ALFABET98" panose="00000400000000000000" pitchFamily="2" charset="0"/>
              </a:rPr>
              <a:t>. Okula gittiğinde öğretmeni ve sınıf arkadaşları: “</a:t>
            </a:r>
            <a:r>
              <a:rPr lang="tr-TR" sz="4000" dirty="0" smtClean="0">
                <a:latin typeface="ALFABET98" panose="00000400000000000000" pitchFamily="2" charset="0"/>
              </a:rPr>
              <a:t>Geçmiş olsun </a:t>
            </a:r>
            <a:r>
              <a:rPr lang="tr-TR" sz="4000" dirty="0">
                <a:latin typeface="ALFABET98" panose="00000400000000000000" pitchFamily="2" charset="0"/>
              </a:rPr>
              <a:t>Ecenur.” dediler.</a:t>
            </a:r>
          </a:p>
          <a:p>
            <a:r>
              <a:rPr lang="tr-TR" sz="4000" dirty="0">
                <a:latin typeface="ALFABET98" panose="00000400000000000000" pitchFamily="2" charset="0"/>
              </a:rPr>
              <a:t>Ecenur herkese teşekkür etti. Hastalanınca, sağlıklı olmanın </a:t>
            </a:r>
            <a:r>
              <a:rPr lang="tr-TR" sz="4000" dirty="0" smtClean="0">
                <a:latin typeface="ALFABET98" panose="00000400000000000000" pitchFamily="2" charset="0"/>
              </a:rPr>
              <a:t>kıymetini daha </a:t>
            </a:r>
            <a:r>
              <a:rPr lang="tr-TR" sz="4000" dirty="0">
                <a:latin typeface="ALFABET98" panose="00000400000000000000" pitchFamily="2" charset="0"/>
              </a:rPr>
              <a:t>iyi anlayan Ecenur bir daha annesinin sözünden hiç çıkmadı.</a:t>
            </a:r>
          </a:p>
          <a:p>
            <a:r>
              <a:rPr lang="tr-TR" sz="4000" dirty="0" smtClean="0">
                <a:latin typeface="ALFABET98" panose="00000400000000000000" pitchFamily="2" charset="0"/>
              </a:rPr>
              <a:t>                                             </a:t>
            </a:r>
            <a:r>
              <a:rPr lang="tr-TR" sz="4000" dirty="0" err="1" smtClean="0">
                <a:latin typeface="ALFABET98" panose="00000400000000000000" pitchFamily="2" charset="0"/>
              </a:rPr>
              <a:t>Seyra</a:t>
            </a:r>
            <a:r>
              <a:rPr lang="tr-TR" sz="4000" dirty="0" smtClean="0">
                <a:latin typeface="ALFABET98" panose="00000400000000000000" pitchFamily="2" charset="0"/>
              </a:rPr>
              <a:t> </a:t>
            </a:r>
            <a:r>
              <a:rPr lang="tr-TR" sz="4000" dirty="0">
                <a:latin typeface="ALFABET98" panose="00000400000000000000" pitchFamily="2" charset="0"/>
              </a:rPr>
              <a:t>SELEK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266321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98763" y="459616"/>
            <a:ext cx="1126374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/>
              <a:t>1. Etkinlik</a:t>
            </a:r>
            <a:endParaRPr lang="tr-TR" sz="3600" b="1" dirty="0">
              <a:solidFill>
                <a:srgbClr val="333333"/>
              </a:solidFill>
              <a:latin typeface="droid sans"/>
            </a:endParaRPr>
          </a:p>
          <a:p>
            <a:r>
              <a:rPr lang="tr-TR" sz="3600" dirty="0" smtClean="0"/>
              <a:t>Metinde </a:t>
            </a:r>
            <a:r>
              <a:rPr lang="tr-TR" sz="3600" dirty="0"/>
              <a:t>geçen anlamını bilmediğiniz kelimelerin anlamlarını </a:t>
            </a:r>
            <a:r>
              <a:rPr lang="tr-TR" sz="3600" dirty="0" smtClean="0"/>
              <a:t>öğrenmek için </a:t>
            </a:r>
            <a:r>
              <a:rPr lang="tr-TR" sz="3600" dirty="0"/>
              <a:t>resimli sözlüğünüzü kullanınız. Anlamını yeni </a:t>
            </a:r>
            <a:r>
              <a:rPr lang="tr-TR" sz="3600" dirty="0" smtClean="0"/>
              <a:t>öğrendiğiniz kelimeleri </a:t>
            </a:r>
            <a:r>
              <a:rPr lang="tr-TR" sz="3600" dirty="0"/>
              <a:t>ve bu kelimelerin anlamlarını kelime defterinize not ediniz.</a:t>
            </a:r>
            <a:endParaRPr lang="tr-TR" sz="3600" b="1" dirty="0" smtClean="0">
              <a:solidFill>
                <a:srgbClr val="333333"/>
              </a:solidFill>
              <a:latin typeface="droid sans"/>
            </a:endParaRPr>
          </a:p>
          <a:p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255753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lt Başlık 6"/>
          <p:cNvSpPr>
            <a:spLocks noGrp="1"/>
          </p:cNvSpPr>
          <p:nvPr>
            <p:ph type="subTitle" idx="1"/>
          </p:nvPr>
        </p:nvSpPr>
        <p:spPr>
          <a:xfrm>
            <a:off x="498763" y="2687811"/>
            <a:ext cx="11125201" cy="3131271"/>
          </a:xfrm>
        </p:spPr>
        <p:txBody>
          <a:bodyPr>
            <a:noAutofit/>
          </a:bodyPr>
          <a:lstStyle/>
          <a:p>
            <a:pPr algn="l"/>
            <a:r>
              <a:rPr lang="tr-TR" sz="4000" b="1" dirty="0"/>
              <a:t>Metnin adı</a:t>
            </a:r>
            <a:r>
              <a:rPr lang="tr-TR" sz="4000" dirty="0"/>
              <a:t>: Geçmiş Olsun Ecenur</a:t>
            </a:r>
          </a:p>
          <a:p>
            <a:pPr algn="l"/>
            <a:r>
              <a:rPr lang="tr-TR" sz="4000" b="1" dirty="0"/>
              <a:t>Karakterler</a:t>
            </a:r>
            <a:r>
              <a:rPr lang="tr-TR" sz="4000" dirty="0"/>
              <a:t>: Ecenur, Ecenur’un annesi, doktor, komşular, Ecenur’un arkadaşları</a:t>
            </a:r>
          </a:p>
          <a:p>
            <a:pPr algn="l"/>
            <a:r>
              <a:rPr lang="tr-TR" sz="4000" b="1" dirty="0"/>
              <a:t>Yer</a:t>
            </a:r>
            <a:r>
              <a:rPr lang="tr-TR" sz="4000" dirty="0"/>
              <a:t>: Ecenur’un evi</a:t>
            </a:r>
          </a:p>
          <a:p>
            <a:pPr algn="l"/>
            <a:r>
              <a:rPr lang="tr-TR" sz="4000" b="1" dirty="0"/>
              <a:t>Olay</a:t>
            </a:r>
            <a:r>
              <a:rPr lang="tr-TR" sz="4000" dirty="0"/>
              <a:t>: Ecenur’un hastalanıp dört gün boyunca evde dinlenmek zorunda kalması.</a:t>
            </a:r>
          </a:p>
        </p:txBody>
      </p:sp>
      <p:sp>
        <p:nvSpPr>
          <p:cNvPr id="2" name="Dikdörtgen 1"/>
          <p:cNvSpPr/>
          <p:nvPr/>
        </p:nvSpPr>
        <p:spPr>
          <a:xfrm>
            <a:off x="498763" y="459616"/>
            <a:ext cx="112637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</a:rPr>
              <a:t>2. </a:t>
            </a:r>
            <a:r>
              <a:rPr lang="tr-TR" sz="4000" b="1" dirty="0" smtClean="0">
                <a:solidFill>
                  <a:srgbClr val="FF0000"/>
                </a:solidFill>
              </a:rPr>
              <a:t>Etkinlik</a:t>
            </a:r>
          </a:p>
          <a:p>
            <a:r>
              <a:rPr lang="tr-TR" sz="4000" dirty="0"/>
              <a:t>Metnin hikâye haritasını oluşturunuz.</a:t>
            </a:r>
          </a:p>
        </p:txBody>
      </p:sp>
    </p:spTree>
    <p:extLst>
      <p:ext uri="{BB962C8B-B14F-4D97-AF65-F5344CB8AC3E}">
        <p14:creationId xmlns:p14="http://schemas.microsoft.com/office/powerpoint/2010/main" xmlns="" val="3676302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lt Başlık 6"/>
          <p:cNvSpPr>
            <a:spLocks noGrp="1"/>
          </p:cNvSpPr>
          <p:nvPr>
            <p:ph type="subTitle" idx="1"/>
          </p:nvPr>
        </p:nvSpPr>
        <p:spPr>
          <a:xfrm>
            <a:off x="485598" y="2306275"/>
            <a:ext cx="11125201" cy="1350789"/>
          </a:xfrm>
        </p:spPr>
        <p:txBody>
          <a:bodyPr>
            <a:noAutofit/>
          </a:bodyPr>
          <a:lstStyle/>
          <a:p>
            <a:pPr algn="l"/>
            <a:r>
              <a:rPr lang="tr-TR" sz="4000" b="1" dirty="0"/>
              <a:t>Ecenur’un hastalandığını duyan komşuları ve arkadaşları ne yapmışlar</a:t>
            </a:r>
            <a:r>
              <a:rPr lang="tr-TR" sz="4000" b="1" dirty="0" smtClean="0"/>
              <a:t>?</a:t>
            </a:r>
          </a:p>
        </p:txBody>
      </p:sp>
      <p:sp>
        <p:nvSpPr>
          <p:cNvPr id="2" name="Dikdörtgen 1"/>
          <p:cNvSpPr/>
          <p:nvPr/>
        </p:nvSpPr>
        <p:spPr>
          <a:xfrm>
            <a:off x="178723" y="274950"/>
            <a:ext cx="112637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/>
              <a:t>3. </a:t>
            </a:r>
            <a:r>
              <a:rPr lang="tr-TR" sz="4000" b="1" dirty="0" smtClean="0"/>
              <a:t>Etkinlik</a:t>
            </a:r>
            <a:r>
              <a:rPr lang="tr-TR" sz="4000" dirty="0"/>
              <a:t> 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78723" y="982836"/>
            <a:ext cx="943078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Metinle ilgili aşağıdaki soruların yanıtlarını </a:t>
            </a:r>
            <a:endParaRPr lang="tr-TR" sz="4000" dirty="0" smtClean="0">
              <a:latin typeface="ALFABET98" panose="00000400000000000000" pitchFamily="2" charset="0"/>
            </a:endParaRPr>
          </a:p>
          <a:p>
            <a:r>
              <a:rPr lang="tr-TR" sz="4000" dirty="0" smtClean="0">
                <a:latin typeface="ALFABET98" panose="00000400000000000000" pitchFamily="2" charset="0"/>
              </a:rPr>
              <a:t>defterinize </a:t>
            </a:r>
            <a:r>
              <a:rPr lang="tr-TR" sz="4000" dirty="0">
                <a:latin typeface="ALFABET98" panose="00000400000000000000" pitchFamily="2" charset="0"/>
              </a:rPr>
              <a:t>yazınız</a:t>
            </a:r>
            <a:r>
              <a:rPr lang="tr-TR" dirty="0">
                <a:latin typeface="ALFABET98" panose="00000400000000000000" pitchFamily="2" charset="0"/>
              </a:rPr>
              <a:t>.</a:t>
            </a:r>
            <a:endParaRPr lang="tr-TR" dirty="0"/>
          </a:p>
        </p:txBody>
      </p:sp>
      <p:sp>
        <p:nvSpPr>
          <p:cNvPr id="5" name="Alt Başlık 6"/>
          <p:cNvSpPr txBox="1">
            <a:spLocks/>
          </p:cNvSpPr>
          <p:nvPr/>
        </p:nvSpPr>
        <p:spPr>
          <a:xfrm>
            <a:off x="485597" y="3363204"/>
            <a:ext cx="11125201" cy="675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4000" b="1" dirty="0">
                <a:solidFill>
                  <a:srgbClr val="FF0000"/>
                </a:solidFill>
              </a:rPr>
              <a:t>Cevap</a:t>
            </a:r>
            <a:r>
              <a:rPr lang="tr-TR" sz="4000" dirty="0">
                <a:solidFill>
                  <a:srgbClr val="FF0000"/>
                </a:solidFill>
              </a:rPr>
              <a:t>: </a:t>
            </a:r>
            <a:r>
              <a:rPr lang="tr-TR" sz="4000" b="1" dirty="0" smtClean="0">
                <a:solidFill>
                  <a:srgbClr val="FF0000"/>
                </a:solidFill>
              </a:rPr>
              <a:t>Ecenur’u </a:t>
            </a:r>
            <a:r>
              <a:rPr lang="tr-TR" sz="4000" dirty="0" smtClean="0">
                <a:solidFill>
                  <a:srgbClr val="FF0000"/>
                </a:solidFill>
              </a:rPr>
              <a:t>ziyaret </a:t>
            </a:r>
            <a:r>
              <a:rPr lang="tr-TR" sz="4000" dirty="0">
                <a:solidFill>
                  <a:srgbClr val="FF0000"/>
                </a:solidFill>
              </a:rPr>
              <a:t>etmişler</a:t>
            </a:r>
            <a:r>
              <a:rPr lang="tr-TR" dirty="0"/>
              <a:t>.</a:t>
            </a:r>
          </a:p>
        </p:txBody>
      </p:sp>
      <p:sp>
        <p:nvSpPr>
          <p:cNvPr id="6" name="Alt Başlık 6"/>
          <p:cNvSpPr txBox="1">
            <a:spLocks/>
          </p:cNvSpPr>
          <p:nvPr/>
        </p:nvSpPr>
        <p:spPr>
          <a:xfrm>
            <a:off x="485597" y="4038598"/>
            <a:ext cx="11125201" cy="675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dirty="0"/>
          </a:p>
        </p:txBody>
      </p:sp>
      <p:sp>
        <p:nvSpPr>
          <p:cNvPr id="8" name="Alt Başlık 6"/>
          <p:cNvSpPr txBox="1">
            <a:spLocks/>
          </p:cNvSpPr>
          <p:nvPr/>
        </p:nvSpPr>
        <p:spPr>
          <a:xfrm>
            <a:off x="485596" y="4038598"/>
            <a:ext cx="11125201" cy="675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4000" dirty="0"/>
              <a:t>Ecenur’un canı niçin çok sıkılmış?</a:t>
            </a:r>
            <a:endParaRPr lang="tr-TR" sz="4000" b="1" dirty="0" smtClean="0"/>
          </a:p>
        </p:txBody>
      </p:sp>
      <p:sp>
        <p:nvSpPr>
          <p:cNvPr id="9" name="Alt Başlık 6"/>
          <p:cNvSpPr txBox="1">
            <a:spLocks/>
          </p:cNvSpPr>
          <p:nvPr/>
        </p:nvSpPr>
        <p:spPr>
          <a:xfrm>
            <a:off x="485595" y="4642805"/>
            <a:ext cx="11125201" cy="1319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4000" b="1" dirty="0" err="1" smtClean="0">
                <a:solidFill>
                  <a:srgbClr val="FF0000"/>
                </a:solidFill>
              </a:rPr>
              <a:t>Cevap</a:t>
            </a:r>
            <a:r>
              <a:rPr lang="tr-TR" sz="4000" dirty="0" err="1" smtClean="0">
                <a:solidFill>
                  <a:srgbClr val="FF0000"/>
                </a:solidFill>
              </a:rPr>
              <a:t>:</a:t>
            </a:r>
            <a:r>
              <a:rPr lang="tr-TR" sz="4000" dirty="0" err="1">
                <a:solidFill>
                  <a:srgbClr val="FF0000"/>
                </a:solidFill>
              </a:rPr>
              <a:t>Doktor</a:t>
            </a:r>
            <a:r>
              <a:rPr lang="tr-TR" sz="4000" dirty="0">
                <a:solidFill>
                  <a:srgbClr val="FF0000"/>
                </a:solidFill>
              </a:rPr>
              <a:t> dinlenmesini söylediği için dışarı çıkıp arkadaşlarıyla oynayamadığı için canı çok sıkılmış.</a:t>
            </a:r>
            <a:endParaRPr lang="tr-TR" sz="4000" b="1" dirty="0">
              <a:solidFill>
                <a:srgbClr val="FF0000"/>
              </a:solidFill>
            </a:endParaRPr>
          </a:p>
          <a:p>
            <a:pPr algn="l"/>
            <a:r>
              <a:rPr lang="tr-TR" sz="4000" dirty="0">
                <a:solidFill>
                  <a:srgbClr val="FF0000"/>
                </a:solidFill>
              </a:rPr>
              <a:t> </a:t>
            </a:r>
            <a:endParaRPr lang="tr-TR" dirty="0"/>
          </a:p>
        </p:txBody>
      </p:sp>
      <p:sp>
        <p:nvSpPr>
          <p:cNvPr id="10" name="Alt Başlık 6"/>
          <p:cNvSpPr txBox="1">
            <a:spLocks/>
          </p:cNvSpPr>
          <p:nvPr/>
        </p:nvSpPr>
        <p:spPr>
          <a:xfrm>
            <a:off x="485593" y="5286801"/>
            <a:ext cx="11125201" cy="675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dirty="0"/>
              <a:t> </a:t>
            </a:r>
            <a:endParaRPr lang="tr-TR" sz="32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3834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 6"/>
          <p:cNvSpPr txBox="1">
            <a:spLocks/>
          </p:cNvSpPr>
          <p:nvPr/>
        </p:nvSpPr>
        <p:spPr>
          <a:xfrm>
            <a:off x="241757" y="1603227"/>
            <a:ext cx="11125201" cy="802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000" dirty="0"/>
              <a:t>Ecenur’a kimler “Geçmiş olsun Ecenur.” demiş?</a:t>
            </a:r>
            <a:endParaRPr lang="tr-TR" sz="4000" b="1" dirty="0" smtClean="0"/>
          </a:p>
        </p:txBody>
      </p:sp>
      <p:sp>
        <p:nvSpPr>
          <p:cNvPr id="5" name="Alt Başlık 6"/>
          <p:cNvSpPr txBox="1">
            <a:spLocks/>
          </p:cNvSpPr>
          <p:nvPr/>
        </p:nvSpPr>
        <p:spPr>
          <a:xfrm>
            <a:off x="409397" y="2607775"/>
            <a:ext cx="11125201" cy="675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600" b="1" dirty="0">
                <a:solidFill>
                  <a:srgbClr val="FF0000"/>
                </a:solidFill>
              </a:rPr>
              <a:t>Cevap</a:t>
            </a:r>
            <a:r>
              <a:rPr lang="tr-TR" sz="3600" dirty="0">
                <a:solidFill>
                  <a:srgbClr val="FF0000"/>
                </a:solidFill>
              </a:rPr>
              <a:t>: Komşuları ve arkadaşları demiş.</a:t>
            </a:r>
          </a:p>
        </p:txBody>
      </p:sp>
      <p:sp>
        <p:nvSpPr>
          <p:cNvPr id="6" name="Alt Başlık 6"/>
          <p:cNvSpPr txBox="1">
            <a:spLocks/>
          </p:cNvSpPr>
          <p:nvPr/>
        </p:nvSpPr>
        <p:spPr>
          <a:xfrm>
            <a:off x="241757" y="3686896"/>
            <a:ext cx="11125201" cy="802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000" dirty="0"/>
              <a:t>Ecenur’a kimler “Geçmiş olsun Ecenur.” demiş?</a:t>
            </a:r>
            <a:endParaRPr lang="tr-TR" sz="4000" b="1" dirty="0" smtClean="0"/>
          </a:p>
        </p:txBody>
      </p:sp>
      <p:sp>
        <p:nvSpPr>
          <p:cNvPr id="7" name="Dikdörtgen 6"/>
          <p:cNvSpPr/>
          <p:nvPr/>
        </p:nvSpPr>
        <p:spPr>
          <a:xfrm>
            <a:off x="409397" y="4621638"/>
            <a:ext cx="103043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Cevap</a:t>
            </a:r>
            <a:r>
              <a:rPr lang="tr-TR" sz="3600" dirty="0">
                <a:solidFill>
                  <a:srgbClr val="FF0000"/>
                </a:solidFill>
              </a:rPr>
              <a:t>: Annesini baş ucunda uyukladığını görünce pişman olmuş.</a:t>
            </a:r>
          </a:p>
        </p:txBody>
      </p:sp>
    </p:spTree>
    <p:extLst>
      <p:ext uri="{BB962C8B-B14F-4D97-AF65-F5344CB8AC3E}">
        <p14:creationId xmlns:p14="http://schemas.microsoft.com/office/powerpoint/2010/main" xmlns="" val="29656809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98763" y="459616"/>
            <a:ext cx="11263745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4. Etkinlik</a:t>
            </a:r>
          </a:p>
          <a:p>
            <a:r>
              <a:rPr lang="tr-TR" sz="3600" dirty="0" smtClean="0"/>
              <a:t>“Sağlığımızın değerini sağlıklıyken bilmeliyiz.” sözünden ne anlıyorsunuz?</a:t>
            </a:r>
          </a:p>
          <a:p>
            <a:endParaRPr lang="tr-TR" sz="4000" dirty="0"/>
          </a:p>
        </p:txBody>
      </p:sp>
      <p:sp>
        <p:nvSpPr>
          <p:cNvPr id="5" name="Alt Başlık 6"/>
          <p:cNvSpPr txBox="1">
            <a:spLocks/>
          </p:cNvSpPr>
          <p:nvPr/>
        </p:nvSpPr>
        <p:spPr>
          <a:xfrm>
            <a:off x="498763" y="2687811"/>
            <a:ext cx="11125201" cy="16555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b="1" dirty="0">
                <a:solidFill>
                  <a:srgbClr val="FF0000"/>
                </a:solidFill>
              </a:rPr>
              <a:t>Cevap</a:t>
            </a:r>
            <a:r>
              <a:rPr lang="tr-TR" sz="3600" dirty="0">
                <a:solidFill>
                  <a:srgbClr val="FF0000"/>
                </a:solidFill>
              </a:rPr>
              <a:t>: Sağlıklı iken sağlığımızı bozacak şeyler için önlem almamız gerektiğini anlıyorum.</a:t>
            </a:r>
          </a:p>
          <a:p>
            <a:endParaRPr lang="tr-TR" sz="4000" dirty="0" smtClean="0"/>
          </a:p>
        </p:txBody>
      </p:sp>
    </p:spTree>
    <p:extLst>
      <p:ext uri="{BB962C8B-B14F-4D97-AF65-F5344CB8AC3E}">
        <p14:creationId xmlns:p14="http://schemas.microsoft.com/office/powerpoint/2010/main" xmlns="" val="300513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98763" y="459616"/>
            <a:ext cx="1126374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5. ETKİNLİK </a:t>
            </a:r>
          </a:p>
          <a:p>
            <a:r>
              <a:rPr lang="tr-TR" sz="3200" b="1" dirty="0"/>
              <a:t>a. Defterinize hastalıkla ilgili bir anınızı yazınız. Anınızı yazarken olayları oluş sırasına göre yazmaya özen gösteriniz.</a:t>
            </a:r>
            <a:endParaRPr lang="tr-TR" sz="3200" dirty="0"/>
          </a:p>
          <a:p>
            <a:endParaRPr lang="tr-TR" sz="3200" dirty="0"/>
          </a:p>
        </p:txBody>
      </p:sp>
      <p:sp>
        <p:nvSpPr>
          <p:cNvPr id="5" name="Alt Başlık 6"/>
          <p:cNvSpPr txBox="1">
            <a:spLocks/>
          </p:cNvSpPr>
          <p:nvPr/>
        </p:nvSpPr>
        <p:spPr>
          <a:xfrm>
            <a:off x="498763" y="2687811"/>
            <a:ext cx="11125201" cy="16555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000" b="1" dirty="0">
                <a:solidFill>
                  <a:srgbClr val="FF0000"/>
                </a:solidFill>
              </a:rPr>
              <a:t>Cevap</a:t>
            </a:r>
            <a:r>
              <a:rPr lang="tr-TR" sz="4000" dirty="0">
                <a:solidFill>
                  <a:srgbClr val="FF0000"/>
                </a:solidFill>
              </a:rPr>
              <a:t>: Geçen yıl soğuk almıştım ve doktora gittim. Doktor hastalığımın ilerlediğini söyledi ve mutlaka antibiyotik kullanmam gerektiğini  belirtti. İlaçlarımı kullandım ve annemin bana iyi bakmasıyla birlikte tekrar eski sağlığıma kavuştum.</a:t>
            </a:r>
          </a:p>
          <a:p>
            <a:endParaRPr lang="tr-TR" sz="4000" dirty="0" smtClean="0"/>
          </a:p>
        </p:txBody>
      </p:sp>
    </p:spTree>
    <p:extLst>
      <p:ext uri="{BB962C8B-B14F-4D97-AF65-F5344CB8AC3E}">
        <p14:creationId xmlns:p14="http://schemas.microsoft.com/office/powerpoint/2010/main" xmlns="" val="391421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98763" y="459616"/>
            <a:ext cx="112637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6. ETKİNLİK</a:t>
            </a:r>
            <a:r>
              <a:rPr lang="tr-TR" sz="3600" dirty="0"/>
              <a:t> </a:t>
            </a:r>
          </a:p>
          <a:p>
            <a:r>
              <a:rPr lang="tr-TR" sz="3600" b="1" dirty="0"/>
              <a:t>Aşağıdaki sorulara yanıt vererek kendi okuma becerinizi değerlendiriniz.</a:t>
            </a:r>
            <a:endParaRPr lang="tr-TR" sz="3600" dirty="0"/>
          </a:p>
        </p:txBody>
      </p:sp>
      <p:sp>
        <p:nvSpPr>
          <p:cNvPr id="5" name="Alt Başlık 6"/>
          <p:cNvSpPr txBox="1">
            <a:spLocks/>
          </p:cNvSpPr>
          <p:nvPr/>
        </p:nvSpPr>
        <p:spPr>
          <a:xfrm>
            <a:off x="498763" y="2687811"/>
            <a:ext cx="11125201" cy="16555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sz="4000" dirty="0" smtClean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2896" y="1967345"/>
            <a:ext cx="11109612" cy="450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899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lt Başlık 6"/>
          <p:cNvSpPr>
            <a:spLocks noGrp="1"/>
          </p:cNvSpPr>
          <p:nvPr>
            <p:ph type="subTitle" idx="1"/>
          </p:nvPr>
        </p:nvSpPr>
        <p:spPr>
          <a:xfrm>
            <a:off x="498762" y="2576801"/>
            <a:ext cx="11125201" cy="3131271"/>
          </a:xfrm>
        </p:spPr>
        <p:txBody>
          <a:bodyPr>
            <a:norm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Cevap</a:t>
            </a:r>
            <a:r>
              <a:rPr lang="tr-TR" sz="4800" dirty="0">
                <a:solidFill>
                  <a:srgbClr val="FF0000"/>
                </a:solidFill>
              </a:rPr>
              <a:t>: Hasta olduğumda kendimi kötü hissederim. İyileşmek için annemin yaptığı yemekleri yiyip kendime daha fazla dikkat ederim</a:t>
            </a:r>
            <a:r>
              <a:rPr lang="tr-TR" sz="4800" dirty="0" smtClean="0">
                <a:solidFill>
                  <a:srgbClr val="FF0000"/>
                </a:solidFill>
              </a:rPr>
              <a:t>.</a:t>
            </a:r>
            <a:r>
              <a:rPr lang="tr-TR" sz="4800" dirty="0" smtClean="0"/>
              <a:t> </a:t>
            </a:r>
            <a:r>
              <a:rPr lang="tr-TR" sz="4800" dirty="0" smtClean="0">
                <a:hlinkClick r:id="rId2"/>
              </a:rPr>
              <a:t>https://www.sorubak.com</a:t>
            </a:r>
            <a:r>
              <a:rPr lang="tr-TR" sz="4800" dirty="0" smtClean="0"/>
              <a:t> </a:t>
            </a:r>
            <a:endParaRPr lang="tr-TR" sz="4800" dirty="0">
              <a:solidFill>
                <a:srgbClr val="FF0000"/>
              </a:solidFill>
            </a:endParaRPr>
          </a:p>
          <a:p>
            <a:endParaRPr lang="tr-TR" sz="4800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498763" y="459616"/>
            <a:ext cx="1126374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>
                <a:solidFill>
                  <a:srgbClr val="333333"/>
                </a:solidFill>
                <a:latin typeface="droid sans"/>
              </a:rPr>
              <a:t>2. Hasta olduğunuzda kendinizi nasıl hissedersiniz? İyileşmek için neler yaparsınız? Anlatınız</a:t>
            </a:r>
            <a:r>
              <a:rPr lang="tr-TR" sz="4000" b="1" dirty="0" smtClean="0">
                <a:solidFill>
                  <a:srgbClr val="333333"/>
                </a:solidFill>
                <a:latin typeface="droid sans"/>
              </a:rPr>
              <a:t>.</a:t>
            </a:r>
          </a:p>
          <a:p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282721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20804" y="-801142"/>
            <a:ext cx="14633607" cy="846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483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28600" y="117693"/>
            <a:ext cx="1170432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>
                <a:solidFill>
                  <a:srgbClr val="0000FB"/>
                </a:solidFill>
                <a:latin typeface="ALFABET98Bold"/>
              </a:rPr>
              <a:t>                   GEÇMİŞ </a:t>
            </a:r>
            <a:r>
              <a:rPr lang="tr-TR" sz="3600" b="1" dirty="0">
                <a:solidFill>
                  <a:srgbClr val="0000FB"/>
                </a:solidFill>
                <a:latin typeface="ALFABET98Bold"/>
              </a:rPr>
              <a:t>OLSUN ECENUR</a:t>
            </a:r>
          </a:p>
          <a:p>
            <a:r>
              <a:rPr lang="tr-TR" sz="3600" dirty="0">
                <a:solidFill>
                  <a:srgbClr val="000000"/>
                </a:solidFill>
                <a:latin typeface="ALFABET98" panose="00000400000000000000" pitchFamily="2" charset="0"/>
              </a:rPr>
              <a:t>Ecenur annesinin sözünü dinlememiş, terliyken soğuk su içmişti. </a:t>
            </a:r>
            <a:r>
              <a:rPr lang="tr-TR" sz="3600" dirty="0" smtClean="0">
                <a:solidFill>
                  <a:srgbClr val="000000"/>
                </a:solidFill>
                <a:latin typeface="ALFABET98" panose="00000400000000000000" pitchFamily="2" charset="0"/>
              </a:rPr>
              <a:t>Birkaç </a:t>
            </a:r>
            <a:r>
              <a:rPr lang="tr-TR" sz="3600" dirty="0">
                <a:solidFill>
                  <a:srgbClr val="000000"/>
                </a:solidFill>
                <a:latin typeface="ALFABET98" panose="00000400000000000000" pitchFamily="2" charset="0"/>
              </a:rPr>
              <a:t>gün sonra Ecenur kendini halsiz hissetmeye başladı. Ateşi yükseldi.</a:t>
            </a:r>
          </a:p>
          <a:p>
            <a:r>
              <a:rPr lang="tr-TR" sz="3600" dirty="0">
                <a:solidFill>
                  <a:srgbClr val="000000"/>
                </a:solidFill>
                <a:latin typeface="ALFABET98" panose="00000400000000000000" pitchFamily="2" charset="0"/>
              </a:rPr>
              <a:t>Üstelik yutkunurken boğazı da çok ağrıyordu. Annesi Ecenur’un hastalandığını</a:t>
            </a:r>
          </a:p>
          <a:p>
            <a:r>
              <a:rPr lang="tr-TR" sz="3600" dirty="0">
                <a:solidFill>
                  <a:srgbClr val="000000"/>
                </a:solidFill>
                <a:latin typeface="ALFABET98" panose="00000400000000000000" pitchFamily="2" charset="0"/>
              </a:rPr>
              <a:t>hemen fark etti. Apar topar hazırlanıp doktora gittiler.</a:t>
            </a:r>
          </a:p>
          <a:p>
            <a:r>
              <a:rPr lang="tr-TR" sz="3600" dirty="0">
                <a:solidFill>
                  <a:srgbClr val="000000"/>
                </a:solidFill>
                <a:latin typeface="ALFABET98" panose="00000400000000000000" pitchFamily="2" charset="0"/>
              </a:rPr>
              <a:t>Doktor Ecenur’u muayene etti. Doktor: “Ağzını açıp, kocaman </a:t>
            </a:r>
            <a:r>
              <a:rPr lang="tr-TR" sz="3600" dirty="0" smtClean="0">
                <a:solidFill>
                  <a:srgbClr val="000000"/>
                </a:solidFill>
                <a:latin typeface="ALFABET98" panose="00000400000000000000" pitchFamily="2" charset="0"/>
              </a:rPr>
              <a:t>bir </a:t>
            </a:r>
            <a:r>
              <a:rPr lang="tr-TR" sz="3600" dirty="0" err="1" smtClean="0">
                <a:solidFill>
                  <a:srgbClr val="000000"/>
                </a:solidFill>
                <a:latin typeface="ALFABET98" panose="00000400000000000000" pitchFamily="2" charset="0"/>
              </a:rPr>
              <a:t>aaa</a:t>
            </a:r>
            <a:r>
              <a:rPr lang="tr-TR" sz="3600" dirty="0" smtClean="0">
                <a:solidFill>
                  <a:srgbClr val="000000"/>
                </a:solidFill>
                <a:latin typeface="ALFABET98" panose="00000400000000000000" pitchFamily="2" charset="0"/>
              </a:rPr>
              <a:t> </a:t>
            </a:r>
            <a:r>
              <a:rPr lang="tr-TR" sz="3600" dirty="0">
                <a:solidFill>
                  <a:srgbClr val="000000"/>
                </a:solidFill>
                <a:latin typeface="ALFABET98" panose="00000400000000000000" pitchFamily="2" charset="0"/>
              </a:rPr>
              <a:t>de bakalım” dedi. Ecenur güçlükle ağzını açtı. Doktor </a:t>
            </a:r>
            <a:r>
              <a:rPr lang="tr-TR" sz="3600" dirty="0" smtClean="0">
                <a:solidFill>
                  <a:srgbClr val="000000"/>
                </a:solidFill>
                <a:latin typeface="ALFABET98" panose="00000400000000000000" pitchFamily="2" charset="0"/>
              </a:rPr>
              <a:t>elindeki tahta </a:t>
            </a:r>
            <a:r>
              <a:rPr lang="tr-TR" sz="3600" dirty="0">
                <a:solidFill>
                  <a:srgbClr val="000000"/>
                </a:solidFill>
                <a:latin typeface="ALFABET98" panose="00000400000000000000" pitchFamily="2" charset="0"/>
              </a:rPr>
              <a:t>çubukla Ecenur’un boğazına baktı: “Evet! Boğazın kıpkırmızı. Bademciklerin</a:t>
            </a:r>
          </a:p>
          <a:p>
            <a:r>
              <a:rPr lang="tr-TR" sz="3600" dirty="0">
                <a:solidFill>
                  <a:srgbClr val="000000"/>
                </a:solidFill>
                <a:latin typeface="ALFABET98" panose="00000400000000000000" pitchFamily="2" charset="0"/>
              </a:rPr>
              <a:t>iltihaplanmış” dedi. Ecenur suçlu suçlu annesine baktı.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81274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57200" y="238542"/>
            <a:ext cx="115824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Doktor: “Sırtını açalım lütfen!” dedi. Ecenur annesinin </a:t>
            </a:r>
            <a:r>
              <a:rPr lang="tr-TR" sz="4000" dirty="0" smtClean="0">
                <a:latin typeface="ALFABET98" panose="00000400000000000000" pitchFamily="2" charset="0"/>
              </a:rPr>
              <a:t>yardımıyla sırtını </a:t>
            </a:r>
            <a:r>
              <a:rPr lang="tr-TR" sz="4000" dirty="0">
                <a:latin typeface="ALFABET98" panose="00000400000000000000" pitchFamily="2" charset="0"/>
              </a:rPr>
              <a:t>açtı. Doktor: “Şimdi derin derin nefes al bakalım.” Ecenur </a:t>
            </a:r>
            <a:r>
              <a:rPr lang="tr-TR" sz="4000" dirty="0" smtClean="0">
                <a:latin typeface="ALFABET98" panose="00000400000000000000" pitchFamily="2" charset="0"/>
              </a:rPr>
              <a:t>nefes alıp </a:t>
            </a:r>
            <a:r>
              <a:rPr lang="tr-TR" sz="4000" dirty="0">
                <a:latin typeface="ALFABET98" panose="00000400000000000000" pitchFamily="2" charset="0"/>
              </a:rPr>
              <a:t>verirken, doktor stetoskopla sırtını dinledi. Annesi Ecenur’un sırtını</a:t>
            </a:r>
          </a:p>
          <a:p>
            <a:r>
              <a:rPr lang="tr-TR" sz="4000" dirty="0">
                <a:latin typeface="ALFABET98" panose="00000400000000000000" pitchFamily="2" charset="0"/>
              </a:rPr>
              <a:t>kapatırken doktor da masasına oturdu: “Küçük hanım fena </a:t>
            </a:r>
            <a:r>
              <a:rPr lang="tr-TR" sz="4000" dirty="0" smtClean="0">
                <a:latin typeface="ALFABET98" panose="00000400000000000000" pitchFamily="2" charset="0"/>
              </a:rPr>
              <a:t>hâlde üşütmüş</a:t>
            </a:r>
            <a:r>
              <a:rPr lang="tr-TR" sz="4000" dirty="0">
                <a:latin typeface="ALFABET98" panose="00000400000000000000" pitchFamily="2" charset="0"/>
              </a:rPr>
              <a:t>. Şimdi yazacağım ilaçları düzenli olarak kullansın. Bol bol </a:t>
            </a:r>
            <a:r>
              <a:rPr lang="tr-TR" sz="4000" dirty="0" smtClean="0">
                <a:latin typeface="ALFABET98" panose="00000400000000000000" pitchFamily="2" charset="0"/>
              </a:rPr>
              <a:t>dayatarak </a:t>
            </a:r>
            <a:r>
              <a:rPr lang="tr-TR" sz="4000" dirty="0">
                <a:latin typeface="ALFABET98" panose="00000400000000000000" pitchFamily="2" charset="0"/>
              </a:rPr>
              <a:t>dinlensin.” dedi doktor. Ecenur ve annesi doktora </a:t>
            </a:r>
            <a:r>
              <a:rPr lang="tr-TR" sz="4000" dirty="0" smtClean="0">
                <a:latin typeface="ALFABET98" panose="00000400000000000000" pitchFamily="2" charset="0"/>
              </a:rPr>
              <a:t>teşekkür ettiler</a:t>
            </a:r>
            <a:r>
              <a:rPr lang="tr-TR" sz="4000" dirty="0">
                <a:latin typeface="ALFABET98" panose="00000400000000000000" pitchFamily="2" charset="0"/>
              </a:rPr>
              <a:t>. Hastaneden çıktıktan sonra hemen yolun karşısındaki </a:t>
            </a:r>
            <a:r>
              <a:rPr lang="tr-TR" sz="4000" dirty="0" smtClean="0">
                <a:latin typeface="ALFABET98" panose="00000400000000000000" pitchFamily="2" charset="0"/>
              </a:rPr>
              <a:t>eczaneden ilaçları </a:t>
            </a:r>
            <a:r>
              <a:rPr lang="tr-TR" sz="4000" dirty="0">
                <a:latin typeface="ALFABET98" panose="00000400000000000000" pitchFamily="2" charset="0"/>
              </a:rPr>
              <a:t>aldılar.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212359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0E4D34DE-F4F5-43AC-8FB7-B9A92B2C6F51}"/>
              </a:ext>
            </a:extLst>
          </p:cNvPr>
          <p:cNvSpPr txBox="1"/>
          <p:nvPr/>
        </p:nvSpPr>
        <p:spPr>
          <a:xfrm>
            <a:off x="517321" y="1759038"/>
            <a:ext cx="11157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Kayra Aydin" panose="020F0503040000020004" pitchFamily="34" charset="0"/>
              </a:rPr>
              <a:t>Çikolata, şeker ve asitli yiyecekleri az tüketiyorum. Günde üç kere dişlerimi fırçalıyorum.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4633607" cy="716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4388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65760" y="867400"/>
            <a:ext cx="118262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Eve gelir gelmez Ecenur salondaki kanepenin üzerine uzandı. </a:t>
            </a:r>
            <a:r>
              <a:rPr lang="tr-TR" sz="4000" dirty="0" smtClean="0">
                <a:latin typeface="ALFABET98" panose="00000400000000000000" pitchFamily="2" charset="0"/>
              </a:rPr>
              <a:t>Annesi bir </a:t>
            </a:r>
            <a:r>
              <a:rPr lang="tr-TR" sz="4000" dirty="0">
                <a:latin typeface="ALFABET98" panose="00000400000000000000" pitchFamily="2" charset="0"/>
              </a:rPr>
              <a:t>yastık ve battaniye getirdi. Ecenur dinlenirken, annesi güzel </a:t>
            </a:r>
            <a:r>
              <a:rPr lang="tr-TR" sz="4000" dirty="0" smtClean="0">
                <a:latin typeface="ALFABET98" panose="00000400000000000000" pitchFamily="2" charset="0"/>
              </a:rPr>
              <a:t>bir çorba </a:t>
            </a:r>
            <a:r>
              <a:rPr lang="tr-TR" sz="4000" dirty="0">
                <a:latin typeface="ALFABET98" panose="00000400000000000000" pitchFamily="2" charset="0"/>
              </a:rPr>
              <a:t>yaptı. Tepsinin içine koyup getirdi. Ecenur: “İçmesem olmaz mı?</a:t>
            </a:r>
          </a:p>
          <a:p>
            <a:r>
              <a:rPr lang="tr-TR" sz="4000" dirty="0">
                <a:latin typeface="ALFABET98" panose="00000400000000000000" pitchFamily="2" charset="0"/>
              </a:rPr>
              <a:t>Canım hiç istemiyor anneciğim.” dedi. Annesi: “Doktoru duydun, </a:t>
            </a:r>
            <a:r>
              <a:rPr lang="tr-TR" sz="4000" dirty="0" smtClean="0">
                <a:latin typeface="ALFABET98" panose="00000400000000000000" pitchFamily="2" charset="0"/>
              </a:rPr>
              <a:t>ilaçları içmek </a:t>
            </a:r>
            <a:r>
              <a:rPr lang="tr-TR" sz="4000" dirty="0">
                <a:latin typeface="ALFABET98" panose="00000400000000000000" pitchFamily="2" charset="0"/>
              </a:rPr>
              <a:t>için bir şeyler </a:t>
            </a:r>
            <a:r>
              <a:rPr lang="tr-TR" sz="4000" dirty="0" smtClean="0">
                <a:latin typeface="ALFABET98" panose="00000400000000000000" pitchFamily="2" charset="0"/>
              </a:rPr>
              <a:t>yemek zorunda - sın</a:t>
            </a:r>
            <a:r>
              <a:rPr lang="tr-TR" sz="4000" dirty="0">
                <a:latin typeface="ALFABET98" panose="00000400000000000000" pitchFamily="2" charset="0"/>
              </a:rPr>
              <a:t>.” </a:t>
            </a:r>
            <a:r>
              <a:rPr lang="tr-TR" sz="4000" dirty="0" smtClean="0">
                <a:latin typeface="ALFABET98" panose="00000400000000000000" pitchFamily="2" charset="0"/>
              </a:rPr>
              <a:t> dedi</a:t>
            </a:r>
            <a:r>
              <a:rPr lang="tr-TR" sz="4000" dirty="0">
                <a:latin typeface="ALFABET98" panose="00000400000000000000" pitchFamily="2" charset="0"/>
              </a:rPr>
              <a:t>. Ecenur iştahsız </a:t>
            </a:r>
            <a:r>
              <a:rPr lang="tr-TR" sz="4000" dirty="0" err="1" smtClean="0">
                <a:latin typeface="ALFABET98" panose="00000400000000000000" pitchFamily="2" charset="0"/>
              </a:rPr>
              <a:t>iştahsız</a:t>
            </a:r>
            <a:r>
              <a:rPr lang="tr-TR" sz="4000" dirty="0" smtClean="0">
                <a:latin typeface="ALFABET98" panose="00000400000000000000" pitchFamily="2" charset="0"/>
              </a:rPr>
              <a:t> çorbasını </a:t>
            </a:r>
            <a:r>
              <a:rPr lang="tr-TR" sz="4000" dirty="0">
                <a:latin typeface="ALFABET98" panose="00000400000000000000" pitchFamily="2" charset="0"/>
              </a:rPr>
              <a:t>içti. Karnını doyurduktan sonra ilaçlarını içip yattı.</a:t>
            </a:r>
          </a:p>
          <a:p>
            <a:r>
              <a:rPr lang="tr-TR" sz="4000" dirty="0">
                <a:latin typeface="ALFABET98" panose="00000400000000000000" pitchFamily="2" charset="0"/>
              </a:rPr>
              <a:t>Ecenur dört gün boyunca yataktan kalkmadı.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1702755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02920" y="190143"/>
            <a:ext cx="1168908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800" dirty="0">
                <a:latin typeface="ALFABET98" panose="00000400000000000000" pitchFamily="2" charset="0"/>
              </a:rPr>
              <a:t>Ecenur’un hastalandığını duyan komşuları ve arkadaşları onu </a:t>
            </a:r>
            <a:r>
              <a:rPr lang="tr-TR" sz="3800" dirty="0" smtClean="0">
                <a:latin typeface="ALFABET98" panose="00000400000000000000" pitchFamily="2" charset="0"/>
              </a:rPr>
              <a:t>ziyarete geldi</a:t>
            </a:r>
            <a:r>
              <a:rPr lang="tr-TR" sz="3800" dirty="0">
                <a:latin typeface="ALFABET98" panose="00000400000000000000" pitchFamily="2" charset="0"/>
              </a:rPr>
              <a:t>.</a:t>
            </a:r>
          </a:p>
          <a:p>
            <a:r>
              <a:rPr lang="tr-TR" sz="3800" dirty="0">
                <a:latin typeface="ALFABET98" panose="00000400000000000000" pitchFamily="2" charset="0"/>
              </a:rPr>
              <a:t>Ecenur o hafta dışarı çıkıp arkadaşlarıyla oyun </a:t>
            </a:r>
            <a:r>
              <a:rPr lang="tr-TR" sz="3800" dirty="0" smtClean="0">
                <a:latin typeface="ALFABET98" panose="00000400000000000000" pitchFamily="2" charset="0"/>
              </a:rPr>
              <a:t>oynaya- </a:t>
            </a:r>
            <a:r>
              <a:rPr lang="tr-TR" sz="3800" dirty="0" err="1" smtClean="0">
                <a:latin typeface="ALFABET98" panose="00000400000000000000" pitchFamily="2" charset="0"/>
              </a:rPr>
              <a:t>madı</a:t>
            </a:r>
            <a:r>
              <a:rPr lang="tr-TR" sz="3800" dirty="0">
                <a:latin typeface="ALFABET98" panose="00000400000000000000" pitchFamily="2" charset="0"/>
              </a:rPr>
              <a:t>. </a:t>
            </a:r>
            <a:r>
              <a:rPr lang="tr-TR" sz="3800" dirty="0" smtClean="0">
                <a:latin typeface="ALFABET98" panose="00000400000000000000" pitchFamily="2" charset="0"/>
              </a:rPr>
              <a:t>Evde canı </a:t>
            </a:r>
            <a:r>
              <a:rPr lang="tr-TR" sz="3800" dirty="0">
                <a:latin typeface="ALFABET98" panose="00000400000000000000" pitchFamily="2" charset="0"/>
              </a:rPr>
              <a:t>çok sıkıldı. Ama yapacak bir şey yoktu. Doktor ona </a:t>
            </a:r>
            <a:r>
              <a:rPr lang="tr-TR" sz="3800" dirty="0" smtClean="0">
                <a:latin typeface="ALFABET98" panose="00000400000000000000" pitchFamily="2" charset="0"/>
              </a:rPr>
              <a:t>dinlenmesi gerektiğini söylemişti. Ecenur </a:t>
            </a:r>
            <a:r>
              <a:rPr lang="tr-TR" sz="3800" dirty="0">
                <a:latin typeface="ALFABET98" panose="00000400000000000000" pitchFamily="2" charset="0"/>
              </a:rPr>
              <a:t>dışarda top oynayan arkadaşlarını camdan izlemekle </a:t>
            </a:r>
            <a:r>
              <a:rPr lang="tr-TR" sz="3800" dirty="0" err="1" smtClean="0">
                <a:latin typeface="ALFABET98" panose="00000400000000000000" pitchFamily="2" charset="0"/>
              </a:rPr>
              <a:t>yetindi.Günlerini</a:t>
            </a:r>
            <a:r>
              <a:rPr lang="tr-TR" sz="3800" dirty="0" smtClean="0">
                <a:latin typeface="ALFABET98" panose="00000400000000000000" pitchFamily="2" charset="0"/>
              </a:rPr>
              <a:t> </a:t>
            </a:r>
            <a:r>
              <a:rPr lang="tr-TR" sz="3800" dirty="0">
                <a:latin typeface="ALFABET98" panose="00000400000000000000" pitchFamily="2" charset="0"/>
              </a:rPr>
              <a:t>evde </a:t>
            </a:r>
            <a:r>
              <a:rPr lang="tr-TR" sz="3800" dirty="0" smtClean="0">
                <a:latin typeface="ALFABET98" panose="00000400000000000000" pitchFamily="2" charset="0"/>
              </a:rPr>
              <a:t>yatarak oyuncaklarıyla </a:t>
            </a:r>
            <a:r>
              <a:rPr lang="tr-TR" sz="3800" dirty="0">
                <a:latin typeface="ALFABET98" panose="00000400000000000000" pitchFamily="2" charset="0"/>
              </a:rPr>
              <a:t>tek başına </a:t>
            </a:r>
            <a:r>
              <a:rPr lang="tr-TR" sz="3800" dirty="0" smtClean="0">
                <a:latin typeface="ALFABET98" panose="00000400000000000000" pitchFamily="2" charset="0"/>
              </a:rPr>
              <a:t>oynayarak </a:t>
            </a:r>
            <a:r>
              <a:rPr lang="tr-TR" sz="3800" dirty="0" err="1" smtClean="0">
                <a:latin typeface="ALFABET98" panose="00000400000000000000" pitchFamily="2" charset="0"/>
              </a:rPr>
              <a:t>geçirdi.Bir</a:t>
            </a:r>
            <a:r>
              <a:rPr lang="tr-TR" sz="3800" dirty="0" smtClean="0">
                <a:latin typeface="ALFABET98" panose="00000400000000000000" pitchFamily="2" charset="0"/>
              </a:rPr>
              <a:t> </a:t>
            </a:r>
            <a:r>
              <a:rPr lang="tr-TR" sz="3800" dirty="0">
                <a:latin typeface="ALFABET98" panose="00000400000000000000" pitchFamily="2" charset="0"/>
              </a:rPr>
              <a:t>sabah </a:t>
            </a:r>
            <a:r>
              <a:rPr lang="tr-TR" sz="3800" dirty="0" smtClean="0">
                <a:latin typeface="ALFABET98" panose="00000400000000000000" pitchFamily="2" charset="0"/>
              </a:rPr>
              <a:t>uyan - </a:t>
            </a:r>
            <a:r>
              <a:rPr lang="tr-TR" sz="3800" dirty="0" err="1" smtClean="0">
                <a:latin typeface="ALFABET98" panose="00000400000000000000" pitchFamily="2" charset="0"/>
              </a:rPr>
              <a:t>dığında</a:t>
            </a:r>
            <a:r>
              <a:rPr lang="tr-TR" sz="3800" dirty="0" smtClean="0">
                <a:latin typeface="ALFABET98" panose="00000400000000000000" pitchFamily="2" charset="0"/>
              </a:rPr>
              <a:t> </a:t>
            </a:r>
            <a:r>
              <a:rPr lang="tr-TR" sz="3800" dirty="0">
                <a:latin typeface="ALFABET98" panose="00000400000000000000" pitchFamily="2" charset="0"/>
              </a:rPr>
              <a:t>annesini başucundaki koltukta uyurken </a:t>
            </a:r>
            <a:r>
              <a:rPr lang="tr-TR" sz="3800" dirty="0" smtClean="0">
                <a:latin typeface="ALFABET98" panose="00000400000000000000" pitchFamily="2" charset="0"/>
              </a:rPr>
              <a:t>gördü. Annesini </a:t>
            </a:r>
            <a:r>
              <a:rPr lang="tr-TR" sz="3800" dirty="0">
                <a:latin typeface="ALFABET98" panose="00000400000000000000" pitchFamily="2" charset="0"/>
              </a:rPr>
              <a:t>o hâlde görmek Ecenur’u çok </a:t>
            </a:r>
            <a:r>
              <a:rPr lang="tr-TR" sz="3800" dirty="0" smtClean="0">
                <a:latin typeface="ALFABET98" panose="00000400000000000000" pitchFamily="2" charset="0"/>
              </a:rPr>
              <a:t>üzmüştü. Annesinin omzuna dokunup</a:t>
            </a:r>
            <a:r>
              <a:rPr lang="tr-TR" sz="3800" dirty="0">
                <a:latin typeface="ALFABET98" panose="00000400000000000000" pitchFamily="2" charset="0"/>
              </a:rPr>
              <a:t>: “Anneciğim kalkıp yatağına git istersen.” dedi.</a:t>
            </a:r>
            <a:endParaRPr lang="tr-TR" sz="3800" dirty="0"/>
          </a:p>
        </p:txBody>
      </p:sp>
    </p:spTree>
    <p:extLst>
      <p:ext uri="{BB962C8B-B14F-4D97-AF65-F5344CB8AC3E}">
        <p14:creationId xmlns:p14="http://schemas.microsoft.com/office/powerpoint/2010/main" xmlns="" val="3334490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71615" y="-1582384"/>
            <a:ext cx="14735229" cy="1002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9037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753</Words>
  <PresentationFormat>Özel</PresentationFormat>
  <Paragraphs>56</Paragraphs>
  <Slides>18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2019-03-02T13:46:46Z</dcterms:created>
  <dcterms:modified xsi:type="dcterms:W3CDTF">2019-04-09T09:34:20Z</dcterms:modified>
  <cp:category>https://www.sorubak.com</cp:category>
</cp:coreProperties>
</file>