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71" r:id="rId2"/>
    <p:sldId id="256" r:id="rId3"/>
    <p:sldId id="257" r:id="rId4"/>
    <p:sldId id="259" r:id="rId5"/>
    <p:sldId id="260" r:id="rId6"/>
    <p:sldId id="261" r:id="rId7"/>
    <p:sldId id="264" r:id="rId8"/>
    <p:sldId id="262" r:id="rId9"/>
    <p:sldId id="263" r:id="rId10"/>
    <p:sldId id="265" r:id="rId11"/>
    <p:sldId id="266" r:id="rId12"/>
    <p:sldId id="267" r:id="rId13"/>
    <p:sldId id="268" r:id="rId14"/>
    <p:sldId id="269" r:id="rId15"/>
    <p:sldId id="270" r:id="rId16"/>
    <p:sldId id="272" r:id="rId17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154" autoAdjust="0"/>
  </p:normalViewPr>
  <p:slideViewPr>
    <p:cSldViewPr snapToGrid="0">
      <p:cViewPr varScale="1">
        <p:scale>
          <a:sx n="116" d="100"/>
          <a:sy n="116" d="100"/>
        </p:scale>
        <p:origin x="-354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51F214-EA25-4F3F-BD70-69FF70A11844}" type="datetimeFigureOut">
              <a:rPr lang="tr-TR" smtClean="0"/>
              <a:pPr/>
              <a:t>22/04/2019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704D95-A570-47FB-855E-09C04D33A93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804848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704D95-A570-47FB-855E-09C04D33A931}" type="slidenum">
              <a:rPr lang="tr-TR" smtClean="0"/>
              <a:pPr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571435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704D95-A570-47FB-855E-09C04D33A931}" type="slidenum">
              <a:rPr lang="tr-TR" smtClean="0"/>
              <a:pPr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516509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704D95-A570-47FB-855E-09C04D33A931}" type="slidenum">
              <a:rPr lang="tr-TR" smtClean="0"/>
              <a:pPr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269669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704D95-A570-47FB-855E-09C04D33A931}" type="slidenum">
              <a:rPr lang="tr-TR" smtClean="0"/>
              <a:pPr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866556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704D95-A570-47FB-855E-09C04D33A931}" type="slidenum">
              <a:rPr lang="tr-TR" smtClean="0"/>
              <a:pPr/>
              <a:t>14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934844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704D95-A570-47FB-855E-09C04D33A931}" type="slidenum">
              <a:rPr lang="tr-TR" smtClean="0"/>
              <a:pPr/>
              <a:t>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762702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tıklayın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2F245-78CD-4E60-B609-96578D44F0CE}" type="datetimeFigureOut">
              <a:rPr lang="tr-TR" smtClean="0"/>
              <a:pPr/>
              <a:t>22/04/2019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0AE7C-E834-4771-BD7D-EE538922391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673851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2F245-78CD-4E60-B609-96578D44F0CE}" type="datetimeFigureOut">
              <a:rPr lang="tr-TR" smtClean="0"/>
              <a:pPr/>
              <a:t>22/04/2019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0AE7C-E834-4771-BD7D-EE538922391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5655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2F245-78CD-4E60-B609-96578D44F0CE}" type="datetimeFigureOut">
              <a:rPr lang="tr-TR" smtClean="0"/>
              <a:pPr/>
              <a:t>22/04/2019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0AE7C-E834-4771-BD7D-EE538922391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90522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2F245-78CD-4E60-B609-96578D44F0CE}" type="datetimeFigureOut">
              <a:rPr lang="tr-TR" smtClean="0"/>
              <a:pPr/>
              <a:t>22/04/2019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0AE7C-E834-4771-BD7D-EE538922391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39895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2F245-78CD-4E60-B609-96578D44F0CE}" type="datetimeFigureOut">
              <a:rPr lang="tr-TR" smtClean="0"/>
              <a:pPr/>
              <a:t>22/04/2019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0AE7C-E834-4771-BD7D-EE538922391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276935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2F245-78CD-4E60-B609-96578D44F0CE}" type="datetimeFigureOut">
              <a:rPr lang="tr-TR" smtClean="0"/>
              <a:pPr/>
              <a:t>22/04/2019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0AE7C-E834-4771-BD7D-EE538922391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310415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2F245-78CD-4E60-B609-96578D44F0CE}" type="datetimeFigureOut">
              <a:rPr lang="tr-TR" smtClean="0"/>
              <a:pPr/>
              <a:t>22/04/2019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0AE7C-E834-4771-BD7D-EE538922391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497622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2F245-78CD-4E60-B609-96578D44F0CE}" type="datetimeFigureOut">
              <a:rPr lang="tr-TR" smtClean="0"/>
              <a:pPr/>
              <a:t>22/04/2019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0AE7C-E834-4771-BD7D-EE538922391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458243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2F245-78CD-4E60-B609-96578D44F0CE}" type="datetimeFigureOut">
              <a:rPr lang="tr-TR" smtClean="0"/>
              <a:pPr/>
              <a:t>22/04/2019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0AE7C-E834-4771-BD7D-EE538922391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075041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2F245-78CD-4E60-B609-96578D44F0CE}" type="datetimeFigureOut">
              <a:rPr lang="tr-TR" smtClean="0"/>
              <a:pPr/>
              <a:t>22/04/2019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0AE7C-E834-4771-BD7D-EE538922391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903016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2F245-78CD-4E60-B609-96578D44F0CE}" type="datetimeFigureOut">
              <a:rPr lang="tr-TR" smtClean="0"/>
              <a:pPr/>
              <a:t>22/04/2019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0AE7C-E834-4771-BD7D-EE538922391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1257909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E2F245-78CD-4E60-B609-96578D44F0CE}" type="datetimeFigureOut">
              <a:rPr lang="tr-TR" smtClean="0"/>
              <a:pPr/>
              <a:t>22/04/2019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00AE7C-E834-4771-BD7D-EE538922391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70226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okulsiirleri.com/category/bayramlara-siirler/" TargetMode="External"/><Relationship Id="rId2" Type="http://schemas.openxmlformats.org/officeDocument/2006/relationships/hyperlink" Target="http://okulsiirleri.com/saglikli-disler-icin-ulku-duysak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okulsiirleri.com/belirli-gunlere-siirler/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orubak.com/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1169" y="374073"/>
            <a:ext cx="11737372" cy="6373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3529851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6614" y="198534"/>
            <a:ext cx="11437350" cy="3057284"/>
          </a:xfrm>
          <a:prstGeom prst="rect">
            <a:avLst/>
          </a:prstGeom>
        </p:spPr>
      </p:pic>
      <p:sp>
        <p:nvSpPr>
          <p:cNvPr id="2" name="Dikdörtgen 1"/>
          <p:cNvSpPr/>
          <p:nvPr/>
        </p:nvSpPr>
        <p:spPr>
          <a:xfrm>
            <a:off x="605925" y="3424627"/>
            <a:ext cx="10598727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tr-TR" sz="3200" b="1" dirty="0" smtClean="0">
                <a:solidFill>
                  <a:srgbClr val="0070C0"/>
                </a:solidFill>
                <a:latin typeface="ALFABET98" panose="00000400000000000000" pitchFamily="2" charset="0"/>
              </a:rPr>
              <a:t>Dişler fırçalanmazsa diş çürükleri artar ve dişlerimizi </a:t>
            </a:r>
            <a:r>
              <a:rPr lang="tr-TR" sz="3200" b="1" dirty="0" err="1" smtClean="0">
                <a:solidFill>
                  <a:srgbClr val="0070C0"/>
                </a:solidFill>
                <a:latin typeface="ALFABET98" panose="00000400000000000000" pitchFamily="2" charset="0"/>
              </a:rPr>
              <a:t>kaybederiz.Çürüyen</a:t>
            </a:r>
            <a:r>
              <a:rPr lang="tr-TR" sz="3200" b="1" dirty="0" smtClean="0">
                <a:solidFill>
                  <a:srgbClr val="0070C0"/>
                </a:solidFill>
                <a:latin typeface="ALFABET98" panose="00000400000000000000" pitchFamily="2" charset="0"/>
              </a:rPr>
              <a:t> dişler </a:t>
            </a:r>
            <a:r>
              <a:rPr lang="tr-TR" sz="3200" b="1" dirty="0">
                <a:solidFill>
                  <a:srgbClr val="0070C0"/>
                </a:solidFill>
                <a:latin typeface="ALFABET98" panose="00000400000000000000" pitchFamily="2" charset="0"/>
              </a:rPr>
              <a:t>diğer organların sağlığını da  </a:t>
            </a:r>
            <a:r>
              <a:rPr lang="tr-TR" sz="3200" b="1" dirty="0" smtClean="0">
                <a:solidFill>
                  <a:srgbClr val="0070C0"/>
                </a:solidFill>
                <a:latin typeface="ALFABET98" panose="00000400000000000000" pitchFamily="2" charset="0"/>
              </a:rPr>
              <a:t>bozar.</a:t>
            </a:r>
            <a:r>
              <a:rPr lang="tr-TR" sz="3200" b="1" dirty="0">
                <a:solidFill>
                  <a:srgbClr val="0070C0"/>
                </a:solidFill>
                <a:latin typeface="ALFABET98" panose="00000400000000000000" pitchFamily="2" charset="0"/>
              </a:rPr>
              <a:t> </a:t>
            </a:r>
            <a:r>
              <a:rPr lang="tr-TR" sz="3200" dirty="0" smtClean="0">
                <a:solidFill>
                  <a:srgbClr val="0070C0"/>
                </a:solidFill>
                <a:latin typeface="ALFABET98" panose="00000400000000000000" pitchFamily="2" charset="0"/>
              </a:rPr>
              <a:t>Diş</a:t>
            </a:r>
            <a:r>
              <a:rPr lang="tr-TR" sz="3200" b="1" dirty="0">
                <a:solidFill>
                  <a:srgbClr val="0070C0"/>
                </a:solidFill>
                <a:latin typeface="ALFABET98" panose="00000400000000000000" pitchFamily="2" charset="0"/>
              </a:rPr>
              <a:t> çürüğünün meydana getirdiği bakteriler kalbe ve böbreğe yerleşerek çeşitli </a:t>
            </a:r>
            <a:r>
              <a:rPr lang="tr-TR" sz="3200" b="1" dirty="0" smtClean="0">
                <a:solidFill>
                  <a:srgbClr val="0070C0"/>
                </a:solidFill>
                <a:latin typeface="ALFABET98" panose="00000400000000000000" pitchFamily="2" charset="0"/>
              </a:rPr>
              <a:t>hastalıklara </a:t>
            </a:r>
            <a:r>
              <a:rPr lang="tr-TR" sz="3200" b="1" dirty="0">
                <a:solidFill>
                  <a:srgbClr val="0070C0"/>
                </a:solidFill>
                <a:latin typeface="ALFABET98" panose="00000400000000000000" pitchFamily="2" charset="0"/>
              </a:rPr>
              <a:t>yol </a:t>
            </a:r>
            <a:r>
              <a:rPr lang="tr-TR" sz="3200" b="1" dirty="0" smtClean="0">
                <a:solidFill>
                  <a:srgbClr val="0070C0"/>
                </a:solidFill>
                <a:latin typeface="ALFABET98" panose="00000400000000000000" pitchFamily="2" charset="0"/>
              </a:rPr>
              <a:t>açar.</a:t>
            </a:r>
            <a:endParaRPr lang="tr-TR" sz="3200" b="1" i="0" dirty="0">
              <a:solidFill>
                <a:srgbClr val="0070C0"/>
              </a:solidFill>
              <a:effectLst/>
              <a:latin typeface="ALFABET98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086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2498" y="706582"/>
            <a:ext cx="11287720" cy="4779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31174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438286" y="178880"/>
            <a:ext cx="10797752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tr-TR" sz="2800" b="1" dirty="0" smtClean="0">
                <a:solidFill>
                  <a:srgbClr val="FF0000"/>
                </a:solidFill>
                <a:latin typeface="ALFABET98" panose="00000400000000000000" pitchFamily="2" charset="0"/>
              </a:rPr>
              <a:t>         Diş  Fırçalama  Etkinliği  Yönergeleri</a:t>
            </a:r>
            <a:endParaRPr lang="tr-TR" sz="2800" dirty="0">
              <a:solidFill>
                <a:srgbClr val="FF0000"/>
              </a:solidFill>
              <a:latin typeface="ALFABET98" panose="00000400000000000000" pitchFamily="2" charset="0"/>
            </a:endParaRPr>
          </a:p>
          <a:p>
            <a:pPr fontAlgn="base"/>
            <a:r>
              <a:rPr lang="tr-TR" sz="2800" dirty="0">
                <a:latin typeface="ALFABET98" panose="00000400000000000000" pitchFamily="2" charset="0"/>
              </a:rPr>
              <a:t>1- D</a:t>
            </a:r>
            <a:r>
              <a:rPr lang="tr-TR" sz="2800" dirty="0" smtClean="0">
                <a:latin typeface="ALFABET98" panose="00000400000000000000" pitchFamily="2" charset="0"/>
              </a:rPr>
              <a:t>iş </a:t>
            </a:r>
            <a:r>
              <a:rPr lang="tr-TR" sz="2800" dirty="0">
                <a:latin typeface="ALFABET98" panose="00000400000000000000" pitchFamily="2" charset="0"/>
              </a:rPr>
              <a:t>fırçası ve diş macunu hazırlanır.</a:t>
            </a:r>
          </a:p>
          <a:p>
            <a:pPr fontAlgn="base"/>
            <a:r>
              <a:rPr lang="tr-TR" sz="2800" dirty="0">
                <a:solidFill>
                  <a:srgbClr val="7030A0"/>
                </a:solidFill>
                <a:latin typeface="ALFABET98" panose="00000400000000000000" pitchFamily="2" charset="0"/>
              </a:rPr>
              <a:t>2- Nohut tanesi kadar diş macunu diş fırçası üzerine sürülür.</a:t>
            </a:r>
          </a:p>
          <a:p>
            <a:pPr fontAlgn="base"/>
            <a:r>
              <a:rPr lang="tr-TR" sz="2800" dirty="0">
                <a:solidFill>
                  <a:srgbClr val="002060"/>
                </a:solidFill>
                <a:latin typeface="ALFABET98" panose="00000400000000000000" pitchFamily="2" charset="0"/>
              </a:rPr>
              <a:t>3- Önce üst dişlerin daha sonra da alt dişlerin dış </a:t>
            </a:r>
            <a:r>
              <a:rPr lang="tr-TR" sz="2800" dirty="0" smtClean="0">
                <a:solidFill>
                  <a:srgbClr val="002060"/>
                </a:solidFill>
                <a:latin typeface="ALFABET98" panose="00000400000000000000" pitchFamily="2" charset="0"/>
              </a:rPr>
              <a:t>yüzeyleri </a:t>
            </a:r>
            <a:r>
              <a:rPr lang="tr-TR" sz="2800" dirty="0">
                <a:solidFill>
                  <a:srgbClr val="002060"/>
                </a:solidFill>
                <a:latin typeface="ALFABET98" panose="00000400000000000000" pitchFamily="2" charset="0"/>
              </a:rPr>
              <a:t>fırçalanır.</a:t>
            </a:r>
          </a:p>
          <a:p>
            <a:pPr fontAlgn="base"/>
            <a:r>
              <a:rPr lang="tr-TR" sz="2800" dirty="0">
                <a:solidFill>
                  <a:srgbClr val="00B0F0"/>
                </a:solidFill>
                <a:latin typeface="ALFABET98" panose="00000400000000000000" pitchFamily="2" charset="0"/>
              </a:rPr>
              <a:t>4- Daha sonra üst ve alt dişlerin iç yüzeyleri fırçalanır.</a:t>
            </a:r>
          </a:p>
          <a:p>
            <a:pPr fontAlgn="base"/>
            <a:r>
              <a:rPr lang="tr-TR" sz="2800" dirty="0">
                <a:solidFill>
                  <a:srgbClr val="00B050"/>
                </a:solidFill>
                <a:latin typeface="ALFABET98" panose="00000400000000000000" pitchFamily="2" charset="0"/>
              </a:rPr>
              <a:t>5- Çiğnemeye yarayan arka dişlerin üst yüzeyleri fırçalanır.</a:t>
            </a:r>
          </a:p>
          <a:p>
            <a:pPr fontAlgn="base"/>
            <a:r>
              <a:rPr lang="tr-TR" sz="2800" dirty="0">
                <a:solidFill>
                  <a:srgbClr val="FF0000"/>
                </a:solidFill>
                <a:latin typeface="ALFABET98" panose="00000400000000000000" pitchFamily="2" charset="0"/>
              </a:rPr>
              <a:t>6- Son olarak dilin üst kısmı da fırçalanır.</a:t>
            </a:r>
          </a:p>
          <a:p>
            <a:pPr fontAlgn="base"/>
            <a:r>
              <a:rPr lang="tr-TR" sz="2800" dirty="0">
                <a:latin typeface="ALFABET98" panose="00000400000000000000" pitchFamily="2" charset="0"/>
              </a:rPr>
              <a:t>7- Fırçalama işlemi en az iki dakika sürmelidir.</a:t>
            </a:r>
          </a:p>
          <a:p>
            <a:pPr fontAlgn="base"/>
            <a:r>
              <a:rPr lang="tr-TR" sz="2800" dirty="0">
                <a:solidFill>
                  <a:srgbClr val="7030A0"/>
                </a:solidFill>
                <a:latin typeface="ALFABET98" panose="00000400000000000000" pitchFamily="2" charset="0"/>
              </a:rPr>
              <a:t>8- Son olarak ağız bol su ile çalkalanır, diş fırçası temizlenir.</a:t>
            </a:r>
          </a:p>
          <a:p>
            <a:pPr fontAlgn="base"/>
            <a:r>
              <a:rPr lang="tr-TR" sz="2800" dirty="0">
                <a:solidFill>
                  <a:srgbClr val="002060"/>
                </a:solidFill>
                <a:latin typeface="ALFABET98" panose="00000400000000000000" pitchFamily="2" charset="0"/>
              </a:rPr>
              <a:t>9- Bu işlemler sabah kahvaltısından sonra ve yatmadan hemen önce tekrarlanmalıdır.</a:t>
            </a:r>
          </a:p>
          <a:p>
            <a:pPr fontAlgn="base"/>
            <a:r>
              <a:rPr lang="tr-TR" sz="2800" b="1" dirty="0">
                <a:solidFill>
                  <a:srgbClr val="FF0000"/>
                </a:solidFill>
                <a:latin typeface="ALFABET98" panose="00000400000000000000" pitchFamily="2" charset="0"/>
              </a:rPr>
              <a:t>Not:</a:t>
            </a:r>
            <a:r>
              <a:rPr lang="tr-TR" sz="2800" dirty="0">
                <a:solidFill>
                  <a:srgbClr val="FF0000"/>
                </a:solidFill>
                <a:latin typeface="ALFABET98" panose="00000400000000000000" pitchFamily="2" charset="0"/>
              </a:rPr>
              <a:t> Dişler kısa ve nazik hareketlerle fırçalanmalıdır. Diş ve diş etlerimize zarar verecek sert hareketlerden kaçınmalıyız.</a:t>
            </a:r>
            <a:endParaRPr lang="tr-TR" sz="2800" b="0" i="0" dirty="0">
              <a:solidFill>
                <a:srgbClr val="FF0000"/>
              </a:solidFill>
              <a:effectLst/>
              <a:latin typeface="ALFABET98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53025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4859" y="215159"/>
            <a:ext cx="11178268" cy="2209386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4859" y="2424544"/>
            <a:ext cx="10423058" cy="3865419"/>
          </a:xfrm>
          <a:prstGeom prst="rect">
            <a:avLst/>
          </a:prstGeom>
        </p:spPr>
      </p:pic>
      <p:sp>
        <p:nvSpPr>
          <p:cNvPr id="7" name="Dikdörtgen 6"/>
          <p:cNvSpPr/>
          <p:nvPr/>
        </p:nvSpPr>
        <p:spPr>
          <a:xfrm>
            <a:off x="8685553" y="3295425"/>
            <a:ext cx="55542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000" dirty="0">
                <a:solidFill>
                  <a:srgbClr val="FF0000"/>
                </a:solidFill>
                <a:latin typeface="ALFABET98" panose="00000400000000000000" pitchFamily="2" charset="0"/>
              </a:rPr>
              <a:t>4</a:t>
            </a:r>
          </a:p>
        </p:txBody>
      </p:sp>
      <p:sp>
        <p:nvSpPr>
          <p:cNvPr id="8" name="Dikdörtgen 7"/>
          <p:cNvSpPr/>
          <p:nvPr/>
        </p:nvSpPr>
        <p:spPr>
          <a:xfrm>
            <a:off x="8685552" y="4003310"/>
            <a:ext cx="55542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000" dirty="0">
                <a:solidFill>
                  <a:srgbClr val="FF0000"/>
                </a:solidFill>
                <a:latin typeface="ALFABET98" panose="00000400000000000000" pitchFamily="2" charset="0"/>
              </a:rPr>
              <a:t>4</a:t>
            </a:r>
          </a:p>
        </p:txBody>
      </p:sp>
      <p:sp>
        <p:nvSpPr>
          <p:cNvPr id="9" name="Dikdörtgen 8"/>
          <p:cNvSpPr/>
          <p:nvPr/>
        </p:nvSpPr>
        <p:spPr>
          <a:xfrm>
            <a:off x="8685552" y="4807524"/>
            <a:ext cx="55542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000" dirty="0">
                <a:solidFill>
                  <a:srgbClr val="FF0000"/>
                </a:solidFill>
                <a:latin typeface="ALFABET98" panose="00000400000000000000" pitchFamily="2" charset="0"/>
              </a:rPr>
              <a:t>4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8685552" y="5611738"/>
            <a:ext cx="55542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000" dirty="0">
                <a:solidFill>
                  <a:srgbClr val="FF0000"/>
                </a:solidFill>
                <a:latin typeface="ALFABET98" panose="00000400000000000000" pitchFamily="2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xmlns="" val="458407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7173" y="378918"/>
            <a:ext cx="10634063" cy="5786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23479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609600" y="297916"/>
            <a:ext cx="6096000" cy="56218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r-TR" sz="3600" dirty="0">
                <a:solidFill>
                  <a:srgbClr val="0563C1"/>
                </a:solidFill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SAĞLIKLI DİŞLER İÇİN,</a:t>
            </a:r>
            <a:r>
              <a:rPr lang="tr-TR" sz="3600" dirty="0"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tr-TR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r-TR" sz="3600" dirty="0"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Çikolata ve</a:t>
            </a:r>
            <a:r>
              <a:rPr lang="tr-TR" sz="3600" dirty="0">
                <a:latin typeface="Cambria" panose="02040503050406030204" pitchFamily="18" charset="0"/>
                <a:ea typeface="Calibri" panose="020F0502020204030204" pitchFamily="34" charset="0"/>
                <a:cs typeface="Cambria" panose="02040503050406030204" pitchFamily="18" charset="0"/>
              </a:rPr>
              <a:t> </a:t>
            </a:r>
            <a:r>
              <a:rPr lang="tr-TR" sz="3600" dirty="0">
                <a:solidFill>
                  <a:srgbClr val="FF0000"/>
                </a:solidFill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şeker</a:t>
            </a:r>
            <a:r>
              <a:rPr lang="tr-TR" sz="3600" dirty="0">
                <a:solidFill>
                  <a:srgbClr val="FF0000"/>
                </a:solidFill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tr-TR" sz="3600" dirty="0"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tr-TR" sz="3600" dirty="0"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tr-TR" sz="3600" dirty="0"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Nasıl da canım çeker.</a:t>
            </a:r>
            <a:br>
              <a:rPr lang="tr-TR" sz="3600" dirty="0"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tr-TR" sz="3600" dirty="0"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Bütün dişlerim çürür,</a:t>
            </a:r>
            <a:br>
              <a:rPr lang="tr-TR" sz="3600" dirty="0"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tr-TR" sz="3600" dirty="0"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Çok fazla yersem eğer.</a:t>
            </a:r>
            <a:endParaRPr lang="tr-TR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r-TR" sz="3600" dirty="0"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Her</a:t>
            </a:r>
            <a:r>
              <a:rPr lang="tr-TR" sz="3600" dirty="0">
                <a:latin typeface="Cambria" panose="02040503050406030204" pitchFamily="18" charset="0"/>
                <a:ea typeface="Calibri" panose="020F0502020204030204" pitchFamily="34" charset="0"/>
                <a:cs typeface="Cambria" panose="02040503050406030204" pitchFamily="18" charset="0"/>
              </a:rPr>
              <a:t> </a:t>
            </a:r>
            <a:r>
              <a:rPr lang="tr-TR" sz="3600" dirty="0">
                <a:solidFill>
                  <a:srgbClr val="0563C1"/>
                </a:solidFill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gün</a:t>
            </a:r>
            <a:r>
              <a:rPr lang="tr-TR" sz="3600" dirty="0">
                <a:latin typeface="Cambria" panose="02040503050406030204" pitchFamily="18" charset="0"/>
                <a:ea typeface="Calibri" panose="020F0502020204030204" pitchFamily="34" charset="0"/>
                <a:cs typeface="Cambria" panose="02040503050406030204" pitchFamily="18" charset="0"/>
              </a:rPr>
              <a:t> </a:t>
            </a:r>
            <a:r>
              <a:rPr lang="tr-TR" sz="3600" dirty="0"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yemekten sonra,</a:t>
            </a:r>
            <a:br>
              <a:rPr lang="tr-TR" sz="3600" dirty="0"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tr-TR" sz="3600" dirty="0"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Di</a:t>
            </a:r>
            <a:r>
              <a:rPr lang="tr-TR" sz="3600" dirty="0">
                <a:latin typeface="ALFABET98" panose="00000400000000000000" pitchFamily="2" charset="0"/>
                <a:ea typeface="Calibri" panose="020F0502020204030204" pitchFamily="34" charset="0"/>
                <a:cs typeface="ALFABET98" panose="00000400000000000000" pitchFamily="2" charset="0"/>
              </a:rPr>
              <a:t>ş</a:t>
            </a:r>
            <a:r>
              <a:rPr lang="tr-TR" sz="3600" dirty="0"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imi f</a:t>
            </a:r>
            <a:r>
              <a:rPr lang="tr-TR" sz="3600" dirty="0">
                <a:latin typeface="ALFABET98" panose="00000400000000000000" pitchFamily="2" charset="0"/>
                <a:ea typeface="Calibri" panose="020F0502020204030204" pitchFamily="34" charset="0"/>
                <a:cs typeface="ALFABET98" panose="00000400000000000000" pitchFamily="2" charset="0"/>
              </a:rPr>
              <a:t>ı</a:t>
            </a:r>
            <a:r>
              <a:rPr lang="tr-TR" sz="3600" dirty="0"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r</a:t>
            </a:r>
            <a:r>
              <a:rPr lang="tr-TR" sz="3600" dirty="0">
                <a:latin typeface="ALFABET98" panose="00000400000000000000" pitchFamily="2" charset="0"/>
                <a:ea typeface="Calibri" panose="020F0502020204030204" pitchFamily="34" charset="0"/>
                <a:cs typeface="ALFABET98" panose="00000400000000000000" pitchFamily="2" charset="0"/>
              </a:rPr>
              <a:t>ç</a:t>
            </a:r>
            <a:r>
              <a:rPr lang="tr-TR" sz="3600" dirty="0"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alar</a:t>
            </a:r>
            <a:r>
              <a:rPr lang="tr-TR" sz="3600" dirty="0">
                <a:latin typeface="ALFABET98" panose="00000400000000000000" pitchFamily="2" charset="0"/>
                <a:ea typeface="Calibri" panose="020F0502020204030204" pitchFamily="34" charset="0"/>
                <a:cs typeface="ALFABET98" panose="00000400000000000000" pitchFamily="2" charset="0"/>
              </a:rPr>
              <a:t>ı</a:t>
            </a:r>
            <a:r>
              <a:rPr lang="tr-TR" sz="3600" dirty="0"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m</a:t>
            </a:r>
            <a:br>
              <a:rPr lang="tr-TR" sz="3600" dirty="0"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tr-TR" sz="3600" dirty="0"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Mikroplara yüz vermem.</a:t>
            </a:r>
            <a:br>
              <a:rPr lang="tr-TR" sz="3600" dirty="0"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tr-TR" sz="3600" dirty="0"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Hemencecik kovarım.</a:t>
            </a:r>
            <a:endParaRPr lang="tr-TR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74048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702907" y="639864"/>
            <a:ext cx="10598727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tr-TR" sz="7200" b="1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23 NİSAN </a:t>
            </a:r>
            <a:r>
              <a:rPr lang="tr-TR" sz="7200" b="1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ULUSAL </a:t>
            </a:r>
            <a:r>
              <a:rPr lang="tr-TR" sz="72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EGEMENLİK</a:t>
            </a:r>
            <a:r>
              <a:rPr lang="tr-TR" sz="7200" b="1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 </a:t>
            </a:r>
            <a:r>
              <a:rPr lang="tr-TR" sz="7200" b="1" dirty="0" smtClean="0">
                <a:solidFill>
                  <a:srgbClr val="00B0F0"/>
                </a:solidFill>
                <a:latin typeface="Arial Black" panose="020B0A04020102020204" pitchFamily="34" charset="0"/>
              </a:rPr>
              <a:t>VE ÇOCUK</a:t>
            </a:r>
            <a:r>
              <a:rPr lang="tr-TR" sz="7200" b="1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 </a:t>
            </a:r>
            <a:r>
              <a:rPr lang="tr-TR" sz="72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BAYRAMI</a:t>
            </a:r>
            <a:r>
              <a:rPr lang="tr-TR" sz="7200" b="1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 </a:t>
            </a:r>
            <a:r>
              <a:rPr lang="tr-TR" sz="7200" b="1" dirty="0" smtClean="0">
                <a:solidFill>
                  <a:srgbClr val="92D050"/>
                </a:solidFill>
                <a:latin typeface="Arial Black" panose="020B0A04020102020204" pitchFamily="34" charset="0"/>
              </a:rPr>
              <a:t>KUTLU</a:t>
            </a:r>
            <a:r>
              <a:rPr lang="tr-TR" sz="7200" b="1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 </a:t>
            </a:r>
            <a:r>
              <a:rPr lang="tr-TR" sz="72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OLSUN</a:t>
            </a:r>
            <a:r>
              <a:rPr lang="tr-TR" sz="7200" b="1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.</a:t>
            </a:r>
            <a:endParaRPr lang="tr-TR" sz="7200" b="1" i="0" dirty="0">
              <a:solidFill>
                <a:srgbClr val="0070C0"/>
              </a:solidFill>
              <a:effectLst/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3987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443345" y="484765"/>
            <a:ext cx="2299855" cy="485053"/>
          </a:xfrm>
          <a:solidFill>
            <a:srgbClr val="FF0000"/>
          </a:solidFill>
        </p:spPr>
        <p:txBody>
          <a:bodyPr>
            <a:noAutofit/>
          </a:bodyPr>
          <a:lstStyle/>
          <a:p>
            <a:r>
              <a:rPr lang="tr-TR" sz="3600" b="1" dirty="0">
                <a:solidFill>
                  <a:schemeClr val="bg1"/>
                </a:solidFill>
              </a:rPr>
              <a:t>1. Etkinlik</a:t>
            </a:r>
            <a:endParaRPr lang="tr-TR" sz="3600" dirty="0">
              <a:solidFill>
                <a:schemeClr val="bg1"/>
              </a:solidFill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2885367" y="309541"/>
            <a:ext cx="868317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dirty="0">
                <a:latin typeface="ALFABET98" panose="00000400000000000000" pitchFamily="2" charset="0"/>
              </a:rPr>
              <a:t>Aşağıda verilen boşlukları şiiri dinlerken tamamlayınız.</a:t>
            </a:r>
            <a:endParaRPr lang="tr-TR" sz="3200" dirty="0"/>
          </a:p>
        </p:txBody>
      </p:sp>
      <p:sp>
        <p:nvSpPr>
          <p:cNvPr id="6" name="Dikdörtgen 5"/>
          <p:cNvSpPr/>
          <p:nvPr/>
        </p:nvSpPr>
        <p:spPr>
          <a:xfrm>
            <a:off x="4067117" y="1595642"/>
            <a:ext cx="315983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600" b="1" dirty="0">
                <a:solidFill>
                  <a:srgbClr val="0000FB"/>
                </a:solidFill>
                <a:latin typeface="ALFABET98Bold"/>
              </a:rPr>
              <a:t>DİŞ KORUMA</a:t>
            </a:r>
            <a:endParaRPr lang="tr-TR" sz="3600" dirty="0"/>
          </a:p>
        </p:txBody>
      </p:sp>
      <p:sp>
        <p:nvSpPr>
          <p:cNvPr id="8" name="Dikdörtgen 7"/>
          <p:cNvSpPr/>
          <p:nvPr/>
        </p:nvSpPr>
        <p:spPr>
          <a:xfrm>
            <a:off x="1179451" y="2468480"/>
            <a:ext cx="357020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sz="4000" dirty="0">
                <a:latin typeface="ALFABET98" panose="00000400000000000000" pitchFamily="2" charset="0"/>
              </a:rPr>
              <a:t>Dişlerine iyi bak</a:t>
            </a:r>
            <a:endParaRPr lang="tr-TR" sz="4000" dirty="0"/>
          </a:p>
        </p:txBody>
      </p:sp>
      <p:sp>
        <p:nvSpPr>
          <p:cNvPr id="9" name="Dikdörtgen 8"/>
          <p:cNvSpPr/>
          <p:nvPr/>
        </p:nvSpPr>
        <p:spPr>
          <a:xfrm>
            <a:off x="1179451" y="3176366"/>
            <a:ext cx="335540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4000" dirty="0">
                <a:latin typeface="ALFABET98" panose="00000400000000000000" pitchFamily="2" charset="0"/>
              </a:rPr>
              <a:t>Sabah, akşam </a:t>
            </a:r>
            <a:endParaRPr lang="tr-TR" sz="4000" dirty="0"/>
          </a:p>
        </p:txBody>
      </p:sp>
      <p:sp>
        <p:nvSpPr>
          <p:cNvPr id="10" name="Dikdörtgen 9"/>
          <p:cNvSpPr/>
          <p:nvPr/>
        </p:nvSpPr>
        <p:spPr>
          <a:xfrm>
            <a:off x="1179451" y="3967142"/>
            <a:ext cx="470994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4000" dirty="0">
                <a:latin typeface="ALFABET98" panose="00000400000000000000" pitchFamily="2" charset="0"/>
              </a:rPr>
              <a:t>Dikkat etmek gerekir</a:t>
            </a:r>
            <a:endParaRPr lang="tr-TR" sz="4000" dirty="0"/>
          </a:p>
        </p:txBody>
      </p:sp>
      <p:sp>
        <p:nvSpPr>
          <p:cNvPr id="11" name="Dikdörtgen 10"/>
          <p:cNvSpPr/>
          <p:nvPr/>
        </p:nvSpPr>
        <p:spPr>
          <a:xfrm>
            <a:off x="1179451" y="4757918"/>
            <a:ext cx="50882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4000" dirty="0">
                <a:latin typeface="ALFABET98" panose="00000400000000000000" pitchFamily="2" charset="0"/>
              </a:rPr>
              <a:t>Bu </a:t>
            </a:r>
            <a:r>
              <a:rPr lang="tr-TR" sz="4000" dirty="0" smtClean="0">
                <a:latin typeface="ALFABET98" panose="00000400000000000000" pitchFamily="2" charset="0"/>
              </a:rPr>
              <a:t>               kurala</a:t>
            </a:r>
            <a:r>
              <a:rPr lang="tr-TR" sz="4000" dirty="0">
                <a:latin typeface="ALFABET98" panose="00000400000000000000" pitchFamily="2" charset="0"/>
              </a:rPr>
              <a:t>.</a:t>
            </a:r>
            <a:endParaRPr lang="tr-TR" sz="4000" dirty="0"/>
          </a:p>
        </p:txBody>
      </p:sp>
      <p:sp>
        <p:nvSpPr>
          <p:cNvPr id="12" name="Dikdörtgen 11"/>
          <p:cNvSpPr/>
          <p:nvPr/>
        </p:nvSpPr>
        <p:spPr>
          <a:xfrm>
            <a:off x="4410531" y="3111928"/>
            <a:ext cx="167706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4000" dirty="0">
                <a:solidFill>
                  <a:srgbClr val="FF0000"/>
                </a:solidFill>
                <a:latin typeface="ALFABET98" panose="00000400000000000000" pitchFamily="2" charset="0"/>
              </a:rPr>
              <a:t>fırçala</a:t>
            </a:r>
            <a:r>
              <a:rPr lang="tr-TR" dirty="0">
                <a:solidFill>
                  <a:srgbClr val="000000"/>
                </a:solidFill>
                <a:latin typeface="Helvetica" panose="020B0604020202020204" pitchFamily="34" charset="0"/>
              </a:rPr>
              <a:t>.</a:t>
            </a:r>
            <a:endParaRPr lang="tr-TR" dirty="0"/>
          </a:p>
        </p:txBody>
      </p:sp>
      <p:sp>
        <p:nvSpPr>
          <p:cNvPr id="13" name="Dikdörtgen 12"/>
          <p:cNvSpPr/>
          <p:nvPr/>
        </p:nvSpPr>
        <p:spPr>
          <a:xfrm>
            <a:off x="2282592" y="4757918"/>
            <a:ext cx="178814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000" dirty="0">
                <a:solidFill>
                  <a:srgbClr val="FF0000"/>
                </a:solidFill>
                <a:latin typeface="ALFABET98" panose="00000400000000000000" pitchFamily="2" charset="0"/>
              </a:rPr>
              <a:t>önemli</a:t>
            </a:r>
            <a:r>
              <a:rPr lang="tr-TR" sz="4000" dirty="0">
                <a:solidFill>
                  <a:srgbClr val="000000"/>
                </a:solidFill>
                <a:latin typeface="ALFABET98" panose="00000400000000000000" pitchFamily="2" charset="0"/>
              </a:rPr>
              <a:t> </a:t>
            </a:r>
            <a:endParaRPr lang="tr-TR" sz="4000" dirty="0">
              <a:latin typeface="ALFABET98" panose="00000400000000000000" pitchFamily="2" charset="0"/>
            </a:endParaRPr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765937" y="2677961"/>
            <a:ext cx="3442390" cy="2933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6756032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4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4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5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5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6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6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6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7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/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2456" y="748145"/>
            <a:ext cx="3234346" cy="4184073"/>
          </a:xfrm>
          <a:prstGeom prst="rect">
            <a:avLst/>
          </a:prstGeom>
        </p:spPr>
      </p:pic>
      <p:sp>
        <p:nvSpPr>
          <p:cNvPr id="5" name="Dikdörtgen 4"/>
          <p:cNvSpPr/>
          <p:nvPr/>
        </p:nvSpPr>
        <p:spPr>
          <a:xfrm>
            <a:off x="4257994" y="748145"/>
            <a:ext cx="40671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4000" dirty="0">
                <a:latin typeface="ALFABET98" panose="00000400000000000000" pitchFamily="2" charset="0"/>
              </a:rPr>
              <a:t>Çok soğuk ve çok</a:t>
            </a:r>
            <a:endParaRPr lang="tr-TR" sz="4000" dirty="0"/>
          </a:p>
        </p:txBody>
      </p:sp>
      <p:sp>
        <p:nvSpPr>
          <p:cNvPr id="6" name="Dikdörtgen 5"/>
          <p:cNvSpPr/>
          <p:nvPr/>
        </p:nvSpPr>
        <p:spPr>
          <a:xfrm>
            <a:off x="8325133" y="748145"/>
            <a:ext cx="13821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4000" dirty="0">
                <a:solidFill>
                  <a:srgbClr val="FF0000"/>
                </a:solidFill>
                <a:latin typeface="Helvetica" panose="020B0604020202020204" pitchFamily="34" charset="0"/>
              </a:rPr>
              <a:t>sıcak</a:t>
            </a:r>
            <a:endParaRPr lang="tr-TR" sz="4000" dirty="0">
              <a:solidFill>
                <a:srgbClr val="FF0000"/>
              </a:solidFill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4257994" y="1734188"/>
            <a:ext cx="483497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4000" dirty="0" smtClean="0">
                <a:solidFill>
                  <a:srgbClr val="000000"/>
                </a:solidFill>
                <a:latin typeface="Helvetica" panose="020B0604020202020204" pitchFamily="34" charset="0"/>
              </a:rPr>
              <a:t>            verir </a:t>
            </a:r>
            <a:r>
              <a:rPr lang="tr-TR" sz="4000" dirty="0">
                <a:solidFill>
                  <a:srgbClr val="000000"/>
                </a:solidFill>
                <a:latin typeface="Helvetica" panose="020B0604020202020204" pitchFamily="34" charset="0"/>
              </a:rPr>
              <a:t>dişlere.</a:t>
            </a:r>
            <a:endParaRPr lang="tr-TR" sz="4000" dirty="0"/>
          </a:p>
        </p:txBody>
      </p:sp>
      <p:sp>
        <p:nvSpPr>
          <p:cNvPr id="8" name="Dikdörtgen 7"/>
          <p:cNvSpPr/>
          <p:nvPr/>
        </p:nvSpPr>
        <p:spPr>
          <a:xfrm>
            <a:off x="4257994" y="1734188"/>
            <a:ext cx="15536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4000" dirty="0">
                <a:solidFill>
                  <a:srgbClr val="FF0000"/>
                </a:solidFill>
                <a:latin typeface="Helvetica" panose="020B0604020202020204" pitchFamily="34" charset="0"/>
              </a:rPr>
              <a:t>Zarar</a:t>
            </a:r>
            <a:r>
              <a:rPr lang="tr-TR" sz="4000" dirty="0">
                <a:solidFill>
                  <a:srgbClr val="000000"/>
                </a:solidFill>
                <a:latin typeface="Helvetica" panose="020B0604020202020204" pitchFamily="34" charset="0"/>
              </a:rPr>
              <a:t> </a:t>
            </a:r>
            <a:endParaRPr lang="tr-TR" sz="4000" dirty="0"/>
          </a:p>
        </p:txBody>
      </p:sp>
      <p:sp>
        <p:nvSpPr>
          <p:cNvPr id="9" name="Dikdörtgen 8"/>
          <p:cNvSpPr/>
          <p:nvPr/>
        </p:nvSpPr>
        <p:spPr>
          <a:xfrm>
            <a:off x="4257994" y="2720231"/>
            <a:ext cx="520527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4000" dirty="0">
                <a:latin typeface="ALFABET98" panose="00000400000000000000" pitchFamily="2" charset="0"/>
              </a:rPr>
              <a:t>Hele şu </a:t>
            </a:r>
            <a:r>
              <a:rPr lang="tr-TR" sz="4000" dirty="0" smtClean="0">
                <a:latin typeface="ALFABET98" panose="00000400000000000000" pitchFamily="2" charset="0"/>
              </a:rPr>
              <a:t>        cisimler</a:t>
            </a:r>
            <a:endParaRPr lang="tr-TR" sz="4000" dirty="0"/>
          </a:p>
        </p:txBody>
      </p:sp>
      <p:sp>
        <p:nvSpPr>
          <p:cNvPr id="10" name="Dikdörtgen 9"/>
          <p:cNvSpPr/>
          <p:nvPr/>
        </p:nvSpPr>
        <p:spPr>
          <a:xfrm>
            <a:off x="6291563" y="2720231"/>
            <a:ext cx="118333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4000" dirty="0">
                <a:solidFill>
                  <a:srgbClr val="FF0000"/>
                </a:solidFill>
                <a:latin typeface="Helvetica" panose="020B0604020202020204" pitchFamily="34" charset="0"/>
              </a:rPr>
              <a:t>sert </a:t>
            </a:r>
            <a:endParaRPr lang="tr-TR" sz="4000" dirty="0">
              <a:solidFill>
                <a:srgbClr val="FF0000"/>
              </a:solidFill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162454" y="3706274"/>
            <a:ext cx="1081789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4000" dirty="0">
                <a:latin typeface="ALFABET98" panose="00000400000000000000" pitchFamily="2" charset="0"/>
              </a:rPr>
              <a:t>Düşmandır </a:t>
            </a:r>
            <a:r>
              <a:rPr lang="tr-TR" sz="4000" dirty="0" smtClean="0">
                <a:latin typeface="ALFABET98" panose="00000400000000000000" pitchFamily="2" charset="0"/>
              </a:rPr>
              <a:t>minelere </a:t>
            </a:r>
            <a:r>
              <a:rPr lang="tr-TR" sz="4000" b="1" dirty="0" smtClean="0">
                <a:hlinkClick r:id="rId3"/>
              </a:rPr>
              <a:t>https://</a:t>
            </a:r>
            <a:r>
              <a:rPr lang="tr-TR" sz="4000" b="1" dirty="0" smtClean="0">
                <a:hlinkClick r:id="rId3"/>
              </a:rPr>
              <a:t>www.sorubak.com</a:t>
            </a:r>
            <a:r>
              <a:rPr lang="tr-TR" sz="4000" b="1" dirty="0" smtClean="0"/>
              <a:t> </a:t>
            </a:r>
            <a:r>
              <a:rPr lang="tr-TR" sz="4000" dirty="0" smtClean="0">
                <a:latin typeface="ALFABET98" panose="00000400000000000000" pitchFamily="2" charset="0"/>
              </a:rPr>
              <a:t>.</a:t>
            </a:r>
            <a:endParaRPr lang="tr-TR" sz="4000" dirty="0"/>
          </a:p>
        </p:txBody>
      </p:sp>
    </p:spTree>
    <p:extLst>
      <p:ext uri="{BB962C8B-B14F-4D97-AF65-F5344CB8AC3E}">
        <p14:creationId xmlns:p14="http://schemas.microsoft.com/office/powerpoint/2010/main" xmlns="" val="192007481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5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5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7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8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0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0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0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0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467600" y="886691"/>
            <a:ext cx="4170217" cy="3920836"/>
          </a:xfrm>
          <a:prstGeom prst="rect">
            <a:avLst/>
          </a:prstGeom>
        </p:spPr>
      </p:pic>
      <p:sp>
        <p:nvSpPr>
          <p:cNvPr id="5" name="Dikdörtgen 4"/>
          <p:cNvSpPr/>
          <p:nvPr/>
        </p:nvSpPr>
        <p:spPr>
          <a:xfrm>
            <a:off x="1423958" y="764371"/>
            <a:ext cx="554350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4000" dirty="0">
                <a:latin typeface="ALFABET98" panose="00000400000000000000" pitchFamily="2" charset="0"/>
              </a:rPr>
              <a:t>Dişler  </a:t>
            </a:r>
            <a:r>
              <a:rPr lang="tr-TR" sz="4000" dirty="0" smtClean="0">
                <a:latin typeface="ALFABET98" panose="00000400000000000000" pitchFamily="2" charset="0"/>
              </a:rPr>
              <a:t>           </a:t>
            </a:r>
            <a:r>
              <a:rPr lang="tr-TR" sz="4000" dirty="0">
                <a:latin typeface="ALFABET98" panose="00000400000000000000" pitchFamily="2" charset="0"/>
              </a:rPr>
              <a:t>olmazsa</a:t>
            </a:r>
            <a:endParaRPr lang="tr-TR" sz="4000" dirty="0"/>
          </a:p>
        </p:txBody>
      </p:sp>
      <p:sp>
        <p:nvSpPr>
          <p:cNvPr id="6" name="Dikdörtgen 5"/>
          <p:cNvSpPr/>
          <p:nvPr/>
        </p:nvSpPr>
        <p:spPr>
          <a:xfrm>
            <a:off x="3034145" y="764371"/>
            <a:ext cx="182243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000" dirty="0">
                <a:solidFill>
                  <a:srgbClr val="FF0000"/>
                </a:solidFill>
                <a:latin typeface="ALFABET98" panose="00000400000000000000" pitchFamily="2" charset="0"/>
              </a:rPr>
              <a:t>sağlam</a:t>
            </a:r>
            <a:r>
              <a:rPr lang="tr-TR" dirty="0">
                <a:solidFill>
                  <a:srgbClr val="000000"/>
                </a:solidFill>
                <a:latin typeface="Helvetica" panose="020B0604020202020204" pitchFamily="34" charset="0"/>
              </a:rPr>
              <a:t> </a:t>
            </a:r>
            <a:endParaRPr lang="tr-TR" dirty="0"/>
          </a:p>
        </p:txBody>
      </p:sp>
      <p:sp>
        <p:nvSpPr>
          <p:cNvPr id="7" name="Dikdörtgen 6"/>
          <p:cNvSpPr/>
          <p:nvPr/>
        </p:nvSpPr>
        <p:spPr>
          <a:xfrm>
            <a:off x="1423958" y="1803461"/>
            <a:ext cx="430438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4000" dirty="0">
                <a:latin typeface="ALFABET98" panose="00000400000000000000" pitchFamily="2" charset="0"/>
              </a:rPr>
              <a:t>Sindirilmez besinler</a:t>
            </a:r>
            <a:r>
              <a:rPr lang="tr-TR" dirty="0">
                <a:latin typeface="ALFABET98" panose="00000400000000000000" pitchFamily="2" charset="0"/>
              </a:rPr>
              <a:t>,</a:t>
            </a:r>
            <a:endParaRPr lang="tr-TR" dirty="0"/>
          </a:p>
        </p:txBody>
      </p:sp>
      <p:sp>
        <p:nvSpPr>
          <p:cNvPr id="8" name="Dikdörtgen 7"/>
          <p:cNvSpPr/>
          <p:nvPr/>
        </p:nvSpPr>
        <p:spPr>
          <a:xfrm>
            <a:off x="2722134" y="2620879"/>
            <a:ext cx="238238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4000" dirty="0">
                <a:latin typeface="ALFABET98" panose="00000400000000000000" pitchFamily="2" charset="0"/>
              </a:rPr>
              <a:t>gibi olmalı</a:t>
            </a:r>
            <a:endParaRPr lang="tr-TR" sz="4000" dirty="0"/>
          </a:p>
        </p:txBody>
      </p:sp>
      <p:sp>
        <p:nvSpPr>
          <p:cNvPr id="9" name="Dikdörtgen 8"/>
          <p:cNvSpPr/>
          <p:nvPr/>
        </p:nvSpPr>
        <p:spPr>
          <a:xfrm>
            <a:off x="1590779" y="2620879"/>
            <a:ext cx="104708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4000" dirty="0">
                <a:solidFill>
                  <a:srgbClr val="FF0000"/>
                </a:solidFill>
                <a:latin typeface="Helvetica" panose="020B0604020202020204" pitchFamily="34" charset="0"/>
              </a:rPr>
              <a:t>İnci</a:t>
            </a:r>
            <a:r>
              <a:rPr lang="tr-TR" dirty="0">
                <a:solidFill>
                  <a:srgbClr val="000000"/>
                </a:solidFill>
                <a:latin typeface="Helvetica" panose="020B0604020202020204" pitchFamily="34" charset="0"/>
              </a:rPr>
              <a:t> </a:t>
            </a:r>
            <a:endParaRPr lang="tr-TR" dirty="0"/>
          </a:p>
        </p:txBody>
      </p:sp>
      <p:sp>
        <p:nvSpPr>
          <p:cNvPr id="10" name="Dikdörtgen 9"/>
          <p:cNvSpPr/>
          <p:nvPr/>
        </p:nvSpPr>
        <p:spPr>
          <a:xfrm>
            <a:off x="1590779" y="3590698"/>
            <a:ext cx="272542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4000" dirty="0">
                <a:latin typeface="ALFABET98" panose="00000400000000000000" pitchFamily="2" charset="0"/>
              </a:rPr>
              <a:t>Ağzımızdaki</a:t>
            </a:r>
            <a:endParaRPr lang="tr-TR" sz="4000" dirty="0"/>
          </a:p>
        </p:txBody>
      </p:sp>
      <p:sp>
        <p:nvSpPr>
          <p:cNvPr id="11" name="Dikdörtgen 10"/>
          <p:cNvSpPr/>
          <p:nvPr/>
        </p:nvSpPr>
        <p:spPr>
          <a:xfrm>
            <a:off x="4383890" y="3590698"/>
            <a:ext cx="158947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4000" dirty="0">
                <a:solidFill>
                  <a:srgbClr val="FF0000"/>
                </a:solidFill>
                <a:latin typeface="Helvetica" panose="020B0604020202020204" pitchFamily="34" charset="0"/>
              </a:rPr>
              <a:t>dişler.</a:t>
            </a:r>
            <a:r>
              <a:rPr lang="tr-TR" dirty="0">
                <a:solidFill>
                  <a:srgbClr val="000000"/>
                </a:solidFill>
                <a:latin typeface="Helvetica" panose="020B0604020202020204" pitchFamily="34" charset="0"/>
              </a:rPr>
              <a:t> </a:t>
            </a:r>
            <a:endParaRPr lang="tr-TR" dirty="0"/>
          </a:p>
        </p:txBody>
      </p:sp>
      <p:sp>
        <p:nvSpPr>
          <p:cNvPr id="12" name="Dikdörtgen 11"/>
          <p:cNvSpPr/>
          <p:nvPr/>
        </p:nvSpPr>
        <p:spPr>
          <a:xfrm>
            <a:off x="5104517" y="4807527"/>
            <a:ext cx="43941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4000" dirty="0">
                <a:latin typeface="ALFABET98" panose="00000400000000000000" pitchFamily="2" charset="0"/>
              </a:rPr>
              <a:t>Atila ÇAKIROĞLU</a:t>
            </a:r>
            <a:endParaRPr lang="tr-TR" sz="4000" dirty="0"/>
          </a:p>
        </p:txBody>
      </p:sp>
    </p:spTree>
    <p:extLst>
      <p:ext uri="{BB962C8B-B14F-4D97-AF65-F5344CB8AC3E}">
        <p14:creationId xmlns:p14="http://schemas.microsoft.com/office/powerpoint/2010/main" xmlns="" val="17329270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5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5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3.54167E-6 3.7037E-6 L -3.54167E-6 -0.07223 " pathEditMode="relative" rAng="0" ptsTypes="AA">
                                      <p:cBhvr>
                                        <p:cTn id="5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5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6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8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8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8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1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1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1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1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1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43146"/>
            <a:ext cx="3684064" cy="976054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17272" y="243146"/>
            <a:ext cx="8451273" cy="2264527"/>
          </a:xfrm>
          <a:prstGeom prst="rect">
            <a:avLst/>
          </a:prstGeom>
        </p:spPr>
      </p:pic>
      <p:sp>
        <p:nvSpPr>
          <p:cNvPr id="6" name="Dikdörtgen 5"/>
          <p:cNvSpPr/>
          <p:nvPr/>
        </p:nvSpPr>
        <p:spPr>
          <a:xfrm>
            <a:off x="860885" y="2639474"/>
            <a:ext cx="153599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4000" dirty="0" smtClean="0">
                <a:solidFill>
                  <a:srgbClr val="FF0000"/>
                </a:solidFill>
                <a:latin typeface="ALFABET98" panose="00000400000000000000" pitchFamily="2" charset="0"/>
              </a:rPr>
              <a:t>Mine</a:t>
            </a:r>
            <a:r>
              <a:rPr lang="tr-TR" sz="4000" dirty="0" smtClean="0">
                <a:latin typeface="ALFABET98" panose="00000400000000000000" pitchFamily="2" charset="0"/>
              </a:rPr>
              <a:t> :</a:t>
            </a:r>
            <a:endParaRPr lang="tr-TR" sz="4000" dirty="0"/>
          </a:p>
        </p:txBody>
      </p:sp>
      <p:sp>
        <p:nvSpPr>
          <p:cNvPr id="7" name="Dikdörtgen 6"/>
          <p:cNvSpPr/>
          <p:nvPr/>
        </p:nvSpPr>
        <p:spPr>
          <a:xfrm>
            <a:off x="2396883" y="2639474"/>
            <a:ext cx="568777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4000" dirty="0" smtClean="0">
                <a:latin typeface="ALFABET98" panose="00000400000000000000" pitchFamily="2" charset="0"/>
              </a:rPr>
              <a:t>Dişin sert en </a:t>
            </a:r>
            <a:r>
              <a:rPr lang="tr-TR" sz="4000" b="1" dirty="0" smtClean="0">
                <a:latin typeface="ALFABET98" panose="00000400000000000000" pitchFamily="2" charset="0"/>
              </a:rPr>
              <a:t>dış</a:t>
            </a:r>
            <a:r>
              <a:rPr lang="tr-TR" sz="4000" dirty="0" smtClean="0">
                <a:latin typeface="ALFABET98" panose="00000400000000000000" pitchFamily="2" charset="0"/>
              </a:rPr>
              <a:t> yüzeyidir.</a:t>
            </a:r>
            <a:endParaRPr lang="tr-TR" sz="4000" dirty="0">
              <a:latin typeface="ALFABET98" panose="00000400000000000000" pitchFamily="2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860885" y="3743281"/>
            <a:ext cx="1029202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000" dirty="0">
                <a:solidFill>
                  <a:srgbClr val="FF0000"/>
                </a:solidFill>
                <a:latin typeface="ALFABET98" panose="00000400000000000000" pitchFamily="2" charset="0"/>
              </a:rPr>
              <a:t>Diş minesinin en büyük düşmanı şeker, </a:t>
            </a:r>
            <a:r>
              <a:rPr lang="tr-TR" sz="4000" dirty="0" smtClean="0">
                <a:solidFill>
                  <a:srgbClr val="FF0000"/>
                </a:solidFill>
                <a:latin typeface="ALFABET98" panose="00000400000000000000" pitchFamily="2" charset="0"/>
              </a:rPr>
              <a:t>kabuklu yiyecekler ve asitli içeceklerdir.</a:t>
            </a:r>
            <a:endParaRPr lang="tr-TR" sz="4000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03705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2.29167E-6 -4.07407E-6 L 2.29167E-6 -0.07222 " pathEditMode="relative" rAng="0" ptsTypes="AA">
                                      <p:cBhvr>
                                        <p:cTn id="4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4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2107" y="336245"/>
            <a:ext cx="11120912" cy="5898300"/>
          </a:xfrm>
          <a:prstGeom prst="rect">
            <a:avLst/>
          </a:prstGeom>
        </p:spPr>
      </p:pic>
      <p:sp>
        <p:nvSpPr>
          <p:cNvPr id="7" name="Dikdörtgen 6"/>
          <p:cNvSpPr/>
          <p:nvPr/>
        </p:nvSpPr>
        <p:spPr>
          <a:xfrm>
            <a:off x="947788" y="3438298"/>
            <a:ext cx="399828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000" dirty="0">
                <a:latin typeface="ALFABET98" panose="00000400000000000000" pitchFamily="2" charset="0"/>
              </a:rPr>
              <a:t>Diş sağlığı</a:t>
            </a:r>
          </a:p>
        </p:txBody>
      </p:sp>
      <p:sp>
        <p:nvSpPr>
          <p:cNvPr id="8" name="Dikdörtgen 7"/>
          <p:cNvSpPr/>
          <p:nvPr/>
        </p:nvSpPr>
        <p:spPr>
          <a:xfrm>
            <a:off x="6188894" y="3438298"/>
            <a:ext cx="399828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4000" dirty="0">
                <a:latin typeface="ALFABET98" panose="00000400000000000000" pitchFamily="2" charset="0"/>
              </a:rPr>
              <a:t>Diş sağlığına verilmesi gereken önem</a:t>
            </a:r>
            <a:endParaRPr lang="tr-TR" sz="4000" dirty="0">
              <a:latin typeface="ALFABET98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5976404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3324" y="210170"/>
            <a:ext cx="10995113" cy="4777466"/>
          </a:xfrm>
          <a:prstGeom prst="rect">
            <a:avLst/>
          </a:prstGeom>
        </p:spPr>
      </p:pic>
      <p:sp>
        <p:nvSpPr>
          <p:cNvPr id="6" name="Dikdörtgen 5"/>
          <p:cNvSpPr/>
          <p:nvPr/>
        </p:nvSpPr>
        <p:spPr>
          <a:xfrm>
            <a:off x="6761301" y="3610828"/>
            <a:ext cx="399828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000" dirty="0" smtClean="0">
                <a:solidFill>
                  <a:srgbClr val="FF0000"/>
                </a:solidFill>
                <a:latin typeface="ALFABET98" panose="00000400000000000000" pitchFamily="2" charset="0"/>
              </a:rPr>
              <a:t>İnci Gibi Dişler</a:t>
            </a:r>
            <a:endParaRPr lang="tr-TR" sz="4000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578170" y="3964771"/>
            <a:ext cx="399828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000" dirty="0" smtClean="0">
                <a:solidFill>
                  <a:srgbClr val="FF0000"/>
                </a:solidFill>
                <a:latin typeface="ALFABET98" panose="00000400000000000000" pitchFamily="2" charset="0"/>
              </a:rPr>
              <a:t>Sağlıklı Dişler</a:t>
            </a:r>
            <a:endParaRPr lang="tr-TR" sz="4000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463322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245572"/>
            <a:ext cx="11457708" cy="6511638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776724" y="3394496"/>
            <a:ext cx="106246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dirty="0">
                <a:solidFill>
                  <a:srgbClr val="FF0000"/>
                </a:solidFill>
                <a:latin typeface="ALFABET98" panose="00000400000000000000" pitchFamily="2" charset="0"/>
              </a:rPr>
              <a:t>Sabah akşam fırçalama kuralına dikkat etmek gerekir.</a:t>
            </a:r>
          </a:p>
        </p:txBody>
      </p:sp>
      <p:sp>
        <p:nvSpPr>
          <p:cNvPr id="4" name="Dikdörtgen 3"/>
          <p:cNvSpPr/>
          <p:nvPr/>
        </p:nvSpPr>
        <p:spPr>
          <a:xfrm>
            <a:off x="263236" y="4391699"/>
            <a:ext cx="119287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dirty="0">
                <a:solidFill>
                  <a:srgbClr val="0070C0"/>
                </a:solidFill>
                <a:latin typeface="ALFABET98" panose="00000400000000000000" pitchFamily="2" charset="0"/>
              </a:rPr>
              <a:t>Çok soğuk, çok sıcak ve sert cisimler diş minelerinin düşmanıdır.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6641756" y="4976474"/>
            <a:ext cx="394492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000" dirty="0">
                <a:solidFill>
                  <a:srgbClr val="FF0000"/>
                </a:solidFill>
                <a:latin typeface="ALFABET98" panose="00000400000000000000" pitchFamily="2" charset="0"/>
              </a:rPr>
              <a:t>İnci gibi olmalı.</a:t>
            </a:r>
          </a:p>
        </p:txBody>
      </p:sp>
    </p:spTree>
    <p:extLst>
      <p:ext uri="{BB962C8B-B14F-4D97-AF65-F5344CB8AC3E}">
        <p14:creationId xmlns:p14="http://schemas.microsoft.com/office/powerpoint/2010/main" xmlns="" val="166650396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1909" y="340680"/>
            <a:ext cx="11415181" cy="2584999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791999" y="3064225"/>
            <a:ext cx="1041499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000" dirty="0" smtClean="0">
                <a:solidFill>
                  <a:srgbClr val="002060"/>
                </a:solidFill>
                <a:latin typeface="ALFABET98" panose="00000400000000000000" pitchFamily="2" charset="0"/>
              </a:rPr>
              <a:t>Diş Koruma adlı şiiri beğendim. Çünkü sağlıklı dişler, vücudumuz için de  çok önemlidir.</a:t>
            </a:r>
            <a:endParaRPr lang="tr-TR" sz="4000" dirty="0">
              <a:solidFill>
                <a:srgbClr val="002060"/>
              </a:solidFill>
              <a:latin typeface="ALFABET98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914839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</TotalTime>
  <Words>203</Words>
  <PresentationFormat>Özel</PresentationFormat>
  <Paragraphs>67</Paragraphs>
  <Slides>16</Slides>
  <Notes>6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16</vt:i4>
      </vt:variant>
    </vt:vector>
  </HeadingPairs>
  <TitlesOfParts>
    <vt:vector size="17" baseType="lpstr">
      <vt:lpstr>Office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2019-04-16T16:42:10Z</dcterms:created>
  <dcterms:modified xsi:type="dcterms:W3CDTF">2019-04-22T09:52:06Z</dcterms:modified>
  <cp:category>https://www.sorubak.com</cp:category>
</cp:coreProperties>
</file>