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6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91683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Annem çarşıdan </a:t>
            </a:r>
            <a:r>
              <a:rPr lang="tr-TR" sz="2800" u="sng" dirty="0" smtClean="0">
                <a:solidFill>
                  <a:srgbClr val="FF0000"/>
                </a:solidFill>
                <a:latin typeface="Comic Sans MS" pitchFamily="66" charset="0"/>
              </a:rPr>
              <a:t>1 kg portakal</a:t>
            </a:r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 aldı. Sonra aldığı portakalı evdeki elektronik terazide ölçtük. Poşette    </a:t>
            </a:r>
            <a:r>
              <a:rPr lang="tr-TR" sz="2800" b="1" u="sng" dirty="0" smtClean="0">
                <a:solidFill>
                  <a:srgbClr val="FF0000"/>
                </a:solidFill>
                <a:latin typeface="Comic Sans MS" pitchFamily="66" charset="0"/>
              </a:rPr>
              <a:t>6 tane</a:t>
            </a:r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 portakal vardı.              </a:t>
            </a:r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  <a:hlinkClick r:id="rId2"/>
              </a:rPr>
              <a:t>https://www.sorubak.com</a:t>
            </a:r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tr-TR" sz="2000" b="1" u="sng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portakal png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861048"/>
            <a:ext cx="908501" cy="864096"/>
          </a:xfrm>
          <a:prstGeom prst="rect">
            <a:avLst/>
          </a:prstGeom>
          <a:noFill/>
        </p:spPr>
      </p:pic>
      <p:pic>
        <p:nvPicPr>
          <p:cNvPr id="5" name="Picture 2" descr="portakal png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356992"/>
            <a:ext cx="908501" cy="864096"/>
          </a:xfrm>
          <a:prstGeom prst="rect">
            <a:avLst/>
          </a:prstGeom>
          <a:noFill/>
        </p:spPr>
      </p:pic>
      <p:pic>
        <p:nvPicPr>
          <p:cNvPr id="6" name="Picture 2" descr="portakal png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861048"/>
            <a:ext cx="908501" cy="864096"/>
          </a:xfrm>
          <a:prstGeom prst="rect">
            <a:avLst/>
          </a:prstGeom>
          <a:noFill/>
        </p:spPr>
      </p:pic>
      <p:pic>
        <p:nvPicPr>
          <p:cNvPr id="7" name="Picture 2" descr="portakal png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429000"/>
            <a:ext cx="908501" cy="864096"/>
          </a:xfrm>
          <a:prstGeom prst="rect">
            <a:avLst/>
          </a:prstGeom>
          <a:noFill/>
        </p:spPr>
      </p:pic>
      <p:pic>
        <p:nvPicPr>
          <p:cNvPr id="8" name="Picture 2" descr="portakal png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861048"/>
            <a:ext cx="908501" cy="864096"/>
          </a:xfrm>
          <a:prstGeom prst="rect">
            <a:avLst/>
          </a:prstGeom>
          <a:noFill/>
        </p:spPr>
      </p:pic>
      <p:pic>
        <p:nvPicPr>
          <p:cNvPr id="9" name="Picture 2" descr="portakal png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861048"/>
            <a:ext cx="908501" cy="864096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1 kg</a:t>
            </a:r>
            <a:endParaRPr lang="tr-TR" sz="2800" b="1" dirty="0"/>
          </a:p>
        </p:txBody>
      </p:sp>
      <p:sp>
        <p:nvSpPr>
          <p:cNvPr id="15" name="14 Dikdörtgen"/>
          <p:cNvSpPr/>
          <p:nvPr/>
        </p:nvSpPr>
        <p:spPr>
          <a:xfrm>
            <a:off x="3416244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850 g</a:t>
            </a:r>
            <a:endParaRPr lang="tr-TR" sz="2800" b="1" dirty="0"/>
          </a:p>
        </p:txBody>
      </p:sp>
      <p:sp>
        <p:nvSpPr>
          <p:cNvPr id="16" name="15 Dikdörtgen"/>
          <p:cNvSpPr/>
          <p:nvPr/>
        </p:nvSpPr>
        <p:spPr>
          <a:xfrm>
            <a:off x="3397988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700 g</a:t>
            </a:r>
            <a:endParaRPr lang="tr-TR" sz="2800" b="1" dirty="0"/>
          </a:p>
        </p:txBody>
      </p:sp>
      <p:sp>
        <p:nvSpPr>
          <p:cNvPr id="17" name="16 Dikdörtgen"/>
          <p:cNvSpPr/>
          <p:nvPr/>
        </p:nvSpPr>
        <p:spPr>
          <a:xfrm>
            <a:off x="3389604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500 g</a:t>
            </a:r>
            <a:endParaRPr lang="tr-TR" sz="2800" b="1" dirty="0"/>
          </a:p>
        </p:txBody>
      </p:sp>
      <p:sp>
        <p:nvSpPr>
          <p:cNvPr id="18" name="17 Dikdörtgen"/>
          <p:cNvSpPr/>
          <p:nvPr/>
        </p:nvSpPr>
        <p:spPr>
          <a:xfrm>
            <a:off x="3416244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350 g</a:t>
            </a:r>
            <a:endParaRPr lang="tr-TR" sz="2800" b="1" dirty="0"/>
          </a:p>
        </p:txBody>
      </p:sp>
      <p:sp>
        <p:nvSpPr>
          <p:cNvPr id="19" name="18 Dikdörtgen"/>
          <p:cNvSpPr/>
          <p:nvPr/>
        </p:nvSpPr>
        <p:spPr>
          <a:xfrm>
            <a:off x="3379580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200 g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059832" y="3212976"/>
            <a:ext cx="2755404" cy="2890292"/>
          </a:xfrm>
          <a:prstGeom prst="rect">
            <a:avLst/>
          </a:prstGeom>
          <a:noFill/>
        </p:spPr>
      </p:pic>
      <p:sp>
        <p:nvSpPr>
          <p:cNvPr id="4" name="3 Oval"/>
          <p:cNvSpPr/>
          <p:nvPr/>
        </p:nvSpPr>
        <p:spPr>
          <a:xfrm>
            <a:off x="3779912" y="4869160"/>
            <a:ext cx="1368152" cy="108012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95 kg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2530" name="Picture 2" descr="ÅiÅman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32656"/>
            <a:ext cx="3744416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059832" y="3212976"/>
            <a:ext cx="2755404" cy="2890292"/>
          </a:xfrm>
          <a:prstGeom prst="rect">
            <a:avLst/>
          </a:prstGeom>
          <a:noFill/>
        </p:spPr>
      </p:pic>
      <p:sp>
        <p:nvSpPr>
          <p:cNvPr id="4" name="3 Oval"/>
          <p:cNvSpPr/>
          <p:nvPr/>
        </p:nvSpPr>
        <p:spPr>
          <a:xfrm>
            <a:off x="3779912" y="4869160"/>
            <a:ext cx="1368152" cy="108012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70 kg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3554" name="Picture 2" descr="genÃ§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60648"/>
            <a:ext cx="2592288" cy="4149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bebek tartÄ±sÄ± png ile ilgili gÃ¶rsel sonuc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80" name="Picture 4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8352928" cy="4276726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3275856" y="4797152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8 kg</a:t>
            </a:r>
            <a:endParaRPr lang="tr-TR" sz="2800" b="1" dirty="0"/>
          </a:p>
        </p:txBody>
      </p:sp>
      <p:pic>
        <p:nvPicPr>
          <p:cNvPr id="24582" name="Picture 6" descr="bebek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32656"/>
            <a:ext cx="3744416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bebek tartÄ±sÄ± png ile ilgili gÃ¶rsel sonuc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80" name="Picture 4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8352928" cy="4276726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3275856" y="4797152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13 kg</a:t>
            </a:r>
            <a:endParaRPr lang="tr-TR" sz="2800" b="1" dirty="0"/>
          </a:p>
        </p:txBody>
      </p:sp>
      <p:pic>
        <p:nvPicPr>
          <p:cNvPr id="25602" name="Picture 2" descr="ÅiÅman bebek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88640"/>
            <a:ext cx="3528392" cy="3429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bebek tartÄ±sÄ± png ile ilgili gÃ¶rsel sonuc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6626" name="Picture 2" descr="zayÄ±f bebek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17232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 rot="394485">
            <a:off x="3384121" y="4305194"/>
            <a:ext cx="1510467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5 kg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pic>
        <p:nvPicPr>
          <p:cNvPr id="27650" name="Picture 2" descr="bilezik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75909">
            <a:off x="3931263" y="2941590"/>
            <a:ext cx="1154303" cy="2697639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20 g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pic>
        <p:nvPicPr>
          <p:cNvPr id="27652" name="Picture 4" descr="kÃ¶mÃ¼r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556792"/>
            <a:ext cx="2577769" cy="3118560"/>
          </a:xfrm>
          <a:prstGeom prst="rect">
            <a:avLst/>
          </a:prstGeom>
          <a:noFill/>
        </p:spPr>
      </p:pic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25 kilogram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4 kilogram</a:t>
            </a:r>
            <a:endParaRPr lang="tr-TR" sz="2800" b="1" dirty="0"/>
          </a:p>
        </p:txBody>
      </p:sp>
      <p:pic>
        <p:nvPicPr>
          <p:cNvPr id="29698" name="Picture 2" descr="kedi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692696"/>
            <a:ext cx="5100353" cy="3985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65 g</a:t>
            </a:r>
            <a:endParaRPr lang="tr-TR" sz="2800" b="1" dirty="0"/>
          </a:p>
        </p:txBody>
      </p:sp>
      <p:pic>
        <p:nvPicPr>
          <p:cNvPr id="30722" name="Picture 2" descr="Ã§ikolata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636912"/>
            <a:ext cx="2198018" cy="2198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20 kilogram</a:t>
            </a:r>
            <a:endParaRPr lang="tr-TR" sz="2800" b="1" dirty="0"/>
          </a:p>
        </p:txBody>
      </p:sp>
      <p:pic>
        <p:nvPicPr>
          <p:cNvPr id="31748" name="Picture 4" descr="patates Ã§uvalÄ±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276872"/>
            <a:ext cx="3024336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1628800"/>
            <a:ext cx="9144000" cy="792088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        Futbol topunun kütlesi </a:t>
            </a:r>
            <a:r>
              <a:rPr lang="tr-TR" sz="2800" b="1" u="sng" dirty="0" smtClean="0">
                <a:solidFill>
                  <a:srgbClr val="FF0000"/>
                </a:solidFill>
                <a:latin typeface="Comic Sans MS" pitchFamily="66" charset="0"/>
              </a:rPr>
              <a:t>tahminen</a:t>
            </a:r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 ne kadardır?</a:t>
            </a:r>
            <a:endParaRPr lang="tr-TR" sz="2800" b="1" u="sng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        Kütle </a:t>
            </a:r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nedir? </a:t>
            </a:r>
          </a:p>
        </p:txBody>
      </p:sp>
      <p:sp>
        <p:nvSpPr>
          <p:cNvPr id="4" name="3 Sağ Ok"/>
          <p:cNvSpPr/>
          <p:nvPr/>
        </p:nvSpPr>
        <p:spPr>
          <a:xfrm>
            <a:off x="251520" y="188640"/>
            <a:ext cx="576064" cy="50405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836712"/>
            <a:ext cx="9144000" cy="836712"/>
          </a:xfrm>
          <a:prstGeom prst="rect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        </a:t>
            </a:r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Peki futbol topunun </a:t>
            </a:r>
            <a:r>
              <a:rPr lang="tr-TR" sz="2800" b="1" u="sng" dirty="0" smtClean="0">
                <a:solidFill>
                  <a:srgbClr val="FF0000"/>
                </a:solidFill>
                <a:latin typeface="Comic Sans MS" pitchFamily="66" charset="0"/>
              </a:rPr>
              <a:t>kütlesini</a:t>
            </a:r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 ne ile ölçebiliriz? </a:t>
            </a:r>
          </a:p>
        </p:txBody>
      </p:sp>
      <p:sp>
        <p:nvSpPr>
          <p:cNvPr id="7" name="6 Sağ Ok"/>
          <p:cNvSpPr/>
          <p:nvPr/>
        </p:nvSpPr>
        <p:spPr>
          <a:xfrm>
            <a:off x="251520" y="980728"/>
            <a:ext cx="576064" cy="50405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251520" y="1772816"/>
            <a:ext cx="576064" cy="50405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utbol topu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564904"/>
            <a:ext cx="2016224" cy="2016224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450 gram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250 g</a:t>
            </a:r>
            <a:endParaRPr lang="tr-TR" sz="2800" b="1" dirty="0"/>
          </a:p>
        </p:txBody>
      </p:sp>
      <p:pic>
        <p:nvPicPr>
          <p:cNvPr id="32770" name="Picture 2" descr="ekmek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212976"/>
            <a:ext cx="3050704" cy="1932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60 g</a:t>
            </a:r>
            <a:endParaRPr lang="tr-TR" sz="2800" b="1" dirty="0"/>
          </a:p>
        </p:txBody>
      </p:sp>
      <p:pic>
        <p:nvPicPr>
          <p:cNvPr id="33794" name="Picture 2" descr="civciv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708920"/>
            <a:ext cx="1554882" cy="1946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3 kilogram</a:t>
            </a:r>
            <a:endParaRPr lang="tr-TR" sz="2800" b="1" dirty="0"/>
          </a:p>
        </p:txBody>
      </p:sp>
      <p:pic>
        <p:nvPicPr>
          <p:cNvPr id="34818" name="Picture 2" descr="tavuk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700808"/>
            <a:ext cx="3312368" cy="29300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35 kilogram</a:t>
            </a:r>
            <a:endParaRPr lang="tr-TR" sz="2800" b="1" dirty="0"/>
          </a:p>
        </p:txBody>
      </p:sp>
      <p:pic>
        <p:nvPicPr>
          <p:cNvPr id="35842" name="Picture 2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340768"/>
            <a:ext cx="4644008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500 g</a:t>
            </a:r>
            <a:endParaRPr lang="tr-TR" sz="2800" b="1" dirty="0"/>
          </a:p>
        </p:txBody>
      </p:sp>
      <p:pic>
        <p:nvPicPr>
          <p:cNvPr id="36866" name="Picture 2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5" y="1700808"/>
            <a:ext cx="1800200" cy="3203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1 kilogram</a:t>
            </a:r>
            <a:endParaRPr lang="tr-TR" sz="2800" b="1" dirty="0"/>
          </a:p>
        </p:txBody>
      </p:sp>
      <p:pic>
        <p:nvPicPr>
          <p:cNvPr id="37890" name="Picture 2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196752"/>
            <a:ext cx="3456384" cy="3433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150 kilogram</a:t>
            </a:r>
            <a:endParaRPr lang="tr-TR" sz="2800" b="1" dirty="0"/>
          </a:p>
        </p:txBody>
      </p:sp>
      <p:pic>
        <p:nvPicPr>
          <p:cNvPr id="39938" name="Picture 2" descr="inek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980728"/>
            <a:ext cx="4762500" cy="3743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200 g</a:t>
            </a:r>
            <a:endParaRPr lang="tr-TR" sz="2800" b="1" dirty="0"/>
          </a:p>
        </p:txBody>
      </p:sp>
      <p:pic>
        <p:nvPicPr>
          <p:cNvPr id="40962" name="Picture 2" descr="kitap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140968"/>
            <a:ext cx="2058938" cy="1943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850 g</a:t>
            </a:r>
            <a:endParaRPr lang="tr-TR" sz="2800" b="1" dirty="0"/>
          </a:p>
        </p:txBody>
      </p:sp>
      <p:pic>
        <p:nvPicPr>
          <p:cNvPr id="41988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204864"/>
            <a:ext cx="2520280" cy="2337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50 kilogram</a:t>
            </a:r>
            <a:endParaRPr lang="tr-TR" sz="2800" b="1" dirty="0"/>
          </a:p>
        </p:txBody>
      </p:sp>
      <p:pic>
        <p:nvPicPr>
          <p:cNvPr id="43010" name="Picture 2" descr="un Ã§uvalÄ±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764704"/>
            <a:ext cx="2925124" cy="3929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Peki kütle ölçmek için hangi aletleri kullanırız?</a:t>
            </a:r>
          </a:p>
        </p:txBody>
      </p:sp>
      <p:pic>
        <p:nvPicPr>
          <p:cNvPr id="15362" name="Picture 2" descr="eÅit kollu terazigif ile ilgili gÃ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2736304" cy="1944216"/>
          </a:xfrm>
          <a:prstGeom prst="rect">
            <a:avLst/>
          </a:prstGeom>
          <a:noFill/>
        </p:spPr>
      </p:pic>
      <p:pic>
        <p:nvPicPr>
          <p:cNvPr id="15364" name="Picture 4" descr="elektronik terazi gif ile ilgili gÃ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844824"/>
            <a:ext cx="2231807" cy="1728192"/>
          </a:xfrm>
          <a:prstGeom prst="rect">
            <a:avLst/>
          </a:prstGeom>
          <a:noFill/>
        </p:spPr>
      </p:pic>
      <p:pic>
        <p:nvPicPr>
          <p:cNvPr id="15366" name="Picture 6" descr="baskÃ¼l gif ile ilgili gÃ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340768"/>
            <a:ext cx="2376264" cy="2051720"/>
          </a:xfrm>
          <a:prstGeom prst="rect">
            <a:avLst/>
          </a:prstGeom>
          <a:noFill/>
        </p:spPr>
      </p:pic>
      <p:sp>
        <p:nvSpPr>
          <p:cNvPr id="15368" name="AutoShape 8" descr="kantar gif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70" name="Picture 10" descr="Ä°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05064"/>
            <a:ext cx="2808312" cy="2592288"/>
          </a:xfrm>
          <a:prstGeom prst="rect">
            <a:avLst/>
          </a:prstGeom>
          <a:noFill/>
        </p:spPr>
      </p:pic>
      <p:pic>
        <p:nvPicPr>
          <p:cNvPr id="15372" name="Picture 12" descr="Ä°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149080"/>
            <a:ext cx="2304256" cy="2016224"/>
          </a:xfrm>
          <a:prstGeom prst="rect">
            <a:avLst/>
          </a:prstGeom>
          <a:noFill/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3933056"/>
            <a:ext cx="309634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250 g</a:t>
            </a:r>
            <a:endParaRPr lang="tr-TR" sz="2800" b="1" dirty="0"/>
          </a:p>
        </p:txBody>
      </p:sp>
      <p:pic>
        <p:nvPicPr>
          <p:cNvPr id="44034" name="Picture 2" descr="sana yaÄ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996952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100 g</a:t>
            </a:r>
            <a:endParaRPr lang="tr-TR" sz="2800" b="1" dirty="0"/>
          </a:p>
        </p:txBody>
      </p:sp>
      <p:pic>
        <p:nvPicPr>
          <p:cNvPr id="46082" name="Picture 2" descr="magnum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924944"/>
            <a:ext cx="2458244" cy="2458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35 kilogram</a:t>
            </a:r>
            <a:endParaRPr lang="tr-TR" sz="2800" b="1" dirty="0"/>
          </a:p>
        </p:txBody>
      </p:sp>
      <p:sp>
        <p:nvSpPr>
          <p:cNvPr id="47106" name="AutoShape 2" descr="bisiklet png ile ilgili gÃ¶rsel sonuc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7108" name="Picture 4" descr="bisiklet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908720"/>
            <a:ext cx="6298837" cy="351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5 g</a:t>
            </a:r>
            <a:endParaRPr lang="tr-TR" sz="2800" b="1" dirty="0"/>
          </a:p>
        </p:txBody>
      </p:sp>
      <p:pic>
        <p:nvPicPr>
          <p:cNvPr id="48130" name="Picture 2" descr="yÃ¼zÃ¼k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429000"/>
            <a:ext cx="1265387" cy="12928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950 kilogram</a:t>
            </a:r>
            <a:endParaRPr lang="tr-TR" sz="2800" b="1" dirty="0"/>
          </a:p>
        </p:txBody>
      </p:sp>
      <p:sp>
        <p:nvSpPr>
          <p:cNvPr id="47106" name="AutoShape 2" descr="bisiklet png ile ilgili gÃ¶rsel sonuc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9154" name="Picture 2" descr="golf araba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988840"/>
            <a:ext cx="4762500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150 gr</a:t>
            </a:r>
            <a:endParaRPr lang="tr-TR" sz="2800" b="1" dirty="0"/>
          </a:p>
        </p:txBody>
      </p:sp>
      <p:pic>
        <p:nvPicPr>
          <p:cNvPr id="50178" name="Picture 2" descr="elma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212976"/>
            <a:ext cx="154302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4 kilogram</a:t>
            </a:r>
            <a:endParaRPr lang="tr-TR" sz="2800" b="1" dirty="0"/>
          </a:p>
        </p:txBody>
      </p:sp>
      <p:sp>
        <p:nvSpPr>
          <p:cNvPr id="47106" name="AutoShape 2" descr="bisiklet png ile ilgili gÃ¶rsel sonuc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1202" name="AutoShape 2" descr="ÅalÃ§a png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1204" name="AutoShape 4" descr="ÅalÃ§a png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06" name="Picture 6" descr="ÅalÃ§a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052736"/>
            <a:ext cx="2664296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kilogram</a:t>
            </a:r>
            <a:endParaRPr lang="tr-TR" sz="2800" b="1" dirty="0"/>
          </a:p>
        </p:txBody>
      </p:sp>
      <p:sp>
        <p:nvSpPr>
          <p:cNvPr id="20" name="19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100 kilogram</a:t>
            </a:r>
            <a:endParaRPr lang="tr-TR" sz="2800" b="1" dirty="0"/>
          </a:p>
        </p:txBody>
      </p:sp>
      <p:sp>
        <p:nvSpPr>
          <p:cNvPr id="47106" name="AutoShape 2" descr="bisiklet png ile ilgili gÃ¶rsel sonuc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1202" name="AutoShape 2" descr="ÅalÃ§a png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1204" name="AutoShape 4" descr="ÅalÃ§a png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2226" name="Picture 2" descr="aslan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060848"/>
            <a:ext cx="4305903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75 g</a:t>
            </a:r>
            <a:endParaRPr lang="tr-TR" sz="2800" b="1" dirty="0"/>
          </a:p>
        </p:txBody>
      </p:sp>
      <p:pic>
        <p:nvPicPr>
          <p:cNvPr id="53250" name="Picture 2" descr="diÅ macunu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861048"/>
            <a:ext cx="2102768" cy="998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89040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endParaRPr lang="tr-TR" sz="2800" b="1" dirty="0"/>
          </a:p>
        </p:txBody>
      </p:sp>
      <p:sp>
        <p:nvSpPr>
          <p:cNvPr id="5" name="4 Dikdörtgen"/>
          <p:cNvSpPr/>
          <p:nvPr/>
        </p:nvSpPr>
        <p:spPr>
          <a:xfrm>
            <a:off x="3419872" y="5085184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40 g</a:t>
            </a:r>
            <a:endParaRPr lang="tr-TR" sz="2800" b="1" dirty="0"/>
          </a:p>
        </p:txBody>
      </p:sp>
      <p:pic>
        <p:nvPicPr>
          <p:cNvPr id="54274" name="Picture 2" descr="simit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068960"/>
            <a:ext cx="229122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552700"/>
            <a:ext cx="4320480" cy="404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0" y="0"/>
            <a:ext cx="9144000" cy="1916832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Harun Bey marketten aldığı ürünlerin kütlelerini ölçtürdü. Ürünlerin kütlelerini inceleyelim. Karpuzun kütlesi eşit kollu terazi ile ölçülmüştür.</a:t>
            </a:r>
            <a:endParaRPr lang="tr-TR" sz="2800" b="1" u="sng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365104"/>
            <a:ext cx="373716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karpuz png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780928"/>
            <a:ext cx="2714701" cy="2592288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5796136" y="5661248"/>
            <a:ext cx="2448272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10 kg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39604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6"/>
            <a:ext cx="410445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0" y="0"/>
            <a:ext cx="9144000" cy="1412776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chemeClr val="tx1"/>
                </a:solidFill>
                <a:latin typeface="Comic Sans MS" pitchFamily="66" charset="0"/>
              </a:rPr>
              <a:t>Markette zeytinlerin ve peynirin kütlelerini elektronik terazide ölçmüşler. </a:t>
            </a:r>
            <a:endParaRPr lang="tr-TR" sz="2800" b="1" u="sng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39552" y="3933056"/>
            <a:ext cx="8280920" cy="864096"/>
          </a:xfrm>
          <a:prstGeom prst="rect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  <a:latin typeface="Comic Sans MS" pitchFamily="66" charset="0"/>
              </a:rPr>
              <a:t>1 kilogramdan az olan kütleler </a:t>
            </a:r>
            <a:r>
              <a:rPr lang="tr-TR" sz="2400" b="1" u="sng" dirty="0" smtClean="0">
                <a:solidFill>
                  <a:srgbClr val="FF0000"/>
                </a:solidFill>
                <a:latin typeface="Comic Sans MS" pitchFamily="66" charset="0"/>
              </a:rPr>
              <a:t>gram</a:t>
            </a:r>
            <a:r>
              <a:rPr lang="tr-TR" sz="2400" dirty="0" smtClean="0">
                <a:solidFill>
                  <a:schemeClr val="tx1"/>
                </a:solidFill>
                <a:latin typeface="Comic Sans MS" pitchFamily="66" charset="0"/>
              </a:rPr>
              <a:t> birimi ile ölçülür.</a:t>
            </a:r>
            <a:endParaRPr lang="tr-TR" sz="2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899592" y="5013176"/>
            <a:ext cx="3096344" cy="9361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  <a:latin typeface="Comic Sans MS" pitchFamily="66" charset="0"/>
              </a:rPr>
              <a:t>1 kilogram</a:t>
            </a:r>
            <a:endParaRPr lang="tr-TR" sz="3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6 Eşittir"/>
          <p:cNvSpPr/>
          <p:nvPr/>
        </p:nvSpPr>
        <p:spPr>
          <a:xfrm>
            <a:off x="4211960" y="5085184"/>
            <a:ext cx="864096" cy="720080"/>
          </a:xfrm>
          <a:prstGeom prst="mathEqual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292080" y="5013176"/>
            <a:ext cx="3096344" cy="936104"/>
          </a:xfrm>
          <a:prstGeom prst="rect">
            <a:avLst/>
          </a:prstGeom>
          <a:solidFill>
            <a:srgbClr val="00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7030A0"/>
                </a:solidFill>
                <a:latin typeface="Comic Sans MS" pitchFamily="66" charset="0"/>
              </a:rPr>
              <a:t>1000 gram</a:t>
            </a:r>
            <a:endParaRPr lang="tr-TR" sz="4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059832" y="3212976"/>
            <a:ext cx="2755404" cy="2890292"/>
          </a:xfrm>
          <a:prstGeom prst="rect">
            <a:avLst/>
          </a:prstGeom>
          <a:noFill/>
        </p:spPr>
      </p:pic>
      <p:pic>
        <p:nvPicPr>
          <p:cNvPr id="18436" name="Picture 4" descr="Ã§ocuk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32656"/>
            <a:ext cx="2952328" cy="4032448"/>
          </a:xfrm>
          <a:prstGeom prst="rect">
            <a:avLst/>
          </a:prstGeom>
          <a:noFill/>
        </p:spPr>
      </p:pic>
      <p:sp>
        <p:nvSpPr>
          <p:cNvPr id="4" name="3 Oval"/>
          <p:cNvSpPr/>
          <p:nvPr/>
        </p:nvSpPr>
        <p:spPr>
          <a:xfrm>
            <a:off x="3779912" y="4869160"/>
            <a:ext cx="1368152" cy="108012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25 kg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059832" y="3212976"/>
            <a:ext cx="2755404" cy="2890292"/>
          </a:xfrm>
          <a:prstGeom prst="rect">
            <a:avLst/>
          </a:prstGeom>
          <a:noFill/>
        </p:spPr>
      </p:pic>
      <p:sp>
        <p:nvSpPr>
          <p:cNvPr id="4" name="3 Oval"/>
          <p:cNvSpPr/>
          <p:nvPr/>
        </p:nvSpPr>
        <p:spPr>
          <a:xfrm>
            <a:off x="3779912" y="4869160"/>
            <a:ext cx="1368152" cy="108012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45 kg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9458" name="Picture 2" descr="ÅiÅman Ã§ocuk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620688"/>
            <a:ext cx="2990106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059832" y="3212976"/>
            <a:ext cx="2755404" cy="2890292"/>
          </a:xfrm>
          <a:prstGeom prst="rect">
            <a:avLst/>
          </a:prstGeom>
          <a:noFill/>
        </p:spPr>
      </p:pic>
      <p:sp>
        <p:nvSpPr>
          <p:cNvPr id="4" name="3 Oval"/>
          <p:cNvSpPr/>
          <p:nvPr/>
        </p:nvSpPr>
        <p:spPr>
          <a:xfrm>
            <a:off x="3779912" y="4869160"/>
            <a:ext cx="1368152" cy="108012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15 kg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482" name="Picture 2" descr="zayÄ±f Ã§ocuk png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32656"/>
            <a:ext cx="4400550" cy="4248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059832" y="3212976"/>
            <a:ext cx="2755404" cy="2890292"/>
          </a:xfrm>
          <a:prstGeom prst="rect">
            <a:avLst/>
          </a:prstGeom>
          <a:noFill/>
        </p:spPr>
      </p:pic>
      <p:sp>
        <p:nvSpPr>
          <p:cNvPr id="4" name="3 Oval"/>
          <p:cNvSpPr/>
          <p:nvPr/>
        </p:nvSpPr>
        <p:spPr>
          <a:xfrm>
            <a:off x="3779912" y="4869160"/>
            <a:ext cx="1368152" cy="108012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Comic Sans MS" pitchFamily="66" charset="0"/>
              </a:rPr>
              <a:t>55 kg</a:t>
            </a:r>
            <a:endParaRPr lang="tr-TR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1508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04664"/>
            <a:ext cx="1656184" cy="4059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205</Words>
  <PresentationFormat>Ekran Gösterisi (4:3)</PresentationFormat>
  <Paragraphs>77</Paragraphs>
  <Slides>39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39</vt:i4>
      </vt:variant>
    </vt:vector>
  </HeadingPairs>
  <TitlesOfParts>
    <vt:vector size="4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modified xsi:type="dcterms:W3CDTF">2019-03-26T07:26:07Z</dcterms:modified>
  <cp:category>https://www.sorubak.com</cp:category>
</cp:coreProperties>
</file>